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notesSlides/notesSlide13.xml" ContentType="application/vnd.openxmlformats-officedocument.presentationml.notes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xls" ContentType="application/vnd.ms-exce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s/slide138.xml" ContentType="application/vnd.openxmlformats-officedocument.presentationml.slide+xml"/>
  <Override PartName="/ppt/slides/slide167.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slides/slide20.xml" ContentType="application/vnd.openxmlformats-officedocument.presentationml.slide+xml"/>
  <Override PartName="/ppt/slides/slide168.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notesSlides/notesSlide11.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Default Extension="doc" ContentType="application/msword"/>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70"/>
  </p:notesMasterIdLst>
  <p:handoutMasterIdLst>
    <p:handoutMasterId r:id="rId171"/>
  </p:handoutMasterIdLst>
  <p:sldIdLst>
    <p:sldId id="540" r:id="rId2"/>
    <p:sldId id="541" r:id="rId3"/>
    <p:sldId id="326" r:id="rId4"/>
    <p:sldId id="362" r:id="rId5"/>
    <p:sldId id="338" r:id="rId6"/>
    <p:sldId id="339" r:id="rId7"/>
    <p:sldId id="340" r:id="rId8"/>
    <p:sldId id="342" r:id="rId9"/>
    <p:sldId id="353" r:id="rId10"/>
    <p:sldId id="363" r:id="rId11"/>
    <p:sldId id="364" r:id="rId12"/>
    <p:sldId id="365" r:id="rId13"/>
    <p:sldId id="366" r:id="rId14"/>
    <p:sldId id="367" r:id="rId15"/>
    <p:sldId id="368" r:id="rId16"/>
    <p:sldId id="369" r:id="rId17"/>
    <p:sldId id="370" r:id="rId18"/>
    <p:sldId id="371" r:id="rId19"/>
    <p:sldId id="372" r:id="rId20"/>
    <p:sldId id="373" r:id="rId21"/>
    <p:sldId id="374" r:id="rId22"/>
    <p:sldId id="375" r:id="rId23"/>
    <p:sldId id="376" r:id="rId24"/>
    <p:sldId id="378" r:id="rId25"/>
    <p:sldId id="379" r:id="rId26"/>
    <p:sldId id="380" r:id="rId27"/>
    <p:sldId id="381" r:id="rId28"/>
    <p:sldId id="382" r:id="rId29"/>
    <p:sldId id="383" r:id="rId30"/>
    <p:sldId id="384" r:id="rId31"/>
    <p:sldId id="385" r:id="rId32"/>
    <p:sldId id="386" r:id="rId33"/>
    <p:sldId id="387" r:id="rId34"/>
    <p:sldId id="388" r:id="rId35"/>
    <p:sldId id="389" r:id="rId36"/>
    <p:sldId id="390" r:id="rId37"/>
    <p:sldId id="391" r:id="rId38"/>
    <p:sldId id="392" r:id="rId39"/>
    <p:sldId id="393" r:id="rId40"/>
    <p:sldId id="394" r:id="rId41"/>
    <p:sldId id="395" r:id="rId42"/>
    <p:sldId id="396" r:id="rId43"/>
    <p:sldId id="397" r:id="rId44"/>
    <p:sldId id="480" r:id="rId45"/>
    <p:sldId id="398" r:id="rId46"/>
    <p:sldId id="399" r:id="rId47"/>
    <p:sldId id="400" r:id="rId48"/>
    <p:sldId id="401" r:id="rId49"/>
    <p:sldId id="402" r:id="rId50"/>
    <p:sldId id="403" r:id="rId51"/>
    <p:sldId id="404" r:id="rId52"/>
    <p:sldId id="405" r:id="rId53"/>
    <p:sldId id="406" r:id="rId54"/>
    <p:sldId id="407" r:id="rId55"/>
    <p:sldId id="408" r:id="rId56"/>
    <p:sldId id="409" r:id="rId57"/>
    <p:sldId id="410" r:id="rId58"/>
    <p:sldId id="411" r:id="rId59"/>
    <p:sldId id="412" r:id="rId60"/>
    <p:sldId id="413" r:id="rId61"/>
    <p:sldId id="414" r:id="rId62"/>
    <p:sldId id="415" r:id="rId63"/>
    <p:sldId id="416" r:id="rId64"/>
    <p:sldId id="417" r:id="rId65"/>
    <p:sldId id="418" r:id="rId66"/>
    <p:sldId id="419" r:id="rId67"/>
    <p:sldId id="420" r:id="rId68"/>
    <p:sldId id="421" r:id="rId69"/>
    <p:sldId id="422" r:id="rId70"/>
    <p:sldId id="423" r:id="rId71"/>
    <p:sldId id="424" r:id="rId72"/>
    <p:sldId id="425" r:id="rId73"/>
    <p:sldId id="426" r:id="rId74"/>
    <p:sldId id="427" r:id="rId75"/>
    <p:sldId id="428" r:id="rId76"/>
    <p:sldId id="429" r:id="rId77"/>
    <p:sldId id="430" r:id="rId78"/>
    <p:sldId id="431" r:id="rId79"/>
    <p:sldId id="432" r:id="rId80"/>
    <p:sldId id="433" r:id="rId81"/>
    <p:sldId id="434" r:id="rId82"/>
    <p:sldId id="435" r:id="rId83"/>
    <p:sldId id="436" r:id="rId84"/>
    <p:sldId id="437" r:id="rId85"/>
    <p:sldId id="438" r:id="rId86"/>
    <p:sldId id="439" r:id="rId87"/>
    <p:sldId id="440" r:id="rId88"/>
    <p:sldId id="443" r:id="rId89"/>
    <p:sldId id="444" r:id="rId90"/>
    <p:sldId id="441" r:id="rId91"/>
    <p:sldId id="442" r:id="rId92"/>
    <p:sldId id="445" r:id="rId93"/>
    <p:sldId id="446" r:id="rId94"/>
    <p:sldId id="447" r:id="rId95"/>
    <p:sldId id="448" r:id="rId96"/>
    <p:sldId id="449" r:id="rId97"/>
    <p:sldId id="450" r:id="rId98"/>
    <p:sldId id="451" r:id="rId99"/>
    <p:sldId id="452" r:id="rId100"/>
    <p:sldId id="453" r:id="rId101"/>
    <p:sldId id="455" r:id="rId102"/>
    <p:sldId id="456" r:id="rId103"/>
    <p:sldId id="457" r:id="rId104"/>
    <p:sldId id="458" r:id="rId105"/>
    <p:sldId id="459" r:id="rId106"/>
    <p:sldId id="460" r:id="rId107"/>
    <p:sldId id="461" r:id="rId108"/>
    <p:sldId id="462" r:id="rId109"/>
    <p:sldId id="463" r:id="rId110"/>
    <p:sldId id="464" r:id="rId111"/>
    <p:sldId id="465" r:id="rId112"/>
    <p:sldId id="466" r:id="rId113"/>
    <p:sldId id="481" r:id="rId114"/>
    <p:sldId id="467" r:id="rId115"/>
    <p:sldId id="468" r:id="rId116"/>
    <p:sldId id="469" r:id="rId117"/>
    <p:sldId id="470" r:id="rId118"/>
    <p:sldId id="471" r:id="rId119"/>
    <p:sldId id="472" r:id="rId120"/>
    <p:sldId id="473" r:id="rId121"/>
    <p:sldId id="474" r:id="rId122"/>
    <p:sldId id="475" r:id="rId123"/>
    <p:sldId id="482" r:id="rId124"/>
    <p:sldId id="483" r:id="rId125"/>
    <p:sldId id="484" r:id="rId126"/>
    <p:sldId id="485" r:id="rId127"/>
    <p:sldId id="486" r:id="rId128"/>
    <p:sldId id="487" r:id="rId129"/>
    <p:sldId id="488" r:id="rId130"/>
    <p:sldId id="489" r:id="rId131"/>
    <p:sldId id="490" r:id="rId132"/>
    <p:sldId id="491" r:id="rId133"/>
    <p:sldId id="492" r:id="rId134"/>
    <p:sldId id="493" r:id="rId135"/>
    <p:sldId id="494" r:id="rId136"/>
    <p:sldId id="495" r:id="rId137"/>
    <p:sldId id="496" r:id="rId138"/>
    <p:sldId id="497" r:id="rId139"/>
    <p:sldId id="498" r:id="rId140"/>
    <p:sldId id="499" r:id="rId141"/>
    <p:sldId id="500" r:id="rId142"/>
    <p:sldId id="501" r:id="rId143"/>
    <p:sldId id="502" r:id="rId144"/>
    <p:sldId id="503" r:id="rId145"/>
    <p:sldId id="504" r:id="rId146"/>
    <p:sldId id="505" r:id="rId147"/>
    <p:sldId id="506" r:id="rId148"/>
    <p:sldId id="507" r:id="rId149"/>
    <p:sldId id="508" r:id="rId150"/>
    <p:sldId id="509" r:id="rId151"/>
    <p:sldId id="515" r:id="rId152"/>
    <p:sldId id="516" r:id="rId153"/>
    <p:sldId id="517" r:id="rId154"/>
    <p:sldId id="518" r:id="rId155"/>
    <p:sldId id="519" r:id="rId156"/>
    <p:sldId id="520" r:id="rId157"/>
    <p:sldId id="521" r:id="rId158"/>
    <p:sldId id="528" r:id="rId159"/>
    <p:sldId id="522" r:id="rId160"/>
    <p:sldId id="524" r:id="rId161"/>
    <p:sldId id="533" r:id="rId162"/>
    <p:sldId id="526" r:id="rId163"/>
    <p:sldId id="527" r:id="rId164"/>
    <p:sldId id="538" r:id="rId165"/>
    <p:sldId id="530" r:id="rId166"/>
    <p:sldId id="531" r:id="rId167"/>
    <p:sldId id="539" r:id="rId168"/>
    <p:sldId id="532" r:id="rId16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autoAdjust="0"/>
    <p:restoredTop sz="94660" autoAdjust="0"/>
  </p:normalViewPr>
  <p:slideViewPr>
    <p:cSldViewPr>
      <p:cViewPr varScale="1">
        <p:scale>
          <a:sx n="79" d="100"/>
          <a:sy n="79" d="100"/>
        </p:scale>
        <p:origin x="-318" y="-8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Lst>
  </p:outlineViewPr>
  <p:notesTextViewPr>
    <p:cViewPr>
      <p:scale>
        <a:sx n="100" d="100"/>
        <a:sy n="100" d="100"/>
      </p:scale>
      <p:origin x="0" y="0"/>
    </p:cViewPr>
  </p:notesTextViewPr>
  <p:sorterViewPr>
    <p:cViewPr>
      <p:scale>
        <a:sx n="66" d="100"/>
        <a:sy n="66" d="100"/>
      </p:scale>
      <p:origin x="0" y="29484"/>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tableStyles" Target="tableStyles.xml"/><Relationship Id="rId170"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handoutMaster" Target="handoutMasters/handout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presProps" Target="pres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5.xml"/><Relationship Id="rId18" Type="http://schemas.openxmlformats.org/officeDocument/2006/relationships/slide" Target="slides/slide26.xml"/><Relationship Id="rId26" Type="http://schemas.openxmlformats.org/officeDocument/2006/relationships/slide" Target="slides/slide40.xml"/><Relationship Id="rId39" Type="http://schemas.openxmlformats.org/officeDocument/2006/relationships/slide" Target="slides/slide76.xml"/><Relationship Id="rId3" Type="http://schemas.openxmlformats.org/officeDocument/2006/relationships/slide" Target="slides/slide5.xml"/><Relationship Id="rId21" Type="http://schemas.openxmlformats.org/officeDocument/2006/relationships/slide" Target="slides/slide29.xml"/><Relationship Id="rId34" Type="http://schemas.openxmlformats.org/officeDocument/2006/relationships/slide" Target="slides/slide65.xml"/><Relationship Id="rId42" Type="http://schemas.openxmlformats.org/officeDocument/2006/relationships/slide" Target="slides/slide82.xml"/><Relationship Id="rId47" Type="http://schemas.openxmlformats.org/officeDocument/2006/relationships/slide" Target="slides/slide120.xml"/><Relationship Id="rId7" Type="http://schemas.openxmlformats.org/officeDocument/2006/relationships/slide" Target="slides/slide9.xml"/><Relationship Id="rId12" Type="http://schemas.openxmlformats.org/officeDocument/2006/relationships/slide" Target="slides/slide14.xml"/><Relationship Id="rId17" Type="http://schemas.openxmlformats.org/officeDocument/2006/relationships/slide" Target="slides/slide25.xml"/><Relationship Id="rId25" Type="http://schemas.openxmlformats.org/officeDocument/2006/relationships/slide" Target="slides/slide39.xml"/><Relationship Id="rId33" Type="http://schemas.openxmlformats.org/officeDocument/2006/relationships/slide" Target="slides/slide64.xml"/><Relationship Id="rId38" Type="http://schemas.openxmlformats.org/officeDocument/2006/relationships/slide" Target="slides/slide74.xml"/><Relationship Id="rId46" Type="http://schemas.openxmlformats.org/officeDocument/2006/relationships/slide" Target="slides/slide96.xml"/><Relationship Id="rId2" Type="http://schemas.openxmlformats.org/officeDocument/2006/relationships/slide" Target="slides/slide3.xml"/><Relationship Id="rId16" Type="http://schemas.openxmlformats.org/officeDocument/2006/relationships/slide" Target="slides/slide24.xml"/><Relationship Id="rId20" Type="http://schemas.openxmlformats.org/officeDocument/2006/relationships/slide" Target="slides/slide28.xml"/><Relationship Id="rId29" Type="http://schemas.openxmlformats.org/officeDocument/2006/relationships/slide" Target="slides/slide52.xml"/><Relationship Id="rId41" Type="http://schemas.openxmlformats.org/officeDocument/2006/relationships/slide" Target="slides/slide81.xml"/><Relationship Id="rId1" Type="http://schemas.openxmlformats.org/officeDocument/2006/relationships/slide" Target="slides/slide1.xml"/><Relationship Id="rId6" Type="http://schemas.openxmlformats.org/officeDocument/2006/relationships/slide" Target="slides/slide8.xml"/><Relationship Id="rId11" Type="http://schemas.openxmlformats.org/officeDocument/2006/relationships/slide" Target="slides/slide13.xml"/><Relationship Id="rId24" Type="http://schemas.openxmlformats.org/officeDocument/2006/relationships/slide" Target="slides/slide36.xml"/><Relationship Id="rId32" Type="http://schemas.openxmlformats.org/officeDocument/2006/relationships/slide" Target="slides/slide63.xml"/><Relationship Id="rId37" Type="http://schemas.openxmlformats.org/officeDocument/2006/relationships/slide" Target="slides/slide72.xml"/><Relationship Id="rId40" Type="http://schemas.openxmlformats.org/officeDocument/2006/relationships/slide" Target="slides/slide78.xml"/><Relationship Id="rId45" Type="http://schemas.openxmlformats.org/officeDocument/2006/relationships/slide" Target="slides/slide85.xml"/><Relationship Id="rId5" Type="http://schemas.openxmlformats.org/officeDocument/2006/relationships/slide" Target="slides/slide7.xml"/><Relationship Id="rId15" Type="http://schemas.openxmlformats.org/officeDocument/2006/relationships/slide" Target="slides/slide23.xml"/><Relationship Id="rId23" Type="http://schemas.openxmlformats.org/officeDocument/2006/relationships/slide" Target="slides/slide33.xml"/><Relationship Id="rId28" Type="http://schemas.openxmlformats.org/officeDocument/2006/relationships/slide" Target="slides/slide49.xml"/><Relationship Id="rId36" Type="http://schemas.openxmlformats.org/officeDocument/2006/relationships/slide" Target="slides/slide71.xml"/><Relationship Id="rId10" Type="http://schemas.openxmlformats.org/officeDocument/2006/relationships/slide" Target="slides/slide12.xml"/><Relationship Id="rId19" Type="http://schemas.openxmlformats.org/officeDocument/2006/relationships/slide" Target="slides/slide27.xml"/><Relationship Id="rId31" Type="http://schemas.openxmlformats.org/officeDocument/2006/relationships/slide" Target="slides/slide62.xml"/><Relationship Id="rId44" Type="http://schemas.openxmlformats.org/officeDocument/2006/relationships/slide" Target="slides/slide84.xml"/><Relationship Id="rId4" Type="http://schemas.openxmlformats.org/officeDocument/2006/relationships/slide" Target="slides/slide6.xml"/><Relationship Id="rId9" Type="http://schemas.openxmlformats.org/officeDocument/2006/relationships/slide" Target="slides/slide11.xml"/><Relationship Id="rId14" Type="http://schemas.openxmlformats.org/officeDocument/2006/relationships/slide" Target="slides/slide22.xml"/><Relationship Id="rId22" Type="http://schemas.openxmlformats.org/officeDocument/2006/relationships/slide" Target="slides/slide30.xml"/><Relationship Id="rId27" Type="http://schemas.openxmlformats.org/officeDocument/2006/relationships/slide" Target="slides/slide43.xml"/><Relationship Id="rId30" Type="http://schemas.openxmlformats.org/officeDocument/2006/relationships/slide" Target="slides/slide53.xml"/><Relationship Id="rId35" Type="http://schemas.openxmlformats.org/officeDocument/2006/relationships/slide" Target="slides/slide67.xml"/><Relationship Id="rId43" Type="http://schemas.openxmlformats.org/officeDocument/2006/relationships/slide" Target="slides/slide83.xml"/><Relationship Id="rId48" Type="http://schemas.openxmlformats.org/officeDocument/2006/relationships/slide" Target="slides/slide12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6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68.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69.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70.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72.emf"/></Relationships>
</file>

<file path=ppt/drawings/_rels/vmlDrawing35.vml.rels><?xml version="1.0" encoding="UTF-8" standalone="yes"?>
<Relationships xmlns="http://schemas.openxmlformats.org/package/2006/relationships"><Relationship Id="rId2" Type="http://schemas.openxmlformats.org/officeDocument/2006/relationships/image" Target="../media/image74.wmf"/><Relationship Id="rId1" Type="http://schemas.openxmlformats.org/officeDocument/2006/relationships/image" Target="../media/image73.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8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8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0889867B-2FFA-485E-941E-D0C22330182C}"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_tradnl"/>
          </a:p>
        </p:txBody>
      </p:sp>
      <p:sp>
        <p:nvSpPr>
          <p:cNvPr id="17510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C887B0B3-2165-408F-A943-49ACD98BB1F1}"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p:spPr>
        <p:txBody>
          <a:bodyPr/>
          <a:lstStyle/>
          <a:p>
            <a:fld id="{DF6D7D61-E3A6-4299-A300-2E9CD6AE7CDB}" type="slidenum">
              <a:rPr lang="es-ES_tradnl"/>
              <a:pPr/>
              <a:t>1</a:t>
            </a:fld>
            <a:endParaRPr lang="es-ES_tradnl"/>
          </a:p>
        </p:txBody>
      </p:sp>
      <p:sp>
        <p:nvSpPr>
          <p:cNvPr id="176131" name="Rectangle 2"/>
          <p:cNvSpPr>
            <a:spLocks noChangeArrowheads="1" noTextEdit="1"/>
          </p:cNvSpPr>
          <p:nvPr>
            <p:ph type="sldImg"/>
          </p:nvPr>
        </p:nvSpPr>
        <p:spPr>
          <a:ln/>
        </p:spPr>
      </p:sp>
      <p:sp>
        <p:nvSpPr>
          <p:cNvPr id="176132" name="Rectangle 3"/>
          <p:cNvSpPr>
            <a:spLocks noGrp="1" noChangeArrowheads="1"/>
          </p:cNvSpPr>
          <p:nvPr>
            <p:ph type="body" idx="1"/>
          </p:nvPr>
        </p:nvSpPr>
        <p:spPr>
          <a:noFill/>
          <a:ln/>
        </p:spPr>
        <p:txBody>
          <a:bodyPr/>
          <a:lstStyle/>
          <a:p>
            <a:endParaRPr lang="es-ES_tradnl"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p:spPr>
        <p:txBody>
          <a:bodyPr/>
          <a:lstStyle/>
          <a:p>
            <a:fld id="{7143731E-E8FC-44C9-9561-FA6ED9A4CEE7}" type="slidenum">
              <a:rPr lang="es-ES_tradnl"/>
              <a:pPr/>
              <a:t>58</a:t>
            </a:fld>
            <a:endParaRPr lang="es-ES_tradnl"/>
          </a:p>
        </p:txBody>
      </p:sp>
      <p:sp>
        <p:nvSpPr>
          <p:cNvPr id="185347" name="Rectangle 2"/>
          <p:cNvSpPr>
            <a:spLocks noChangeArrowheads="1" noTextEdit="1"/>
          </p:cNvSpPr>
          <p:nvPr>
            <p:ph type="sldImg"/>
          </p:nvPr>
        </p:nvSpPr>
        <p:spPr>
          <a:xfrm>
            <a:off x="1150938" y="692150"/>
            <a:ext cx="4556125" cy="3416300"/>
          </a:xfrm>
          <a:ln/>
        </p:spPr>
      </p:sp>
      <p:sp>
        <p:nvSpPr>
          <p:cNvPr id="185348"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p>
            <a:fld id="{265F9A30-C83E-4272-ADDD-C48A75E9D940}" type="slidenum">
              <a:rPr lang="es-ES_tradnl"/>
              <a:pPr/>
              <a:t>59</a:t>
            </a:fld>
            <a:endParaRPr lang="es-ES_tradnl"/>
          </a:p>
        </p:txBody>
      </p:sp>
      <p:sp>
        <p:nvSpPr>
          <p:cNvPr id="186371" name="Rectangle 2"/>
          <p:cNvSpPr>
            <a:spLocks noChangeArrowheads="1" noTextEdit="1"/>
          </p:cNvSpPr>
          <p:nvPr>
            <p:ph type="sldImg"/>
          </p:nvPr>
        </p:nvSpPr>
        <p:spPr>
          <a:xfrm>
            <a:off x="1150938" y="692150"/>
            <a:ext cx="4556125" cy="3416300"/>
          </a:xfrm>
          <a:ln/>
        </p:spPr>
      </p:sp>
      <p:sp>
        <p:nvSpPr>
          <p:cNvPr id="186372"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p:spPr>
        <p:txBody>
          <a:bodyPr/>
          <a:lstStyle/>
          <a:p>
            <a:fld id="{6963F36C-3017-4979-B661-493A0EC5B95D}" type="slidenum">
              <a:rPr lang="es-ES_tradnl"/>
              <a:pPr/>
              <a:t>60</a:t>
            </a:fld>
            <a:endParaRPr lang="es-ES_tradnl"/>
          </a:p>
        </p:txBody>
      </p:sp>
      <p:sp>
        <p:nvSpPr>
          <p:cNvPr id="187395" name="Rectangle 2"/>
          <p:cNvSpPr>
            <a:spLocks noChangeArrowheads="1" noTextEdit="1"/>
          </p:cNvSpPr>
          <p:nvPr>
            <p:ph type="sldImg"/>
          </p:nvPr>
        </p:nvSpPr>
        <p:spPr>
          <a:xfrm>
            <a:off x="1150938" y="692150"/>
            <a:ext cx="4556125" cy="3416300"/>
          </a:xfrm>
          <a:ln/>
        </p:spPr>
      </p:sp>
      <p:sp>
        <p:nvSpPr>
          <p:cNvPr id="187396"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p:spPr>
        <p:txBody>
          <a:bodyPr/>
          <a:lstStyle/>
          <a:p>
            <a:fld id="{13A286F9-EAA0-4989-9DF8-1476A9428A56}" type="slidenum">
              <a:rPr lang="es-ES_tradnl"/>
              <a:pPr/>
              <a:t>69</a:t>
            </a:fld>
            <a:endParaRPr lang="es-ES_tradnl"/>
          </a:p>
        </p:txBody>
      </p:sp>
      <p:sp>
        <p:nvSpPr>
          <p:cNvPr id="188419" name="Rectangle 2"/>
          <p:cNvSpPr>
            <a:spLocks noChangeArrowheads="1" noTextEdit="1"/>
          </p:cNvSpPr>
          <p:nvPr>
            <p:ph type="sldImg"/>
          </p:nvPr>
        </p:nvSpPr>
        <p:spPr>
          <a:xfrm>
            <a:off x="1150938" y="692150"/>
            <a:ext cx="4556125" cy="3416300"/>
          </a:xfrm>
          <a:ln/>
        </p:spPr>
      </p:sp>
      <p:sp>
        <p:nvSpPr>
          <p:cNvPr id="188420"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p:spPr>
        <p:txBody>
          <a:bodyPr/>
          <a:lstStyle/>
          <a:p>
            <a:fld id="{3608E573-613E-4141-A71D-7EBE672C850A}" type="slidenum">
              <a:rPr lang="es-ES_tradnl"/>
              <a:pPr/>
              <a:t>70</a:t>
            </a:fld>
            <a:endParaRPr lang="es-ES_tradnl"/>
          </a:p>
        </p:txBody>
      </p:sp>
      <p:sp>
        <p:nvSpPr>
          <p:cNvPr id="189443" name="Rectangle 2"/>
          <p:cNvSpPr>
            <a:spLocks noChangeArrowheads="1" noTextEdit="1"/>
          </p:cNvSpPr>
          <p:nvPr>
            <p:ph type="sldImg"/>
          </p:nvPr>
        </p:nvSpPr>
        <p:spPr>
          <a:xfrm>
            <a:off x="1150938" y="692150"/>
            <a:ext cx="4556125" cy="3416300"/>
          </a:xfrm>
          <a:ln/>
        </p:spPr>
      </p:sp>
      <p:sp>
        <p:nvSpPr>
          <p:cNvPr id="189444"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p:spPr>
        <p:txBody>
          <a:bodyPr/>
          <a:lstStyle/>
          <a:p>
            <a:fld id="{52B754B2-0B94-40FA-A723-C44170E8F349}" type="slidenum">
              <a:rPr lang="es-ES_tradnl"/>
              <a:pPr/>
              <a:t>93</a:t>
            </a:fld>
            <a:endParaRPr lang="es-ES_tradnl"/>
          </a:p>
        </p:txBody>
      </p:sp>
      <p:sp>
        <p:nvSpPr>
          <p:cNvPr id="190467" name="Rectangle 2"/>
          <p:cNvSpPr>
            <a:spLocks noChangeArrowheads="1" noTextEdit="1"/>
          </p:cNvSpPr>
          <p:nvPr>
            <p:ph type="sldImg"/>
          </p:nvPr>
        </p:nvSpPr>
        <p:spPr>
          <a:xfrm>
            <a:off x="1144588" y="687388"/>
            <a:ext cx="4567237" cy="3425825"/>
          </a:xfrm>
          <a:ln w="12700" cap="flat"/>
        </p:spPr>
      </p:sp>
      <p:sp>
        <p:nvSpPr>
          <p:cNvPr id="190468" name="Rectangle 3"/>
          <p:cNvSpPr>
            <a:spLocks noGrp="1" noChangeArrowheads="1"/>
          </p:cNvSpPr>
          <p:nvPr>
            <p:ph type="body" idx="1"/>
          </p:nvPr>
        </p:nvSpPr>
        <p:spPr>
          <a:noFill/>
          <a:ln/>
        </p:spPr>
        <p:txBody>
          <a:bodyPr lIns="92075" tIns="46038" rIns="92075" bIns="46038"/>
          <a:lstStyle/>
          <a:p>
            <a:endParaRPr lang="es-ES_tradnl"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p:spPr>
        <p:txBody>
          <a:bodyPr/>
          <a:lstStyle/>
          <a:p>
            <a:fld id="{F4F2B015-0D4F-4D04-8456-558B7409B7B8}" type="slidenum">
              <a:rPr lang="es-ES_tradnl"/>
              <a:pPr/>
              <a:t>97</a:t>
            </a:fld>
            <a:endParaRPr lang="es-ES_tradnl"/>
          </a:p>
        </p:txBody>
      </p:sp>
      <p:sp>
        <p:nvSpPr>
          <p:cNvPr id="191491" name="Rectangle 2"/>
          <p:cNvSpPr>
            <a:spLocks noChangeArrowheads="1" noTextEdit="1"/>
          </p:cNvSpPr>
          <p:nvPr>
            <p:ph type="sldImg"/>
          </p:nvPr>
        </p:nvSpPr>
        <p:spPr>
          <a:xfrm>
            <a:off x="1144588" y="687388"/>
            <a:ext cx="4567237" cy="3425825"/>
          </a:xfrm>
          <a:ln w="12700" cap="flat"/>
        </p:spPr>
      </p:sp>
      <p:sp>
        <p:nvSpPr>
          <p:cNvPr id="191492" name="Rectangle 3"/>
          <p:cNvSpPr>
            <a:spLocks noGrp="1" noChangeArrowheads="1"/>
          </p:cNvSpPr>
          <p:nvPr>
            <p:ph type="body" idx="1"/>
          </p:nvPr>
        </p:nvSpPr>
        <p:spPr>
          <a:noFill/>
          <a:ln/>
        </p:spPr>
        <p:txBody>
          <a:bodyPr lIns="92075" tIns="46038" rIns="92075" bIns="46038"/>
          <a:lstStyle/>
          <a:p>
            <a:endParaRPr lang="es-ES_tradnl"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p:spPr>
        <p:txBody>
          <a:bodyPr/>
          <a:lstStyle/>
          <a:p>
            <a:fld id="{F6B8E276-F17F-4D1D-90BA-19F3466DBB3B}" type="slidenum">
              <a:rPr lang="es-ES_tradnl"/>
              <a:pPr/>
              <a:t>108</a:t>
            </a:fld>
            <a:endParaRPr lang="es-ES_tradnl"/>
          </a:p>
        </p:txBody>
      </p:sp>
      <p:sp>
        <p:nvSpPr>
          <p:cNvPr id="192515" name="Rectangle 2"/>
          <p:cNvSpPr>
            <a:spLocks noChangeArrowheads="1" noTextEdit="1"/>
          </p:cNvSpPr>
          <p:nvPr>
            <p:ph type="sldImg"/>
          </p:nvPr>
        </p:nvSpPr>
        <p:spPr>
          <a:xfrm>
            <a:off x="1144588" y="687388"/>
            <a:ext cx="4568825" cy="3425825"/>
          </a:xfrm>
          <a:ln w="12700" cap="flat"/>
        </p:spPr>
      </p:sp>
      <p:sp>
        <p:nvSpPr>
          <p:cNvPr id="192516" name="Rectangle 3"/>
          <p:cNvSpPr>
            <a:spLocks noGrp="1" noChangeArrowheads="1"/>
          </p:cNvSpPr>
          <p:nvPr>
            <p:ph type="body" idx="1"/>
          </p:nvPr>
        </p:nvSpPr>
        <p:spPr>
          <a:noFill/>
          <a:ln/>
        </p:spPr>
        <p:txBody>
          <a:bodyPr lIns="92075" tIns="46038" rIns="92075" bIns="46038"/>
          <a:lstStyle/>
          <a:p>
            <a:endParaRPr lang="es-ES_tradnl"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p:spPr>
        <p:txBody>
          <a:bodyPr/>
          <a:lstStyle/>
          <a:p>
            <a:fld id="{A84F3676-CC13-4037-92CD-F0BF1407E0B2}" type="slidenum">
              <a:rPr lang="es-ES_tradnl"/>
              <a:pPr/>
              <a:t>109</a:t>
            </a:fld>
            <a:endParaRPr lang="es-ES_tradnl"/>
          </a:p>
        </p:txBody>
      </p:sp>
      <p:sp>
        <p:nvSpPr>
          <p:cNvPr id="193539" name="Rectangle 2"/>
          <p:cNvSpPr>
            <a:spLocks noChangeArrowheads="1" noTextEdit="1"/>
          </p:cNvSpPr>
          <p:nvPr>
            <p:ph type="sldImg"/>
          </p:nvPr>
        </p:nvSpPr>
        <p:spPr>
          <a:xfrm>
            <a:off x="1144588" y="687388"/>
            <a:ext cx="4568825" cy="3425825"/>
          </a:xfrm>
          <a:ln w="12700" cap="flat"/>
        </p:spPr>
      </p:sp>
      <p:sp>
        <p:nvSpPr>
          <p:cNvPr id="193540" name="Rectangle 3"/>
          <p:cNvSpPr>
            <a:spLocks noGrp="1" noChangeArrowheads="1"/>
          </p:cNvSpPr>
          <p:nvPr>
            <p:ph type="body" idx="1"/>
          </p:nvPr>
        </p:nvSpPr>
        <p:spPr>
          <a:noFill/>
          <a:ln/>
        </p:spPr>
        <p:txBody>
          <a:bodyPr lIns="92075" tIns="46038" rIns="92075" bIns="46038"/>
          <a:lstStyle/>
          <a:p>
            <a:endParaRPr lang="es-ES_tradnl"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p:spPr>
        <p:txBody>
          <a:bodyPr/>
          <a:lstStyle/>
          <a:p>
            <a:fld id="{1FDE16C5-C117-4C7B-89E3-C161FFAD931B}" type="slidenum">
              <a:rPr lang="es-ES_tradnl"/>
              <a:pPr/>
              <a:t>110</a:t>
            </a:fld>
            <a:endParaRPr lang="es-ES_tradnl"/>
          </a:p>
        </p:txBody>
      </p:sp>
      <p:sp>
        <p:nvSpPr>
          <p:cNvPr id="194563" name="Rectangle 2"/>
          <p:cNvSpPr>
            <a:spLocks noChangeArrowheads="1" noTextEdit="1"/>
          </p:cNvSpPr>
          <p:nvPr>
            <p:ph type="sldImg"/>
          </p:nvPr>
        </p:nvSpPr>
        <p:spPr>
          <a:xfrm>
            <a:off x="1144588" y="687388"/>
            <a:ext cx="4568825" cy="3425825"/>
          </a:xfrm>
          <a:ln w="12700" cap="flat"/>
        </p:spPr>
      </p:sp>
      <p:sp>
        <p:nvSpPr>
          <p:cNvPr id="194564" name="Rectangle 3"/>
          <p:cNvSpPr>
            <a:spLocks noGrp="1" noChangeArrowheads="1"/>
          </p:cNvSpPr>
          <p:nvPr>
            <p:ph type="body" idx="1"/>
          </p:nvPr>
        </p:nvSpPr>
        <p:spPr>
          <a:noFill/>
          <a:ln/>
        </p:spPr>
        <p:txBody>
          <a:bodyPr lIns="92075" tIns="46038" rIns="92075" bIns="46038"/>
          <a:lstStyle/>
          <a:p>
            <a:endParaRPr lang="es-ES_tradnl"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imagen de diapositiva"/>
          <p:cNvSpPr>
            <a:spLocks noGrp="1" noRot="1" noChangeAspect="1" noTextEdit="1"/>
          </p:cNvSpPr>
          <p:nvPr>
            <p:ph type="sldImg"/>
          </p:nvPr>
        </p:nvSpPr>
        <p:spPr>
          <a:ln/>
        </p:spPr>
      </p:sp>
      <p:sp>
        <p:nvSpPr>
          <p:cNvPr id="31747" name="2 Marcador de notas"/>
          <p:cNvSpPr>
            <a:spLocks noGrp="1"/>
          </p:cNvSpPr>
          <p:nvPr>
            <p:ph type="body" idx="1"/>
          </p:nvPr>
        </p:nvSpPr>
        <p:spPr>
          <a:noFill/>
          <a:ln/>
        </p:spPr>
        <p:txBody>
          <a:bodyPr/>
          <a:lstStyle/>
          <a:p>
            <a:endParaRPr lang="es-US" smtClean="0"/>
          </a:p>
        </p:txBody>
      </p:sp>
      <p:sp>
        <p:nvSpPr>
          <p:cNvPr id="31748" name="3 Marcador de número de diapositiva"/>
          <p:cNvSpPr>
            <a:spLocks noGrp="1"/>
          </p:cNvSpPr>
          <p:nvPr>
            <p:ph type="sldNum" sz="quarter" idx="5"/>
          </p:nvPr>
        </p:nvSpPr>
        <p:spPr>
          <a:noFill/>
        </p:spPr>
        <p:txBody>
          <a:bodyPr/>
          <a:lstStyle/>
          <a:p>
            <a:fld id="{20734390-84C2-44BC-903C-361989BA8F05}" type="slidenum">
              <a:rPr lang="es-ES_tradnl" smtClean="0"/>
              <a:pPr/>
              <a:t>2</a:t>
            </a:fld>
            <a:endParaRPr lang="es-ES_tradn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p:spPr>
        <p:txBody>
          <a:bodyPr/>
          <a:lstStyle/>
          <a:p>
            <a:fld id="{238ABFE1-8ABF-4B3B-B157-84DE352DE919}" type="slidenum">
              <a:rPr lang="es-ES_tradnl"/>
              <a:pPr/>
              <a:t>111</a:t>
            </a:fld>
            <a:endParaRPr lang="es-ES_tradnl"/>
          </a:p>
        </p:txBody>
      </p:sp>
      <p:sp>
        <p:nvSpPr>
          <p:cNvPr id="195587" name="Rectangle 2"/>
          <p:cNvSpPr>
            <a:spLocks noChangeArrowheads="1" noTextEdit="1"/>
          </p:cNvSpPr>
          <p:nvPr>
            <p:ph type="sldImg"/>
          </p:nvPr>
        </p:nvSpPr>
        <p:spPr>
          <a:xfrm>
            <a:off x="1144588" y="687388"/>
            <a:ext cx="4568825" cy="3425825"/>
          </a:xfrm>
          <a:ln w="12700" cap="flat"/>
        </p:spPr>
      </p:sp>
      <p:sp>
        <p:nvSpPr>
          <p:cNvPr id="195588" name="Rectangle 3"/>
          <p:cNvSpPr>
            <a:spLocks noGrp="1" noChangeArrowheads="1"/>
          </p:cNvSpPr>
          <p:nvPr>
            <p:ph type="body" idx="1"/>
          </p:nvPr>
        </p:nvSpPr>
        <p:spPr>
          <a:noFill/>
          <a:ln/>
        </p:spPr>
        <p:txBody>
          <a:bodyPr lIns="92075" tIns="46038" rIns="92075" bIns="46038"/>
          <a:lstStyle/>
          <a:p>
            <a:endParaRPr lang="es-ES_tradnl"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p:spPr>
        <p:txBody>
          <a:bodyPr/>
          <a:lstStyle/>
          <a:p>
            <a:fld id="{89BBC044-1115-4D23-A371-8AF88C94840E}" type="slidenum">
              <a:rPr lang="es-ES_tradnl"/>
              <a:pPr/>
              <a:t>112</a:t>
            </a:fld>
            <a:endParaRPr lang="es-ES_tradnl"/>
          </a:p>
        </p:txBody>
      </p:sp>
      <p:sp>
        <p:nvSpPr>
          <p:cNvPr id="196611" name="Rectangle 2"/>
          <p:cNvSpPr>
            <a:spLocks noChangeArrowheads="1" noTextEdit="1"/>
          </p:cNvSpPr>
          <p:nvPr>
            <p:ph type="sldImg"/>
          </p:nvPr>
        </p:nvSpPr>
        <p:spPr>
          <a:xfrm>
            <a:off x="1144588" y="687388"/>
            <a:ext cx="4567237" cy="3425825"/>
          </a:xfrm>
          <a:ln w="12700" cap="flat"/>
        </p:spPr>
      </p:sp>
      <p:sp>
        <p:nvSpPr>
          <p:cNvPr id="196612" name="Rectangle 3"/>
          <p:cNvSpPr>
            <a:spLocks noGrp="1" noChangeArrowheads="1"/>
          </p:cNvSpPr>
          <p:nvPr>
            <p:ph type="body" idx="1"/>
          </p:nvPr>
        </p:nvSpPr>
        <p:spPr>
          <a:noFill/>
          <a:ln/>
        </p:spPr>
        <p:txBody>
          <a:bodyPr lIns="92075" tIns="46038" rIns="92075" bIns="46038"/>
          <a:lstStyle/>
          <a:p>
            <a:endParaRPr lang="es-ES_tradnl"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a:noFill/>
        </p:spPr>
        <p:txBody>
          <a:bodyPr/>
          <a:lstStyle/>
          <a:p>
            <a:fld id="{7BFF6605-C176-4023-AAF3-6B0C2AF37D70}" type="slidenum">
              <a:rPr lang="es-ES_tradnl"/>
              <a:pPr/>
              <a:t>115</a:t>
            </a:fld>
            <a:endParaRPr lang="es-ES_tradnl"/>
          </a:p>
        </p:txBody>
      </p:sp>
      <p:sp>
        <p:nvSpPr>
          <p:cNvPr id="197635" name="Rectangle 2"/>
          <p:cNvSpPr>
            <a:spLocks noChangeArrowheads="1" noTextEdit="1"/>
          </p:cNvSpPr>
          <p:nvPr>
            <p:ph type="sldImg"/>
          </p:nvPr>
        </p:nvSpPr>
        <p:spPr>
          <a:xfrm>
            <a:off x="1150938" y="692150"/>
            <a:ext cx="4556125" cy="3416300"/>
          </a:xfrm>
          <a:ln/>
        </p:spPr>
      </p:sp>
      <p:sp>
        <p:nvSpPr>
          <p:cNvPr id="197636"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a:noFill/>
        </p:spPr>
        <p:txBody>
          <a:bodyPr/>
          <a:lstStyle/>
          <a:p>
            <a:fld id="{5713AA3D-B172-483D-85DB-242E981C9718}" type="slidenum">
              <a:rPr lang="es-ES_tradnl"/>
              <a:pPr/>
              <a:t>116</a:t>
            </a:fld>
            <a:endParaRPr lang="es-ES_tradnl"/>
          </a:p>
        </p:txBody>
      </p:sp>
      <p:sp>
        <p:nvSpPr>
          <p:cNvPr id="198659" name="Rectangle 2"/>
          <p:cNvSpPr>
            <a:spLocks noChangeArrowheads="1" noTextEdit="1"/>
          </p:cNvSpPr>
          <p:nvPr>
            <p:ph type="sldImg"/>
          </p:nvPr>
        </p:nvSpPr>
        <p:spPr>
          <a:xfrm>
            <a:off x="1150938" y="692150"/>
            <a:ext cx="4556125" cy="3416300"/>
          </a:xfrm>
          <a:ln/>
        </p:spPr>
      </p:sp>
      <p:sp>
        <p:nvSpPr>
          <p:cNvPr id="198660"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p:spPr>
        <p:txBody>
          <a:bodyPr/>
          <a:lstStyle/>
          <a:p>
            <a:fld id="{9011D098-A290-4E18-BDAF-27D50F8F6370}" type="slidenum">
              <a:rPr lang="es-ES_tradnl"/>
              <a:pPr/>
              <a:t>117</a:t>
            </a:fld>
            <a:endParaRPr lang="es-ES_tradnl"/>
          </a:p>
        </p:txBody>
      </p:sp>
      <p:sp>
        <p:nvSpPr>
          <p:cNvPr id="199683" name="Rectangle 2"/>
          <p:cNvSpPr>
            <a:spLocks noChangeArrowheads="1" noTextEdit="1"/>
          </p:cNvSpPr>
          <p:nvPr>
            <p:ph type="sldImg"/>
          </p:nvPr>
        </p:nvSpPr>
        <p:spPr>
          <a:xfrm>
            <a:off x="1150938" y="692150"/>
            <a:ext cx="4556125" cy="3416300"/>
          </a:xfrm>
          <a:ln/>
        </p:spPr>
      </p:sp>
      <p:sp>
        <p:nvSpPr>
          <p:cNvPr id="199684"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a:noFill/>
        </p:spPr>
        <p:txBody>
          <a:bodyPr/>
          <a:lstStyle/>
          <a:p>
            <a:fld id="{74074AA5-9415-4989-A9BA-9FC8BF9782F7}" type="slidenum">
              <a:rPr lang="es-ES_tradnl"/>
              <a:pPr/>
              <a:t>119</a:t>
            </a:fld>
            <a:endParaRPr lang="es-ES_tradnl"/>
          </a:p>
        </p:txBody>
      </p:sp>
      <p:sp>
        <p:nvSpPr>
          <p:cNvPr id="200707" name="Rectangle 2"/>
          <p:cNvSpPr>
            <a:spLocks noChangeArrowheads="1" noTextEdit="1"/>
          </p:cNvSpPr>
          <p:nvPr>
            <p:ph type="sldImg"/>
          </p:nvPr>
        </p:nvSpPr>
        <p:spPr>
          <a:xfrm>
            <a:off x="1150938" y="692150"/>
            <a:ext cx="4556125" cy="3416300"/>
          </a:xfrm>
          <a:ln/>
        </p:spPr>
      </p:sp>
      <p:sp>
        <p:nvSpPr>
          <p:cNvPr id="200708"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p:spPr>
        <p:txBody>
          <a:bodyPr/>
          <a:lstStyle/>
          <a:p>
            <a:fld id="{5C0767EE-3CA1-4B74-B5FF-7EFD78D6B238}" type="slidenum">
              <a:rPr lang="es-ES_tradnl"/>
              <a:pPr/>
              <a:t>37</a:t>
            </a:fld>
            <a:endParaRPr lang="es-ES_tradnl"/>
          </a:p>
        </p:txBody>
      </p:sp>
      <p:sp>
        <p:nvSpPr>
          <p:cNvPr id="178179" name="Rectangle 2"/>
          <p:cNvSpPr>
            <a:spLocks noChangeArrowheads="1" noTextEdit="1"/>
          </p:cNvSpPr>
          <p:nvPr>
            <p:ph type="sldImg"/>
          </p:nvPr>
        </p:nvSpPr>
        <p:spPr>
          <a:xfrm>
            <a:off x="1292225" y="796925"/>
            <a:ext cx="4273550" cy="3205163"/>
          </a:xfrm>
          <a:ln/>
        </p:spPr>
      </p:sp>
      <p:sp>
        <p:nvSpPr>
          <p:cNvPr id="178180" name="Rectangle 3"/>
          <p:cNvSpPr>
            <a:spLocks noGrp="1" noChangeArrowheads="1"/>
          </p:cNvSpPr>
          <p:nvPr>
            <p:ph type="body" idx="1"/>
          </p:nvPr>
        </p:nvSpPr>
        <p:spPr>
          <a:xfrm>
            <a:off x="914400" y="4346575"/>
            <a:ext cx="5029200" cy="3851275"/>
          </a:xfrm>
          <a:noFill/>
          <a:ln/>
        </p:spPr>
        <p:txBody>
          <a:bodyPr/>
          <a:lstStyle/>
          <a:p>
            <a:endParaRPr lang="es-ES_tradnl"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p:spPr>
        <p:txBody>
          <a:bodyPr/>
          <a:lstStyle/>
          <a:p>
            <a:fld id="{7401938C-C203-4B32-875C-EE930951551E}" type="slidenum">
              <a:rPr lang="es-ES_tradnl"/>
              <a:pPr/>
              <a:t>38</a:t>
            </a:fld>
            <a:endParaRPr lang="es-ES_tradnl"/>
          </a:p>
        </p:txBody>
      </p:sp>
      <p:sp>
        <p:nvSpPr>
          <p:cNvPr id="179203" name="Rectangle 2"/>
          <p:cNvSpPr>
            <a:spLocks noChangeArrowheads="1" noTextEdit="1"/>
          </p:cNvSpPr>
          <p:nvPr>
            <p:ph type="sldImg"/>
          </p:nvPr>
        </p:nvSpPr>
        <p:spPr>
          <a:xfrm>
            <a:off x="1292225" y="796925"/>
            <a:ext cx="4273550" cy="3205163"/>
          </a:xfrm>
          <a:ln/>
        </p:spPr>
      </p:sp>
      <p:sp>
        <p:nvSpPr>
          <p:cNvPr id="179204" name="Rectangle 3"/>
          <p:cNvSpPr>
            <a:spLocks noGrp="1" noChangeArrowheads="1"/>
          </p:cNvSpPr>
          <p:nvPr>
            <p:ph type="body" idx="1"/>
          </p:nvPr>
        </p:nvSpPr>
        <p:spPr>
          <a:xfrm>
            <a:off x="914400" y="4346575"/>
            <a:ext cx="5029200" cy="3851275"/>
          </a:xfrm>
          <a:noFill/>
          <a:ln/>
        </p:spPr>
        <p:txBody>
          <a:bodyPr/>
          <a:lstStyle/>
          <a:p>
            <a:endParaRPr lang="es-ES_tradnl"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p:spPr>
        <p:txBody>
          <a:bodyPr/>
          <a:lstStyle/>
          <a:p>
            <a:fld id="{4B3CC200-D9A3-4A27-96B0-A41CF72058FB}" type="slidenum">
              <a:rPr lang="es-ES_tradnl"/>
              <a:pPr/>
              <a:t>51</a:t>
            </a:fld>
            <a:endParaRPr lang="es-ES_tradnl"/>
          </a:p>
        </p:txBody>
      </p:sp>
      <p:sp>
        <p:nvSpPr>
          <p:cNvPr id="180227" name="Rectangle 2"/>
          <p:cNvSpPr>
            <a:spLocks noChangeArrowheads="1" noTextEdit="1"/>
          </p:cNvSpPr>
          <p:nvPr>
            <p:ph type="sldImg"/>
          </p:nvPr>
        </p:nvSpPr>
        <p:spPr>
          <a:xfrm>
            <a:off x="1150938" y="692150"/>
            <a:ext cx="4556125" cy="3416300"/>
          </a:xfrm>
          <a:ln/>
        </p:spPr>
      </p:sp>
      <p:sp>
        <p:nvSpPr>
          <p:cNvPr id="180228"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01F53B3A-286A-49E5-B7DF-CAEFC7333A5F}" type="slidenum">
              <a:rPr lang="es-ES_tradnl"/>
              <a:pPr/>
              <a:t>54</a:t>
            </a:fld>
            <a:endParaRPr lang="es-ES_tradnl"/>
          </a:p>
        </p:txBody>
      </p:sp>
      <p:sp>
        <p:nvSpPr>
          <p:cNvPr id="181251" name="Rectangle 2"/>
          <p:cNvSpPr>
            <a:spLocks noChangeArrowheads="1" noTextEdit="1"/>
          </p:cNvSpPr>
          <p:nvPr>
            <p:ph type="sldImg"/>
          </p:nvPr>
        </p:nvSpPr>
        <p:spPr>
          <a:xfrm>
            <a:off x="1150938" y="692150"/>
            <a:ext cx="4556125" cy="3416300"/>
          </a:xfrm>
          <a:ln/>
        </p:spPr>
      </p:sp>
      <p:sp>
        <p:nvSpPr>
          <p:cNvPr id="181252"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p:spPr>
        <p:txBody>
          <a:bodyPr/>
          <a:lstStyle/>
          <a:p>
            <a:fld id="{850A9760-7B04-465B-8049-50FA862D4FF9}" type="slidenum">
              <a:rPr lang="es-ES_tradnl"/>
              <a:pPr/>
              <a:t>55</a:t>
            </a:fld>
            <a:endParaRPr lang="es-ES_tradnl"/>
          </a:p>
        </p:txBody>
      </p:sp>
      <p:sp>
        <p:nvSpPr>
          <p:cNvPr id="182275" name="Rectangle 2"/>
          <p:cNvSpPr>
            <a:spLocks noChangeArrowheads="1" noTextEdit="1"/>
          </p:cNvSpPr>
          <p:nvPr>
            <p:ph type="sldImg"/>
          </p:nvPr>
        </p:nvSpPr>
        <p:spPr>
          <a:xfrm>
            <a:off x="1150938" y="692150"/>
            <a:ext cx="4556125" cy="3416300"/>
          </a:xfrm>
          <a:ln/>
        </p:spPr>
      </p:sp>
      <p:sp>
        <p:nvSpPr>
          <p:cNvPr id="182276"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p>
            <a:fld id="{7EFF4E76-FB3B-4220-8B98-50684D3F53F0}" type="slidenum">
              <a:rPr lang="es-ES_tradnl"/>
              <a:pPr/>
              <a:t>56</a:t>
            </a:fld>
            <a:endParaRPr lang="es-ES_tradnl"/>
          </a:p>
        </p:txBody>
      </p:sp>
      <p:sp>
        <p:nvSpPr>
          <p:cNvPr id="183299" name="Rectangle 2"/>
          <p:cNvSpPr>
            <a:spLocks noChangeArrowheads="1" noTextEdit="1"/>
          </p:cNvSpPr>
          <p:nvPr>
            <p:ph type="sldImg"/>
          </p:nvPr>
        </p:nvSpPr>
        <p:spPr>
          <a:xfrm>
            <a:off x="1150938" y="692150"/>
            <a:ext cx="4556125" cy="3416300"/>
          </a:xfrm>
          <a:ln/>
        </p:spPr>
      </p:sp>
      <p:sp>
        <p:nvSpPr>
          <p:cNvPr id="183300"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p:spPr>
        <p:txBody>
          <a:bodyPr/>
          <a:lstStyle/>
          <a:p>
            <a:fld id="{A734EBF0-E3A4-4AF8-BB3C-4B6D9FBE091C}" type="slidenum">
              <a:rPr lang="es-ES_tradnl"/>
              <a:pPr/>
              <a:t>57</a:t>
            </a:fld>
            <a:endParaRPr lang="es-ES_tradnl"/>
          </a:p>
        </p:txBody>
      </p:sp>
      <p:sp>
        <p:nvSpPr>
          <p:cNvPr id="184323" name="Rectangle 2"/>
          <p:cNvSpPr>
            <a:spLocks noChangeArrowheads="1" noTextEdit="1"/>
          </p:cNvSpPr>
          <p:nvPr>
            <p:ph type="sldImg"/>
          </p:nvPr>
        </p:nvSpPr>
        <p:spPr>
          <a:xfrm>
            <a:off x="1150938" y="692150"/>
            <a:ext cx="4556125" cy="3416300"/>
          </a:xfrm>
          <a:ln/>
        </p:spPr>
      </p:sp>
      <p:sp>
        <p:nvSpPr>
          <p:cNvPr id="184324" name="Rectangle 3"/>
          <p:cNvSpPr>
            <a:spLocks noGrp="1" noChangeArrowheads="1"/>
          </p:cNvSpPr>
          <p:nvPr>
            <p:ph type="body" idx="1"/>
          </p:nvPr>
        </p:nvSpPr>
        <p:spPr>
          <a:xfrm>
            <a:off x="912813" y="4343400"/>
            <a:ext cx="5029200" cy="4114800"/>
          </a:xfrm>
          <a:noFill/>
          <a:ln/>
        </p:spPr>
        <p:txBody>
          <a:bodyPr lIns="91434" tIns="45716" rIns="91434" bIns="45716"/>
          <a:lstStyle/>
          <a:p>
            <a:endParaRPr lang="es-E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p:txBody>
          <a:bodyPr/>
          <a:lstStyle>
            <a:lvl1pPr>
              <a:defRPr smtClean="0">
                <a:solidFill>
                  <a:srgbClr val="FFFFFF"/>
                </a:solidFill>
              </a:defRPr>
            </a:lvl1pPr>
          </a:lstStyle>
          <a:p>
            <a:pPr>
              <a:defRPr/>
            </a:pPr>
            <a:endParaRPr lang="es-ES_tradnl"/>
          </a:p>
        </p:txBody>
      </p:sp>
      <p:sp>
        <p:nvSpPr>
          <p:cNvPr id="37" name="Rectangle 37"/>
          <p:cNvSpPr>
            <a:spLocks noGrp="1" noChangeArrowheads="1"/>
          </p:cNvSpPr>
          <p:nvPr>
            <p:ph type="ftr" sz="quarter" idx="11"/>
          </p:nvPr>
        </p:nvSpPr>
        <p:spPr/>
        <p:txBody>
          <a:bodyPr/>
          <a:lstStyle>
            <a:lvl1pPr>
              <a:defRPr smtClean="0">
                <a:solidFill>
                  <a:srgbClr val="FFFFFF"/>
                </a:solidFill>
              </a:defRPr>
            </a:lvl1pPr>
          </a:lstStyle>
          <a:p>
            <a:pPr>
              <a:defRPr/>
            </a:pPr>
            <a:endParaRPr lang="es-ES_tradnl"/>
          </a:p>
        </p:txBody>
      </p:sp>
      <p:sp>
        <p:nvSpPr>
          <p:cNvPr id="38" name="Rectangle 38"/>
          <p:cNvSpPr>
            <a:spLocks noGrp="1" noChangeArrowheads="1"/>
          </p:cNvSpPr>
          <p:nvPr>
            <p:ph type="sldNum" sz="quarter" idx="12"/>
          </p:nvPr>
        </p:nvSpPr>
        <p:spPr/>
        <p:txBody>
          <a:bodyPr/>
          <a:lstStyle>
            <a:lvl1pPr>
              <a:defRPr smtClean="0">
                <a:solidFill>
                  <a:srgbClr val="FFFFFF"/>
                </a:solidFill>
              </a:defRPr>
            </a:lvl1pPr>
          </a:lstStyle>
          <a:p>
            <a:pPr>
              <a:defRPr/>
            </a:pPr>
            <a:fld id="{3681E876-E2EA-409B-A077-D6A0EC2F73B7}"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87ADA7A4-24DC-45F5-B25C-8C043145B1CB}" type="slidenum">
              <a:rPr lang="es-ES_tradnl"/>
              <a:pPr>
                <a:defRPr/>
              </a:pPr>
              <a:t>‹Nº›</a:t>
            </a:fld>
            <a:endParaRPr lang="es-ES_tradnl"/>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92938" y="609600"/>
            <a:ext cx="1949450" cy="54514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143000" y="609600"/>
            <a:ext cx="5697538" cy="5451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ABA34A1F-059E-4C8E-A2C8-C5F04F39082A}" type="slidenum">
              <a:rPr lang="es-ES_tradnl"/>
              <a:pPr>
                <a:defRPr/>
              </a:pPr>
              <a:t>‹Nº›</a:t>
            </a:fld>
            <a:endParaRPr lang="es-ES_tradnl"/>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ítul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ES"/>
          </a:p>
        </p:txBody>
      </p:sp>
      <p:sp>
        <p:nvSpPr>
          <p:cNvPr id="3" name="2 Marcador de gráfico"/>
          <p:cNvSpPr>
            <a:spLocks noGrp="1"/>
          </p:cNvSpPr>
          <p:nvPr>
            <p:ph type="chart" idx="1"/>
          </p:nvPr>
        </p:nvSpPr>
        <p:spPr>
          <a:xfrm>
            <a:off x="1169988" y="1946275"/>
            <a:ext cx="7772400" cy="4114800"/>
          </a:xfrm>
        </p:spPr>
        <p:txBody>
          <a:bodyPr/>
          <a:lstStyle/>
          <a:p>
            <a:pPr lvl="0"/>
            <a:endParaRPr lang="es-ES" noProof="0" smtClean="0"/>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3DEB7541-CB12-4768-ABB1-5B5E6A131EA0}" type="slidenum">
              <a:rPr lang="es-ES_tradnl"/>
              <a:pPr>
                <a:defRPr/>
              </a:pPr>
              <a:t>‹Nº›</a:t>
            </a:fld>
            <a:endParaRPr lang="es-ES_tradnl"/>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1169988" y="1946275"/>
            <a:ext cx="7772400" cy="4114800"/>
          </a:xfrm>
        </p:spPr>
        <p:txBody>
          <a:bodyPr/>
          <a:lstStyle/>
          <a:p>
            <a:pPr lvl="0"/>
            <a:endParaRPr lang="es-ES" noProof="0" smtClean="0"/>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9C38A4AB-E7D0-4340-AFE8-AC03423A4247}" type="slidenum">
              <a:rPr lang="es-ES_tradnl"/>
              <a:pPr>
                <a:defRPr/>
              </a:pPr>
              <a:t>‹Nº›</a:t>
            </a:fld>
            <a:endParaRPr lang="es-ES_tradnl"/>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169988" y="1946275"/>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5132388" y="1946275"/>
            <a:ext cx="3810000" cy="4114800"/>
          </a:xfrm>
        </p:spPr>
        <p:txBody>
          <a:bodyPr/>
          <a:lstStyle/>
          <a:p>
            <a:pPr lvl="0"/>
            <a:endParaRPr lang="es-ES" noProof="0" smtClean="0"/>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73E8D4FE-B27B-4130-A303-E37DB3AB3CD2}" type="slidenum">
              <a:rPr lang="es-ES_tradnl"/>
              <a:pPr>
                <a:defRPr/>
              </a:pPr>
              <a:t>‹Nº›</a:t>
            </a:fld>
            <a:endParaRPr lang="es-ES_tradnl"/>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58A72E50-8424-4639-9FCB-2B31664625E7}" type="slidenum">
              <a:rPr lang="es-ES_tradnl"/>
              <a:pPr>
                <a:defRPr/>
              </a:pPr>
              <a:t>‹Nº›</a:t>
            </a:fld>
            <a:endParaRPr lang="es-ES_tradnl"/>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25E2FB58-E6D1-4300-8501-E09D0031EE61}" type="slidenum">
              <a:rPr lang="es-ES_tradnl"/>
              <a:pPr>
                <a:defRPr/>
              </a:pPr>
              <a:t>‹Nº›</a:t>
            </a:fld>
            <a:endParaRPr lang="es-ES_tradnl"/>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1699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323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6B3DB1ED-4D1A-41BC-94C1-F7D95A8C2239}" type="slidenum">
              <a:rPr lang="es-ES_tradnl"/>
              <a:pPr>
                <a:defRPr/>
              </a:pPr>
              <a:t>‹Nº›</a:t>
            </a:fld>
            <a:endParaRPr lang="es-ES_tradnl"/>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36"/>
          <p:cNvSpPr>
            <a:spLocks noGrp="1" noChangeArrowheads="1"/>
          </p:cNvSpPr>
          <p:nvPr>
            <p:ph type="dt" sz="half" idx="10"/>
          </p:nvPr>
        </p:nvSpPr>
        <p:spPr>
          <a:ln/>
        </p:spPr>
        <p:txBody>
          <a:bodyPr/>
          <a:lstStyle>
            <a:lvl1pPr>
              <a:defRPr/>
            </a:lvl1pPr>
          </a:lstStyle>
          <a:p>
            <a:pPr>
              <a:defRPr/>
            </a:pPr>
            <a:endParaRPr lang="es-ES_tradnl"/>
          </a:p>
        </p:txBody>
      </p:sp>
      <p:sp>
        <p:nvSpPr>
          <p:cNvPr id="8"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38"/>
          <p:cNvSpPr>
            <a:spLocks noGrp="1" noChangeArrowheads="1"/>
          </p:cNvSpPr>
          <p:nvPr>
            <p:ph type="sldNum" sz="quarter" idx="12"/>
          </p:nvPr>
        </p:nvSpPr>
        <p:spPr>
          <a:ln/>
        </p:spPr>
        <p:txBody>
          <a:bodyPr/>
          <a:lstStyle>
            <a:lvl1pPr>
              <a:defRPr/>
            </a:lvl1pPr>
          </a:lstStyle>
          <a:p>
            <a:pPr>
              <a:defRPr/>
            </a:pPr>
            <a:fld id="{EB24B0E0-5320-44CA-ADF1-D7257398C3E7}" type="slidenum">
              <a:rPr lang="es-ES_tradnl"/>
              <a:pPr>
                <a:defRPr/>
              </a:pPr>
              <a:t>‹Nº›</a:t>
            </a:fld>
            <a:endParaRPr lang="es-ES_tradnl"/>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36"/>
          <p:cNvSpPr>
            <a:spLocks noGrp="1" noChangeArrowheads="1"/>
          </p:cNvSpPr>
          <p:nvPr>
            <p:ph type="dt" sz="half" idx="10"/>
          </p:nvPr>
        </p:nvSpPr>
        <p:spPr>
          <a:ln/>
        </p:spPr>
        <p:txBody>
          <a:bodyPr/>
          <a:lstStyle>
            <a:lvl1pPr>
              <a:defRPr/>
            </a:lvl1pPr>
          </a:lstStyle>
          <a:p>
            <a:pPr>
              <a:defRPr/>
            </a:pPr>
            <a:endParaRPr lang="es-ES_tradnl"/>
          </a:p>
        </p:txBody>
      </p:sp>
      <p:sp>
        <p:nvSpPr>
          <p:cNvPr id="4"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38"/>
          <p:cNvSpPr>
            <a:spLocks noGrp="1" noChangeArrowheads="1"/>
          </p:cNvSpPr>
          <p:nvPr>
            <p:ph type="sldNum" sz="quarter" idx="12"/>
          </p:nvPr>
        </p:nvSpPr>
        <p:spPr>
          <a:ln/>
        </p:spPr>
        <p:txBody>
          <a:bodyPr/>
          <a:lstStyle>
            <a:lvl1pPr>
              <a:defRPr/>
            </a:lvl1pPr>
          </a:lstStyle>
          <a:p>
            <a:pPr>
              <a:defRPr/>
            </a:pPr>
            <a:fld id="{E6C11B69-D93B-43EF-85D8-A4818387622E}" type="slidenum">
              <a:rPr lang="es-ES_tradnl"/>
              <a:pPr>
                <a:defRPr/>
              </a:pPr>
              <a:t>‹Nº›</a:t>
            </a:fld>
            <a:endParaRPr lang="es-ES_tradnl"/>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6"/>
          <p:cNvSpPr>
            <a:spLocks noGrp="1" noChangeArrowheads="1"/>
          </p:cNvSpPr>
          <p:nvPr>
            <p:ph type="dt" sz="half" idx="10"/>
          </p:nvPr>
        </p:nvSpPr>
        <p:spPr>
          <a:ln/>
        </p:spPr>
        <p:txBody>
          <a:bodyPr/>
          <a:lstStyle>
            <a:lvl1pPr>
              <a:defRPr/>
            </a:lvl1pPr>
          </a:lstStyle>
          <a:p>
            <a:pPr>
              <a:defRPr/>
            </a:pPr>
            <a:endParaRPr lang="es-ES_tradnl"/>
          </a:p>
        </p:txBody>
      </p:sp>
      <p:sp>
        <p:nvSpPr>
          <p:cNvPr id="3"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38"/>
          <p:cNvSpPr>
            <a:spLocks noGrp="1" noChangeArrowheads="1"/>
          </p:cNvSpPr>
          <p:nvPr>
            <p:ph type="sldNum" sz="quarter" idx="12"/>
          </p:nvPr>
        </p:nvSpPr>
        <p:spPr>
          <a:ln/>
        </p:spPr>
        <p:txBody>
          <a:bodyPr/>
          <a:lstStyle>
            <a:lvl1pPr>
              <a:defRPr/>
            </a:lvl1pPr>
          </a:lstStyle>
          <a:p>
            <a:pPr>
              <a:defRPr/>
            </a:pPr>
            <a:fld id="{D1621038-D412-4F61-BB05-807573DFEFC8}" type="slidenum">
              <a:rPr lang="es-ES_tradnl"/>
              <a:pPr>
                <a:defRPr/>
              </a:pPr>
              <a:t>‹Nº›</a:t>
            </a:fld>
            <a:endParaRPr lang="es-ES_tradnl"/>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6D0D3065-B43E-4141-B203-76C7FFBE82B4}" type="slidenum">
              <a:rPr lang="es-ES_tradnl"/>
              <a:pPr>
                <a:defRPr/>
              </a:pPr>
              <a:t>‹Nº›</a:t>
            </a:fld>
            <a:endParaRPr lang="es-ES_tradnl"/>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718AB2DE-B516-4AAE-AFD7-8A195ECA6F71}" type="slidenum">
              <a:rPr lang="es-ES_tradnl"/>
              <a:pPr>
                <a:defRPr/>
              </a:pPr>
              <a:t>‹Nº›</a:t>
            </a:fld>
            <a:endParaRPr lang="es-ES_tradnl"/>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4198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41993"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41987" name="Rectangle 34"/>
          <p:cNvSpPr>
            <a:spLocks noGrp="1" noChangeArrowheads="1"/>
          </p:cNvSpPr>
          <p:nvPr>
            <p:ph type="title"/>
          </p:nvPr>
        </p:nvSpPr>
        <p:spPr bwMode="auto">
          <a:xfrm>
            <a:off x="1143000" y="609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4" name="Rectangle 36"/>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smtClean="0">
                <a:latin typeface="+mn-lt"/>
              </a:defRPr>
            </a:lvl1pPr>
          </a:lstStyle>
          <a:p>
            <a:pPr>
              <a:defRPr/>
            </a:pPr>
            <a:endParaRPr lang="es-ES_tradnl"/>
          </a:p>
        </p:txBody>
      </p:sp>
      <p:sp>
        <p:nvSpPr>
          <p:cNvPr id="2085" name="Rectangle 37"/>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smtClean="0">
                <a:latin typeface="+mn-lt"/>
              </a:defRPr>
            </a:lvl1pPr>
          </a:lstStyle>
          <a:p>
            <a:pPr>
              <a:defRPr/>
            </a:pPr>
            <a:endParaRPr lang="es-ES_tradnl"/>
          </a:p>
        </p:txBody>
      </p:sp>
      <p:sp>
        <p:nvSpPr>
          <p:cNvPr id="2086" name="Rectangle 38"/>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smtClean="0">
                <a:latin typeface="+mn-lt"/>
              </a:defRPr>
            </a:lvl1pPr>
          </a:lstStyle>
          <a:p>
            <a:pPr>
              <a:defRPr/>
            </a:pPr>
            <a:fld id="{A6EE848F-4ADA-4177-ACAD-86AF7E18E842}" type="slidenum">
              <a:rPr lang="es-ES_tradnl"/>
              <a:pPr>
                <a:defRPr/>
              </a:pPr>
              <a:t>‹Nº›</a:t>
            </a:fld>
            <a:endParaRPr lang="es-ES_tradnl"/>
          </a:p>
        </p:txBody>
      </p:sp>
      <p:sp>
        <p:nvSpPr>
          <p:cNvPr id="2087" name="Rectangle 39"/>
          <p:cNvSpPr>
            <a:spLocks noGrp="1" noChangeArrowheads="1"/>
          </p:cNvSpPr>
          <p:nvPr>
            <p:ph type="body" idx="1"/>
          </p:nvPr>
        </p:nvSpPr>
        <p:spPr bwMode="auto">
          <a:xfrm>
            <a:off x="1169988" y="1946275"/>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678"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pitchFamily="34" charset="0"/>
        </a:defRPr>
      </a:lvl2pPr>
      <a:lvl3pPr algn="ctr" rtl="0" eaLnBrk="0" fontAlgn="base" hangingPunct="0">
        <a:spcBef>
          <a:spcPct val="0"/>
        </a:spcBef>
        <a:spcAft>
          <a:spcPct val="0"/>
        </a:spcAft>
        <a:defRPr sz="4400">
          <a:solidFill>
            <a:srgbClr val="FFFF00"/>
          </a:solidFill>
          <a:latin typeface="Arial" pitchFamily="34" charset="0"/>
        </a:defRPr>
      </a:lvl3pPr>
      <a:lvl4pPr algn="ctr" rtl="0" eaLnBrk="0" fontAlgn="base" hangingPunct="0">
        <a:spcBef>
          <a:spcPct val="0"/>
        </a:spcBef>
        <a:spcAft>
          <a:spcPct val="0"/>
        </a:spcAft>
        <a:defRPr sz="4400">
          <a:solidFill>
            <a:srgbClr val="FFFF00"/>
          </a:solidFill>
          <a:latin typeface="Arial" pitchFamily="34" charset="0"/>
        </a:defRPr>
      </a:lvl4pPr>
      <a:lvl5pPr algn="ctr" rtl="0" eaLnBrk="0" fontAlgn="base" hangingPunct="0">
        <a:spcBef>
          <a:spcPct val="0"/>
        </a:spcBef>
        <a:spcAft>
          <a:spcPct val="0"/>
        </a:spcAft>
        <a:defRPr sz="4400">
          <a:solidFill>
            <a:srgbClr val="FFFF00"/>
          </a:solidFill>
          <a:latin typeface="Arial" pitchFamily="34" charset="0"/>
        </a:defRPr>
      </a:lvl5pPr>
      <a:lvl6pPr marL="457200" algn="ctr" rtl="0" fontAlgn="base">
        <a:spcBef>
          <a:spcPct val="0"/>
        </a:spcBef>
        <a:spcAft>
          <a:spcPct val="0"/>
        </a:spcAft>
        <a:defRPr sz="4400">
          <a:solidFill>
            <a:srgbClr val="FFFF00"/>
          </a:solidFill>
          <a:latin typeface="Arial" pitchFamily="34" charset="0"/>
        </a:defRPr>
      </a:lvl6pPr>
      <a:lvl7pPr marL="914400" algn="ctr" rtl="0" fontAlgn="base">
        <a:spcBef>
          <a:spcPct val="0"/>
        </a:spcBef>
        <a:spcAft>
          <a:spcPct val="0"/>
        </a:spcAft>
        <a:defRPr sz="4400">
          <a:solidFill>
            <a:srgbClr val="FFFF00"/>
          </a:solidFill>
          <a:latin typeface="Arial" pitchFamily="34" charset="0"/>
        </a:defRPr>
      </a:lvl7pPr>
      <a:lvl8pPr marL="1371600" algn="ctr" rtl="0" fontAlgn="base">
        <a:spcBef>
          <a:spcPct val="0"/>
        </a:spcBef>
        <a:spcAft>
          <a:spcPct val="0"/>
        </a:spcAft>
        <a:defRPr sz="4400">
          <a:solidFill>
            <a:srgbClr val="FFFF00"/>
          </a:solidFill>
          <a:latin typeface="Arial" pitchFamily="34" charset="0"/>
        </a:defRPr>
      </a:lvl8pPr>
      <a:lvl9pPr marL="1828800" algn="ctr" rtl="0" fontAlgn="base">
        <a:spcBef>
          <a:spcPct val="0"/>
        </a:spcBef>
        <a:spcAft>
          <a:spcPct val="0"/>
        </a:spcAft>
        <a:defRPr sz="4400">
          <a:solidFill>
            <a:srgbClr val="FFFF00"/>
          </a:solidFill>
          <a:latin typeface="Arial" pitchFamily="34"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hyperlink" Target="../AdmEmpAcuicII/Turismo/TurismoCostosCasos.xls" TargetMode="Externa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hyperlink" Target="../AdmEmpAcuicII/Turismo/TurismoCostosTaller1.xls" TargetMode="External"/><Relationship Id="rId2" Type="http://schemas.openxmlformats.org/officeDocument/2006/relationships/slideLayout" Target="../slideLayouts/slideLayout2.xml"/><Relationship Id="rId1" Type="http://schemas.openxmlformats.org/officeDocument/2006/relationships/vmlDrawing" Target="../drawings/vmlDrawing36.vml"/><Relationship Id="rId5" Type="http://schemas.openxmlformats.org/officeDocument/2006/relationships/oleObject" Target="../embeddings/oleObject30.bin"/><Relationship Id="rId4" Type="http://schemas.openxmlformats.org/officeDocument/2006/relationships/image" Target="../media/image75.png"/></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37.vml"/><Relationship Id="rId4" Type="http://schemas.openxmlformats.org/officeDocument/2006/relationships/image" Target="../media/image79.jpeg"/></Relationships>
</file>

<file path=ppt/slides/_rels/slide129.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38.vml"/><Relationship Id="rId4" Type="http://schemas.openxmlformats.org/officeDocument/2006/relationships/image" Target="../media/image82.jpeg"/></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2.xml"/><Relationship Id="rId1" Type="http://schemas.openxmlformats.org/officeDocument/2006/relationships/vmlDrawing" Target="../drawings/vmlDrawing39.vml"/><Relationship Id="rId4" Type="http://schemas.openxmlformats.org/officeDocument/2006/relationships/oleObject" Target="../embeddings/oleObject33.bin"/></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6.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7.xml"/><Relationship Id="rId1" Type="http://schemas.openxmlformats.org/officeDocument/2006/relationships/vmlDrawing" Target="../drawings/vmlDrawing40.vml"/><Relationship Id="rId4" Type="http://schemas.openxmlformats.org/officeDocument/2006/relationships/oleObject" Target="../embeddings/oleObject34.bin"/></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Hoja_de_c_lculo_de_Microsoft_Office_Excel_97-20033.xls"/><Relationship Id="rId2" Type="http://schemas.openxmlformats.org/officeDocument/2006/relationships/slideLayout" Target="../slideLayouts/slideLayout6.xml"/><Relationship Id="rId1" Type="http://schemas.openxmlformats.org/officeDocument/2006/relationships/vmlDrawing" Target="../drawings/vmlDrawing5.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Hoja_de_c_lculo_de_Microsoft_Office_Excel_97-20034.xls"/><Relationship Id="rId2" Type="http://schemas.openxmlformats.org/officeDocument/2006/relationships/slideLayout" Target="../slideLayouts/slideLayout6.xml"/><Relationship Id="rId1" Type="http://schemas.openxmlformats.org/officeDocument/2006/relationships/vmlDrawing" Target="../drawings/vmlDrawing6.v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order=ASC&amp;rpp=20&amp;value=Marcillo+Morla%2C+Fabrizio" TargetMode="External"/></Relationships>
</file>

<file path=ppt/slides/_rels/slide20.xml.rels><?xml version="1.0" encoding="UTF-8" standalone="yes"?>
<Relationships xmlns="http://schemas.openxmlformats.org/package/2006/relationships"><Relationship Id="rId3" Type="http://schemas.openxmlformats.org/officeDocument/2006/relationships/oleObject" Target="../embeddings/Hoja_de_c_lculo_de_Microsoft_Office_Excel_97-20035.xls"/><Relationship Id="rId2" Type="http://schemas.openxmlformats.org/officeDocument/2006/relationships/slideLayout" Target="../slideLayouts/slideLayout6.xml"/><Relationship Id="rId1" Type="http://schemas.openxmlformats.org/officeDocument/2006/relationships/vmlDrawing" Target="../drawings/vmlDrawing7.v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24.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21.wmf"/><Relationship Id="rId4" Type="http://schemas.openxmlformats.org/officeDocument/2006/relationships/oleObject" Target="../embeddings/oleObject5.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8.bin"/><Relationship Id="rId5" Type="http://schemas.openxmlformats.org/officeDocument/2006/relationships/image" Target="../media/image27.wmf"/><Relationship Id="rId4" Type="http://schemas.openxmlformats.org/officeDocument/2006/relationships/oleObject" Target="../embeddings/oleObject7.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1.wmf"/><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33.wmf"/></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38.wmf"/></Relationships>
</file>

<file path=ppt/slides/_rels/slide42.xml.rels><?xml version="1.0" encoding="UTF-8" standalone="yes"?>
<Relationships xmlns="http://schemas.openxmlformats.org/package/2006/relationships"><Relationship Id="rId3" Type="http://schemas.openxmlformats.org/officeDocument/2006/relationships/oleObject" Target="../embeddings/Documento_de_Microsoft_Office_Word_97-20036.doc"/><Relationship Id="rId2" Type="http://schemas.openxmlformats.org/officeDocument/2006/relationships/slideLayout" Target="../slideLayouts/slideLayout4.xml"/><Relationship Id="rId1" Type="http://schemas.openxmlformats.org/officeDocument/2006/relationships/vmlDrawing" Target="../drawings/vmlDrawing15.vml"/></Relationships>
</file>

<file path=ppt/slides/_rels/slide4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44.xml.rels><?xml version="1.0" encoding="UTF-8" standalone="yes"?>
<Relationships xmlns="http://schemas.openxmlformats.org/package/2006/relationships"><Relationship Id="rId3" Type="http://schemas.openxmlformats.org/officeDocument/2006/relationships/oleObject" Target="../embeddings/Documento_de_Microsoft_Office_Word_97-20037.doc"/><Relationship Id="rId2" Type="http://schemas.openxmlformats.org/officeDocument/2006/relationships/slideLayout" Target="../slideLayouts/slideLayout2.xml"/><Relationship Id="rId1" Type="http://schemas.openxmlformats.org/officeDocument/2006/relationships/vmlDrawing" Target="../drawings/vmlDrawing17.v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Hoja_de_c_lculo_de_Microsoft_Office_Excel_97-20038.xls"/><Relationship Id="rId2" Type="http://schemas.openxmlformats.org/officeDocument/2006/relationships/slideLayout" Target="../slideLayouts/slideLayout6.xml"/><Relationship Id="rId1" Type="http://schemas.openxmlformats.org/officeDocument/2006/relationships/vmlDrawing" Target="../drawings/vmlDrawing18.v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9.wmf"/><Relationship Id="rId4" Type="http://schemas.openxmlformats.org/officeDocument/2006/relationships/image" Target="../media/image48.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0.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oleObject" Target="../embeddings/oleObject17.bin"/></Relationships>
</file>

<file path=ppt/slides/_rels/slide64.xml.rels><?xml version="1.0" encoding="UTF-8" standalone="yes"?>
<Relationships xmlns="http://schemas.openxmlformats.org/package/2006/relationships"><Relationship Id="rId3" Type="http://schemas.openxmlformats.org/officeDocument/2006/relationships/oleObject" Target="../embeddings/Documento_de_Microsoft_Office_Word_97-20039.doc"/><Relationship Id="rId2" Type="http://schemas.openxmlformats.org/officeDocument/2006/relationships/slideLayout" Target="../slideLayouts/slideLayout2.xml"/><Relationship Id="rId1" Type="http://schemas.openxmlformats.org/officeDocument/2006/relationships/vmlDrawing" Target="../drawings/vmlDrawing20.vml"/></Relationships>
</file>

<file path=ppt/slides/_rels/slide65.xml.rels><?xml version="1.0" encoding="UTF-8" standalone="yes"?>
<Relationships xmlns="http://schemas.openxmlformats.org/package/2006/relationships"><Relationship Id="rId3" Type="http://schemas.openxmlformats.org/officeDocument/2006/relationships/oleObject" Target="../embeddings/Documento_de_Microsoft_Office_Word_97-200310.doc"/><Relationship Id="rId2" Type="http://schemas.openxmlformats.org/officeDocument/2006/relationships/slideLayout" Target="../slideLayouts/slideLayout2.xml"/><Relationship Id="rId1" Type="http://schemas.openxmlformats.org/officeDocument/2006/relationships/vmlDrawing" Target="../drawings/vmlDrawing21.v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12.xml"/><Relationship Id="rId1" Type="http://schemas.openxmlformats.org/officeDocument/2006/relationships/vmlDrawing" Target="../drawings/vmlDrawing22.vml"/></Relationships>
</file>

<file path=ppt/slides/_rels/slide67.xml.rels><?xml version="1.0" encoding="UTF-8" standalone="yes"?>
<Relationships xmlns="http://schemas.openxmlformats.org/package/2006/relationships"><Relationship Id="rId3" Type="http://schemas.openxmlformats.org/officeDocument/2006/relationships/oleObject" Target="../embeddings/Documento_de_Microsoft_Office_Word_97-200311.doc"/><Relationship Id="rId2" Type="http://schemas.openxmlformats.org/officeDocument/2006/relationships/slideLayout" Target="../slideLayouts/slideLayout2.xml"/><Relationship Id="rId1" Type="http://schemas.openxmlformats.org/officeDocument/2006/relationships/vmlDrawing" Target="../drawings/vmlDrawing23.v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12.xml"/><Relationship Id="rId1" Type="http://schemas.openxmlformats.org/officeDocument/2006/relationships/vmlDrawing" Target="../drawings/vmlDrawing24.vml"/></Relationships>
</file>

<file path=ppt/slides/_rels/slide69.x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9.wmf"/></Relationships>
</file>

<file path=ppt/slides/_rels/slide7.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Documento_de_Microsoft_Office_Word_97-200312.doc"/><Relationship Id="rId2" Type="http://schemas.openxmlformats.org/officeDocument/2006/relationships/slideLayout" Target="../slideLayouts/slideLayout2.xml"/><Relationship Id="rId1" Type="http://schemas.openxmlformats.org/officeDocument/2006/relationships/vmlDrawing" Target="../drawings/vmlDrawing25.vml"/><Relationship Id="rId5" Type="http://schemas.openxmlformats.org/officeDocument/2006/relationships/oleObject" Target="../embeddings/oleObject21.bin"/><Relationship Id="rId4" Type="http://schemas.openxmlformats.org/officeDocument/2006/relationships/oleObject" Target="../embeddings/oleObject20.bin"/></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oleObject" Target="../embeddings/oleObject23.bin"/></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12.xml"/><Relationship Id="rId1" Type="http://schemas.openxmlformats.org/officeDocument/2006/relationships/vmlDrawing" Target="../drawings/vmlDrawing27.vml"/></Relationships>
</file>

<file path=ppt/slides/_rels/slide74.xml.rels><?xml version="1.0" encoding="UTF-8" standalone="yes"?>
<Relationships xmlns="http://schemas.openxmlformats.org/package/2006/relationships"><Relationship Id="rId3" Type="http://schemas.openxmlformats.org/officeDocument/2006/relationships/oleObject" Target="../embeddings/Documento_de_Microsoft_Office_Word_97-200313.doc"/><Relationship Id="rId2" Type="http://schemas.openxmlformats.org/officeDocument/2006/relationships/slideLayout" Target="../slideLayouts/slideLayout2.xml"/><Relationship Id="rId1" Type="http://schemas.openxmlformats.org/officeDocument/2006/relationships/vmlDrawing" Target="../drawings/vmlDrawing28.vml"/></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12.xml"/><Relationship Id="rId1" Type="http://schemas.openxmlformats.org/officeDocument/2006/relationships/vmlDrawing" Target="../drawings/vmlDrawing29.v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oleObject" Target="../embeddings/Documento_de_Microsoft_Office_Word_97-200314.doc"/><Relationship Id="rId2" Type="http://schemas.openxmlformats.org/officeDocument/2006/relationships/slideLayout" Target="../slideLayouts/slideLayout13.xml"/><Relationship Id="rId1" Type="http://schemas.openxmlformats.org/officeDocument/2006/relationships/vmlDrawing" Target="../drawings/vmlDrawing30.v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oleObject" Target="../embeddings/Documento_de_Microsoft_Office_Word_97-200315.doc"/><Relationship Id="rId2" Type="http://schemas.openxmlformats.org/officeDocument/2006/relationships/slideLayout" Target="../slideLayouts/slideLayout13.xml"/><Relationship Id="rId1" Type="http://schemas.openxmlformats.org/officeDocument/2006/relationships/vmlDrawing" Target="../drawings/vmlDrawing31.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12.xml"/><Relationship Id="rId1" Type="http://schemas.openxmlformats.org/officeDocument/2006/relationships/vmlDrawing" Target="../drawings/vmlDrawing32.v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33.v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Gr_fico_de_Microsoft_Office_Excel2.xl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oleObject" Target="../embeddings/Hoja_de_c_lculo_de_Microsoft_Office_Excel_97-200316.xls"/><Relationship Id="rId2" Type="http://schemas.openxmlformats.org/officeDocument/2006/relationships/slideLayout" Target="../slideLayouts/slideLayout6.xml"/><Relationship Id="rId1" Type="http://schemas.openxmlformats.org/officeDocument/2006/relationships/vmlDrawing" Target="../drawings/vmlDrawing34.v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35.vml"/><Relationship Id="rId4" Type="http://schemas.openxmlformats.org/officeDocument/2006/relationships/oleObject" Target="../embeddings/oleObject29.bin"/></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1066800" y="609600"/>
            <a:ext cx="7772400" cy="1676400"/>
          </a:xfrm>
        </p:spPr>
        <p:txBody>
          <a:bodyPr/>
          <a:lstStyle/>
          <a:p>
            <a:pPr eaLnBrk="1" hangingPunct="1"/>
            <a:r>
              <a:rPr lang="es-ES_tradnl" smtClean="0"/>
              <a:t>Formulación y Evaluación de Proyectos Acuícolas</a:t>
            </a:r>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4403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44037" name="Text Box 10"/>
          <p:cNvSpPr txBox="1">
            <a:spLocks noChangeArrowheads="1"/>
          </p:cNvSpPr>
          <p:nvPr/>
        </p:nvSpPr>
        <p:spPr bwMode="auto">
          <a:xfrm>
            <a:off x="4932363" y="4960938"/>
            <a:ext cx="2711450" cy="1200150"/>
          </a:xfrm>
          <a:prstGeom prst="rect">
            <a:avLst/>
          </a:prstGeom>
          <a:noFill/>
          <a:ln w="9525">
            <a:noFill/>
            <a:miter lim="800000"/>
            <a:headEnd/>
            <a:tailEnd/>
          </a:ln>
        </p:spPr>
        <p:txBody>
          <a:bodyPr wrap="none">
            <a:spAutoFit/>
          </a:bodyPr>
          <a:lstStyle/>
          <a:p>
            <a:r>
              <a:rPr lang="en-US">
                <a:hlinkClick r:id="rId4"/>
              </a:rPr>
              <a:t>barcillo@gmail.com</a:t>
            </a:r>
            <a:endParaRPr lang="en-US"/>
          </a:p>
          <a:p>
            <a:r>
              <a:rPr lang="en-US"/>
              <a:t>(593-9) 4194239</a:t>
            </a:r>
          </a:p>
          <a:p>
            <a:endParaRPr lang="es-ES"/>
          </a:p>
        </p:txBody>
      </p:sp>
      <p:pic>
        <p:nvPicPr>
          <p:cNvPr id="4403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smtClean="0"/>
              <a:t>Contabilidad Administrativa</a:t>
            </a:r>
            <a:endParaRPr lang="es-ES_tradnl" smtClean="0"/>
          </a:p>
        </p:txBody>
      </p:sp>
      <p:sp>
        <p:nvSpPr>
          <p:cNvPr id="852995" name="Rectangle 3"/>
          <p:cNvSpPr>
            <a:spLocks noGrp="1" noChangeArrowheads="1"/>
          </p:cNvSpPr>
          <p:nvPr>
            <p:ph type="body" idx="1"/>
          </p:nvPr>
        </p:nvSpPr>
        <p:spPr/>
        <p:txBody>
          <a:bodyPr/>
          <a:lstStyle/>
          <a:p>
            <a:pPr eaLnBrk="1" hangingPunct="1">
              <a:defRPr/>
            </a:pPr>
            <a:r>
              <a:rPr lang="es-ES_tradnl" smtClean="0"/>
              <a:t>Balance General.</a:t>
            </a:r>
          </a:p>
          <a:p>
            <a:pPr eaLnBrk="1" hangingPunct="1">
              <a:defRPr/>
            </a:pPr>
            <a:r>
              <a:rPr lang="es-ES_tradnl" smtClean="0"/>
              <a:t>Estado de Pérdidas y Ganancias.</a:t>
            </a:r>
          </a:p>
          <a:p>
            <a:pPr eaLnBrk="1" hangingPunct="1">
              <a:defRPr/>
            </a:pPr>
            <a:r>
              <a:rPr lang="es-ES_tradnl" smtClean="0"/>
              <a:t>Flujo de Caja.</a:t>
            </a:r>
          </a:p>
          <a:p>
            <a:pPr eaLnBrk="1" hangingPunct="1">
              <a:defRPr/>
            </a:pPr>
            <a:r>
              <a:rPr lang="es-ES_tradnl" smtClean="0"/>
              <a:t>Principales cuentas y sus movimientos.</a:t>
            </a:r>
          </a:p>
        </p:txBody>
      </p:sp>
      <p:graphicFrame>
        <p:nvGraphicFramePr>
          <p:cNvPr id="4098" name="Object 4"/>
          <p:cNvGraphicFramePr>
            <a:graphicFrameLocks noChangeAspect="1"/>
          </p:cNvGraphicFramePr>
          <p:nvPr/>
        </p:nvGraphicFramePr>
        <p:xfrm>
          <a:off x="6629400" y="4419600"/>
          <a:ext cx="2155825" cy="2252663"/>
        </p:xfrm>
        <a:graphic>
          <a:graphicData uri="http://schemas.openxmlformats.org/presentationml/2006/ole">
            <p:oleObj spid="_x0000_s4098" name="Clip" r:id="rId3" imgW="1795680" imgH="1795680" progId="MS_ClipArt_Gallery.5">
              <p:embed/>
            </p:oleObj>
          </a:graphicData>
        </a:graphic>
      </p:graphicFrame>
    </p:spTree>
  </p:cSld>
  <p:clrMapOvr>
    <a:masterClrMapping/>
  </p:clrMapOvr>
  <p:transition spd="med"/>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1143000" y="76200"/>
            <a:ext cx="7772400" cy="1143000"/>
          </a:xfrm>
        </p:spPr>
        <p:txBody>
          <a:bodyPr/>
          <a:lstStyle/>
          <a:p>
            <a:pPr eaLnBrk="1" hangingPunct="1"/>
            <a:r>
              <a:rPr lang="en-US" smtClean="0"/>
              <a:t>Efectos Secundarios</a:t>
            </a:r>
          </a:p>
        </p:txBody>
      </p:sp>
      <p:sp>
        <p:nvSpPr>
          <p:cNvPr id="959491" name="Rectangle 3"/>
          <p:cNvSpPr>
            <a:spLocks noGrp="1" noChangeArrowheads="1"/>
          </p:cNvSpPr>
          <p:nvPr>
            <p:ph type="body" idx="1"/>
          </p:nvPr>
        </p:nvSpPr>
        <p:spPr>
          <a:xfrm>
            <a:off x="1169988" y="1066800"/>
            <a:ext cx="7772400" cy="4994275"/>
          </a:xfrm>
        </p:spPr>
        <p:txBody>
          <a:bodyPr/>
          <a:lstStyle/>
          <a:p>
            <a:pPr eaLnBrk="1" hangingPunct="1">
              <a:defRPr/>
            </a:pPr>
            <a:r>
              <a:rPr lang="en-US" sz="2800" smtClean="0"/>
              <a:t>Ejemplo 1:</a:t>
            </a:r>
          </a:p>
          <a:p>
            <a:pPr lvl="1" eaLnBrk="1" hangingPunct="1">
              <a:defRPr/>
            </a:pPr>
            <a:r>
              <a:rPr lang="en-US" sz="2400" smtClean="0"/>
              <a:t>Un proyecto va a generar ingresos netos de $10,000. Pero va a disminuir ingresos netos de otro existente en $3,000.</a:t>
            </a:r>
          </a:p>
          <a:p>
            <a:pPr lvl="1" eaLnBrk="1" hangingPunct="1">
              <a:defRPr/>
            </a:pPr>
            <a:r>
              <a:rPr lang="en-US" sz="2400" smtClean="0"/>
              <a:t>El flujo de caja incremental es de solo $7,000.</a:t>
            </a:r>
          </a:p>
          <a:p>
            <a:pPr eaLnBrk="1" hangingPunct="1">
              <a:defRPr/>
            </a:pPr>
            <a:r>
              <a:rPr lang="en-US" sz="2800" smtClean="0"/>
              <a:t>Ejemplo 2:</a:t>
            </a:r>
          </a:p>
          <a:p>
            <a:pPr lvl="1" eaLnBrk="1" hangingPunct="1">
              <a:defRPr/>
            </a:pPr>
            <a:r>
              <a:rPr lang="en-US" sz="2400" smtClean="0"/>
              <a:t>Un proyecto va a generar ingresos netos de </a:t>
            </a:r>
            <a:br>
              <a:rPr lang="en-US" sz="2400" smtClean="0"/>
            </a:br>
            <a:r>
              <a:rPr lang="en-US" sz="2400" smtClean="0"/>
              <a:t>-$1,000. Pero va a hacer que otro proyecto genere +$5,000.</a:t>
            </a:r>
          </a:p>
          <a:p>
            <a:pPr lvl="1" eaLnBrk="1" hangingPunct="1">
              <a:defRPr/>
            </a:pPr>
            <a:r>
              <a:rPr lang="en-US" sz="2400" smtClean="0"/>
              <a:t>El Flujo de caja incremental será de $4,000.</a:t>
            </a:r>
          </a:p>
        </p:txBody>
      </p:sp>
    </p:spTree>
  </p:cSld>
  <p:clrMapOvr>
    <a:masterClrMapping/>
  </p:clrMapOvr>
  <p:transition spd="med"/>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1143000" y="0"/>
            <a:ext cx="7772400" cy="1143000"/>
          </a:xfrm>
        </p:spPr>
        <p:txBody>
          <a:bodyPr/>
          <a:lstStyle/>
          <a:p>
            <a:pPr eaLnBrk="1" hangingPunct="1"/>
            <a:r>
              <a:rPr lang="en-US" sz="3200" smtClean="0"/>
              <a:t>Costos Hundidos</a:t>
            </a:r>
            <a:endParaRPr lang="es-ES_tradnl" sz="3200" smtClean="0"/>
          </a:p>
        </p:txBody>
      </p:sp>
      <p:sp>
        <p:nvSpPr>
          <p:cNvPr id="961539" name="Rectangle 3"/>
          <p:cNvSpPr>
            <a:spLocks noGrp="1" noChangeArrowheads="1"/>
          </p:cNvSpPr>
          <p:nvPr>
            <p:ph type="body" idx="1"/>
          </p:nvPr>
        </p:nvSpPr>
        <p:spPr>
          <a:xfrm>
            <a:off x="1169988" y="990600"/>
            <a:ext cx="7772400" cy="5070475"/>
          </a:xfrm>
        </p:spPr>
        <p:txBody>
          <a:bodyPr/>
          <a:lstStyle/>
          <a:p>
            <a:pPr algn="just" eaLnBrk="1" hangingPunct="1">
              <a:defRPr/>
            </a:pPr>
            <a:r>
              <a:rPr lang="es-EC" sz="2400" smtClean="0"/>
              <a:t>Olvídese de los costos incurridos en el pasado que no sean pertinentes con el proyecto (Costos hundidos). </a:t>
            </a:r>
          </a:p>
          <a:p>
            <a:pPr algn="just" eaLnBrk="1" hangingPunct="1">
              <a:defRPr/>
            </a:pPr>
            <a:r>
              <a:rPr lang="es-EC" sz="2400" smtClean="0"/>
              <a:t>Egresos pasados e </a:t>
            </a:r>
            <a:r>
              <a:rPr lang="es-EC" sz="2400" u="sng" smtClean="0"/>
              <a:t>irreversibles</a:t>
            </a:r>
            <a:r>
              <a:rPr lang="es-EC" sz="2400" smtClean="0"/>
              <a:t>, no pueden ser afectados por decisión de aceptar o rechazar proyecto y, deben de ser ignorados.</a:t>
            </a:r>
          </a:p>
        </p:txBody>
      </p:sp>
    </p:spTree>
  </p:cSld>
  <p:clrMapOvr>
    <a:masterClrMapping/>
  </p:clrMapOvr>
  <p:transition spd="med"/>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1143000" y="76200"/>
            <a:ext cx="7772400" cy="1143000"/>
          </a:xfrm>
        </p:spPr>
        <p:txBody>
          <a:bodyPr/>
          <a:lstStyle/>
          <a:p>
            <a:pPr eaLnBrk="1" hangingPunct="1"/>
            <a:r>
              <a:rPr lang="en-US" smtClean="0"/>
              <a:t>Costos Hundidos</a:t>
            </a:r>
          </a:p>
        </p:txBody>
      </p:sp>
      <p:sp>
        <p:nvSpPr>
          <p:cNvPr id="962563" name="Rectangle 3"/>
          <p:cNvSpPr>
            <a:spLocks noGrp="1" noChangeArrowheads="1"/>
          </p:cNvSpPr>
          <p:nvPr>
            <p:ph type="body" idx="1"/>
          </p:nvPr>
        </p:nvSpPr>
        <p:spPr>
          <a:xfrm>
            <a:off x="1169988" y="1219200"/>
            <a:ext cx="7772400" cy="4841875"/>
          </a:xfrm>
        </p:spPr>
        <p:txBody>
          <a:bodyPr/>
          <a:lstStyle/>
          <a:p>
            <a:pPr eaLnBrk="1" hangingPunct="1">
              <a:lnSpc>
                <a:spcPct val="90000"/>
              </a:lnSpc>
              <a:defRPr/>
            </a:pPr>
            <a:r>
              <a:rPr lang="en-US" sz="2800" smtClean="0"/>
              <a:t>Se ha gastado $10,000 hasta la fecha en investigación de mercados de un proyecto, si se continua el proyecto deberá gastar otros $20,000, para un total de $30,000.</a:t>
            </a:r>
          </a:p>
          <a:p>
            <a:pPr eaLnBrk="1" hangingPunct="1">
              <a:lnSpc>
                <a:spcPct val="90000"/>
              </a:lnSpc>
              <a:defRPr/>
            </a:pPr>
            <a:r>
              <a:rPr lang="en-US" sz="2800" smtClean="0"/>
              <a:t>Los $10,000 son un costo hundido.  </a:t>
            </a:r>
          </a:p>
          <a:p>
            <a:pPr lvl="1" eaLnBrk="1" hangingPunct="1">
              <a:lnSpc>
                <a:spcPct val="90000"/>
              </a:lnSpc>
              <a:defRPr/>
            </a:pPr>
            <a:r>
              <a:rPr lang="en-US" sz="2400" smtClean="0"/>
              <a:t>Si se continua el proyecto se deberá gastar solo $20,000.</a:t>
            </a:r>
          </a:p>
          <a:p>
            <a:pPr lvl="1" eaLnBrk="1" hangingPunct="1">
              <a:lnSpc>
                <a:spcPct val="90000"/>
              </a:lnSpc>
              <a:defRPr/>
            </a:pPr>
            <a:r>
              <a:rPr lang="en-US" sz="2400" smtClean="0"/>
              <a:t>Si se abandona el proyecto no se recuperarán los $10,000.</a:t>
            </a:r>
          </a:p>
          <a:p>
            <a:pPr eaLnBrk="1" hangingPunct="1">
              <a:lnSpc>
                <a:spcPct val="90000"/>
              </a:lnSpc>
              <a:defRPr/>
            </a:pPr>
            <a:r>
              <a:rPr lang="en-US" sz="2800" smtClean="0"/>
              <a:t>Solo los $20,000 son un costo incremental, y los $10,000 deben de ser excluidos.</a:t>
            </a:r>
          </a:p>
        </p:txBody>
      </p:sp>
    </p:spTree>
  </p:cSld>
  <p:clrMapOvr>
    <a:masterClrMapping/>
  </p:clrMapOvr>
  <p:transition spd="med"/>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1143000" y="0"/>
            <a:ext cx="7772400" cy="1143000"/>
          </a:xfrm>
        </p:spPr>
        <p:txBody>
          <a:bodyPr/>
          <a:lstStyle/>
          <a:p>
            <a:pPr eaLnBrk="1" hangingPunct="1"/>
            <a:r>
              <a:rPr lang="en-US" smtClean="0"/>
              <a:t>Costo Hundido</a:t>
            </a:r>
            <a:endParaRPr lang="es-ES_tradnl" smtClean="0"/>
          </a:p>
        </p:txBody>
      </p:sp>
      <p:sp>
        <p:nvSpPr>
          <p:cNvPr id="963587" name="Rectangle 3"/>
          <p:cNvSpPr>
            <a:spLocks noGrp="1" noChangeArrowheads="1"/>
          </p:cNvSpPr>
          <p:nvPr>
            <p:ph type="body" idx="1"/>
          </p:nvPr>
        </p:nvSpPr>
        <p:spPr/>
        <p:txBody>
          <a:bodyPr/>
          <a:lstStyle/>
          <a:p>
            <a:pPr eaLnBrk="1" hangingPunct="1">
              <a:lnSpc>
                <a:spcPct val="90000"/>
              </a:lnSpc>
              <a:defRPr/>
            </a:pPr>
            <a:r>
              <a:rPr lang="es-ES" smtClean="0"/>
              <a:t>Se contrata a una empresa consultora para que estudie un suelo donde se pretende instalar un relleno sanitario. La consultora cobra $10.000.000 por el estudio. Los resultados indican que el suelo es apto para instalar el relleno sanitario ¿Se deben incluir los $10.000.000 como costo de la inversión?</a:t>
            </a:r>
          </a:p>
        </p:txBody>
      </p:sp>
    </p:spTree>
  </p:cSld>
  <p:clrMapOvr>
    <a:masterClrMapping/>
  </p:clrMapOvr>
  <p:transition spd="med"/>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457200" y="76200"/>
            <a:ext cx="8458200" cy="1143000"/>
          </a:xfrm>
        </p:spPr>
        <p:txBody>
          <a:bodyPr/>
          <a:lstStyle/>
          <a:p>
            <a:pPr eaLnBrk="1" hangingPunct="1"/>
            <a:r>
              <a:rPr lang="es-ES" sz="4000" smtClean="0"/>
              <a:t>Costo de Oportunidad (Alternativo)</a:t>
            </a:r>
          </a:p>
        </p:txBody>
      </p:sp>
      <p:sp>
        <p:nvSpPr>
          <p:cNvPr id="964611" name="Rectangle 3"/>
          <p:cNvSpPr>
            <a:spLocks noGrp="1" noChangeArrowheads="1"/>
          </p:cNvSpPr>
          <p:nvPr>
            <p:ph type="body" idx="1"/>
          </p:nvPr>
        </p:nvSpPr>
        <p:spPr>
          <a:xfrm>
            <a:off x="1169988" y="1295400"/>
            <a:ext cx="7772400" cy="4765675"/>
          </a:xfrm>
        </p:spPr>
        <p:txBody>
          <a:bodyPr/>
          <a:lstStyle/>
          <a:p>
            <a:pPr eaLnBrk="1" hangingPunct="1">
              <a:lnSpc>
                <a:spcPct val="90000"/>
              </a:lnSpc>
              <a:defRPr/>
            </a:pPr>
            <a:r>
              <a:rPr lang="es-ES" sz="2800" smtClean="0"/>
              <a:t>En evaluación proyectos deben considerarse como costos no sólo aquellos que implican desembolsos monetarios, sino todos los recursos físicos y humanos que tienen un uso o rentabilidad alternativa.</a:t>
            </a:r>
          </a:p>
          <a:p>
            <a:pPr eaLnBrk="1" hangingPunct="1">
              <a:lnSpc>
                <a:spcPct val="90000"/>
              </a:lnSpc>
              <a:defRPr/>
            </a:pPr>
            <a:r>
              <a:rPr lang="es-ES" sz="2800" smtClean="0"/>
              <a:t>Al desconocer este concepto se asigna al proyecto una rentabilidad mayor de la que realmente tiene.</a:t>
            </a:r>
          </a:p>
          <a:p>
            <a:pPr eaLnBrk="1" hangingPunct="1">
              <a:lnSpc>
                <a:spcPct val="90000"/>
              </a:lnSpc>
              <a:defRPr/>
            </a:pPr>
            <a:r>
              <a:rPr lang="es-ES" sz="2800" smtClean="0"/>
              <a:t>Ejs: sueldo alternativo, locales o terrenos propios, herramientas y maquinaria propia.</a:t>
            </a:r>
          </a:p>
          <a:p>
            <a:pPr eaLnBrk="1" hangingPunct="1">
              <a:lnSpc>
                <a:spcPct val="90000"/>
              </a:lnSpc>
              <a:defRPr/>
            </a:pPr>
            <a:r>
              <a:rPr lang="es-ES" sz="2800" smtClean="0"/>
              <a:t>No parar bola a valor en libros de los activos sino al de mercado.</a:t>
            </a:r>
          </a:p>
        </p:txBody>
      </p:sp>
    </p:spTree>
  </p:cSld>
  <p:clrMapOvr>
    <a:masterClrMapping/>
  </p:clrMapOvr>
  <p:transition spd="med"/>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1143000" y="76200"/>
            <a:ext cx="7772400" cy="1143000"/>
          </a:xfrm>
        </p:spPr>
        <p:txBody>
          <a:bodyPr/>
          <a:lstStyle/>
          <a:p>
            <a:pPr eaLnBrk="1" hangingPunct="1"/>
            <a:r>
              <a:rPr lang="en-US" smtClean="0"/>
              <a:t>Costos Alternativos</a:t>
            </a:r>
          </a:p>
        </p:txBody>
      </p:sp>
      <p:sp>
        <p:nvSpPr>
          <p:cNvPr id="965635" name="Rectangle 3"/>
          <p:cNvSpPr>
            <a:spLocks noGrp="1" noChangeArrowheads="1"/>
          </p:cNvSpPr>
          <p:nvPr>
            <p:ph type="body" idx="1"/>
          </p:nvPr>
        </p:nvSpPr>
        <p:spPr>
          <a:xfrm>
            <a:off x="1169988" y="1143000"/>
            <a:ext cx="7772400" cy="4918075"/>
          </a:xfrm>
        </p:spPr>
        <p:txBody>
          <a:bodyPr/>
          <a:lstStyle/>
          <a:p>
            <a:pPr eaLnBrk="1" hangingPunct="1">
              <a:defRPr/>
            </a:pPr>
            <a:r>
              <a:rPr lang="en-US" smtClean="0"/>
              <a:t>La cancha de Golf “Pepito” considera expandir sus 18 hoyos haciendo 18 hoyos mas.</a:t>
            </a:r>
          </a:p>
          <a:p>
            <a:pPr eaLnBrk="1" hangingPunct="1">
              <a:defRPr/>
            </a:pPr>
            <a:r>
              <a:rPr lang="en-US" smtClean="0"/>
              <a:t>Posee un terreno adyacente que puede vender en el mercado a $1,500,000 a una inmobiliaria. </a:t>
            </a:r>
          </a:p>
          <a:p>
            <a:pPr eaLnBrk="1" hangingPunct="1">
              <a:defRPr/>
            </a:pPr>
            <a:r>
              <a:rPr lang="en-US" smtClean="0"/>
              <a:t>Al lado de la cancha hay otro terreno vacio en venta por $2,000,000. </a:t>
            </a:r>
          </a:p>
        </p:txBody>
      </p:sp>
    </p:spTree>
  </p:cSld>
  <p:clrMapOvr>
    <a:masterClrMapping/>
  </p:clrMapOvr>
  <p:transition spd="med"/>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1143000" y="152400"/>
            <a:ext cx="7772400" cy="1143000"/>
          </a:xfrm>
        </p:spPr>
        <p:txBody>
          <a:bodyPr/>
          <a:lstStyle/>
          <a:p>
            <a:pPr eaLnBrk="1" hangingPunct="1"/>
            <a:r>
              <a:rPr lang="en-US" smtClean="0"/>
              <a:t>Costos Alternativos</a:t>
            </a:r>
            <a:endParaRPr lang="en-US" sz="3600" smtClean="0"/>
          </a:p>
        </p:txBody>
      </p:sp>
      <p:sp>
        <p:nvSpPr>
          <p:cNvPr id="966659" name="Rectangle 3"/>
          <p:cNvSpPr>
            <a:spLocks noGrp="1" noChangeArrowheads="1"/>
          </p:cNvSpPr>
          <p:nvPr>
            <p:ph type="body" idx="1"/>
          </p:nvPr>
        </p:nvSpPr>
        <p:spPr/>
        <p:txBody>
          <a:bodyPr/>
          <a:lstStyle/>
          <a:p>
            <a:pPr eaLnBrk="1" hangingPunct="1">
              <a:lnSpc>
                <a:spcPct val="90000"/>
              </a:lnSpc>
              <a:defRPr/>
            </a:pPr>
            <a:r>
              <a:rPr lang="en-US" sz="2800" smtClean="0"/>
              <a:t>Si se construye en la tierra que ya tienen, el costo alternativo es de $1,500,000. </a:t>
            </a:r>
          </a:p>
          <a:p>
            <a:pPr eaLnBrk="1" hangingPunct="1">
              <a:lnSpc>
                <a:spcPct val="90000"/>
              </a:lnSpc>
              <a:defRPr/>
            </a:pPr>
            <a:r>
              <a:rPr lang="en-US" sz="2800" smtClean="0"/>
              <a:t>Si nadie quisiera comprar ese terreno y no sirviera para maldita la cosa, entonces se consideraría un costo hundido e ignorado para la evaluación.</a:t>
            </a:r>
          </a:p>
          <a:p>
            <a:pPr eaLnBrk="1" hangingPunct="1">
              <a:lnSpc>
                <a:spcPct val="90000"/>
              </a:lnSpc>
              <a:defRPr/>
            </a:pPr>
            <a:r>
              <a:rPr lang="en-US" sz="2800" u="sng" smtClean="0"/>
              <a:t>Bottom line</a:t>
            </a:r>
            <a:r>
              <a:rPr lang="en-US" sz="2800" smtClean="0"/>
              <a:t>: Si no encuentras un uso alternativo al activo, entonces es un costo hundido, de lo contrario es un costo alternativo.</a:t>
            </a:r>
          </a:p>
        </p:txBody>
      </p:sp>
    </p:spTree>
  </p:cSld>
  <p:clrMapOvr>
    <a:masterClrMapping/>
  </p:clrMapOvr>
  <p:transition spd="med"/>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1143000" y="76200"/>
            <a:ext cx="7772400" cy="1143000"/>
          </a:xfrm>
        </p:spPr>
        <p:txBody>
          <a:bodyPr/>
          <a:lstStyle/>
          <a:p>
            <a:pPr eaLnBrk="1" hangingPunct="1"/>
            <a:r>
              <a:rPr lang="en-US" sz="3600" smtClean="0"/>
              <a:t>Gastos Generales Imputados</a:t>
            </a:r>
            <a:endParaRPr lang="es-ES_tradnl" sz="3600" smtClean="0"/>
          </a:p>
        </p:txBody>
      </p:sp>
      <p:sp>
        <p:nvSpPr>
          <p:cNvPr id="967683" name="Rectangle 3"/>
          <p:cNvSpPr>
            <a:spLocks noGrp="1" noChangeArrowheads="1"/>
          </p:cNvSpPr>
          <p:nvPr>
            <p:ph type="body" idx="1"/>
          </p:nvPr>
        </p:nvSpPr>
        <p:spPr>
          <a:xfrm>
            <a:off x="1169988" y="1219200"/>
            <a:ext cx="7772400" cy="4841875"/>
          </a:xfrm>
        </p:spPr>
        <p:txBody>
          <a:bodyPr/>
          <a:lstStyle/>
          <a:p>
            <a:pPr algn="just" eaLnBrk="1" hangingPunct="1">
              <a:defRPr/>
            </a:pPr>
            <a:r>
              <a:rPr lang="es-EC" sz="2000" smtClean="0"/>
              <a:t>Estos incluyen ítems tales como sueldos administrativos, gastos de supervisión, alquileres, etc. Que no están relacionados con ningún proyecto en particular pero deben de ser cargados a algún lugar, contadores asignan con por porcentaje. </a:t>
            </a:r>
          </a:p>
          <a:p>
            <a:pPr algn="just" eaLnBrk="1" hangingPunct="1">
              <a:defRPr/>
            </a:pPr>
            <a:r>
              <a:rPr lang="es-EC" sz="2000" smtClean="0"/>
              <a:t>Solo incluir gastos adicionales que resulten del proyecto. Proyecto puede o no generar gastos generales adicionales, y  por lo tanto debemos de estar atentos a la asignación contable de este tipo de gastos.</a:t>
            </a:r>
          </a:p>
          <a:p>
            <a:pPr algn="just" eaLnBrk="1" hangingPunct="1">
              <a:defRPr/>
            </a:pPr>
            <a:r>
              <a:rPr lang="es-EC" sz="2000" smtClean="0"/>
              <a:t>Suponga empresa con alta carga administrativa y política de asignar gastos con base en las ventas está evaluando instalar un nuevo negocio con ventas altas pero muy sencillo de manejar. Por sus ventas, puede que se le asigne a este más gastos administrativos de los que verdaderamente va a generar adicionales a los que actualmente existen.</a:t>
            </a:r>
            <a:endParaRPr lang="es-EC" smtClean="0"/>
          </a:p>
        </p:txBody>
      </p:sp>
    </p:spTree>
  </p:cSld>
  <p:clrMapOvr>
    <a:masterClrMapping/>
  </p:clrMapOvr>
  <p:transition spd="med"/>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1143000" y="-228600"/>
            <a:ext cx="7772400" cy="1143000"/>
          </a:xfrm>
          <a:noFill/>
        </p:spPr>
        <p:txBody>
          <a:bodyPr/>
          <a:lstStyle/>
          <a:p>
            <a:pPr eaLnBrk="1" hangingPunct="1"/>
            <a:r>
              <a:rPr lang="en-US" smtClean="0"/>
              <a:t>Recursos Subutilizados</a:t>
            </a:r>
          </a:p>
        </p:txBody>
      </p:sp>
      <p:sp>
        <p:nvSpPr>
          <p:cNvPr id="968707" name="Rectangle 3"/>
          <p:cNvSpPr>
            <a:spLocks noGrp="1" noChangeArrowheads="1"/>
          </p:cNvSpPr>
          <p:nvPr>
            <p:ph type="body" idx="1"/>
          </p:nvPr>
        </p:nvSpPr>
        <p:spPr>
          <a:xfrm>
            <a:off x="762000" y="1025525"/>
            <a:ext cx="8180388" cy="4918075"/>
          </a:xfrm>
        </p:spPr>
        <p:txBody>
          <a:bodyPr lIns="92075" tIns="46038" rIns="92075" bIns="46038"/>
          <a:lstStyle/>
          <a:p>
            <a:pPr eaLnBrk="1" hangingPunct="1">
              <a:lnSpc>
                <a:spcPct val="95000"/>
              </a:lnSpc>
              <a:spcBef>
                <a:spcPct val="35000"/>
              </a:spcBef>
              <a:defRPr/>
            </a:pPr>
            <a:r>
              <a:rPr lang="en-US" sz="2800" smtClean="0"/>
              <a:t>Un proyecto tiene alquilado por 20 años (no cancelable) a un costo de $100,000 anual una bodega. La empresa actualmente usa solo el 50% de su capacidad.</a:t>
            </a:r>
          </a:p>
          <a:p>
            <a:pPr eaLnBrk="1" hangingPunct="1">
              <a:lnSpc>
                <a:spcPct val="95000"/>
              </a:lnSpc>
              <a:spcBef>
                <a:spcPct val="35000"/>
              </a:spcBef>
              <a:defRPr/>
            </a:pPr>
            <a:r>
              <a:rPr lang="en-US" sz="2800" smtClean="0"/>
              <a:t>La bodega está proyectada a continuar subutilizada en un 50%, a no ser que se haga el proyecto.</a:t>
            </a:r>
          </a:p>
          <a:p>
            <a:pPr eaLnBrk="1" hangingPunct="1">
              <a:lnSpc>
                <a:spcPct val="95000"/>
              </a:lnSpc>
              <a:spcBef>
                <a:spcPct val="35000"/>
              </a:spcBef>
              <a:defRPr/>
            </a:pPr>
            <a:r>
              <a:rPr lang="en-US" sz="2800" smtClean="0"/>
              <a:t>El arrendador prohibe subarrendar.</a:t>
            </a:r>
          </a:p>
          <a:p>
            <a:pPr eaLnBrk="1" hangingPunct="1">
              <a:lnSpc>
                <a:spcPct val="95000"/>
              </a:lnSpc>
              <a:spcBef>
                <a:spcPct val="35000"/>
              </a:spcBef>
              <a:defRPr/>
            </a:pPr>
            <a:r>
              <a:rPr lang="en-US" sz="2800" smtClean="0"/>
              <a:t>El proyecto actual esta trabajando a perdidas.</a:t>
            </a:r>
          </a:p>
          <a:p>
            <a:pPr eaLnBrk="1" hangingPunct="1">
              <a:lnSpc>
                <a:spcPct val="95000"/>
              </a:lnSpc>
              <a:spcBef>
                <a:spcPct val="35000"/>
              </a:spcBef>
              <a:defRPr/>
            </a:pPr>
            <a:r>
              <a:rPr lang="en-US" sz="2800" smtClean="0"/>
              <a:t>El nuevo proyecto usará el 25% de la bodega.</a:t>
            </a:r>
          </a:p>
          <a:p>
            <a:pPr eaLnBrk="1" hangingPunct="1">
              <a:lnSpc>
                <a:spcPct val="95000"/>
              </a:lnSpc>
              <a:spcBef>
                <a:spcPct val="35000"/>
              </a:spcBef>
              <a:defRPr/>
            </a:pPr>
            <a:r>
              <a:rPr lang="en-US" sz="2800" smtClean="0"/>
              <a:t>Cuanto debe de cargarse al nuevo proyecto?</a:t>
            </a:r>
          </a:p>
        </p:txBody>
      </p:sp>
    </p:spTree>
  </p:cSld>
  <p:clrMapOvr>
    <a:masterClrMapping/>
  </p:clrMapOvr>
  <p:transition spd="med"/>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1143000" y="-152400"/>
            <a:ext cx="7772400" cy="1143000"/>
          </a:xfrm>
        </p:spPr>
        <p:txBody>
          <a:bodyPr/>
          <a:lstStyle/>
          <a:p>
            <a:pPr eaLnBrk="1" hangingPunct="1"/>
            <a:r>
              <a:rPr lang="en-US" smtClean="0"/>
              <a:t>Soluciónes?</a:t>
            </a:r>
          </a:p>
        </p:txBody>
      </p:sp>
      <p:sp>
        <p:nvSpPr>
          <p:cNvPr id="970755" name="Rectangle 3"/>
          <p:cNvSpPr>
            <a:spLocks noGrp="1" noChangeArrowheads="1"/>
          </p:cNvSpPr>
          <p:nvPr>
            <p:ph type="body" idx="1"/>
          </p:nvPr>
        </p:nvSpPr>
        <p:spPr>
          <a:xfrm>
            <a:off x="1169988" y="990600"/>
            <a:ext cx="7772400" cy="5070475"/>
          </a:xfrm>
        </p:spPr>
        <p:txBody>
          <a:bodyPr/>
          <a:lstStyle/>
          <a:p>
            <a:pPr marL="609600" indent="-609600" eaLnBrk="1" hangingPunct="1">
              <a:lnSpc>
                <a:spcPct val="90000"/>
              </a:lnSpc>
              <a:buFont typeface="Wingdings" pitchFamily="2" charset="2"/>
              <a:buAutoNum type="arabicPeriod"/>
              <a:defRPr/>
            </a:pPr>
            <a:r>
              <a:rPr lang="en-US" sz="2800" smtClean="0"/>
              <a:t>El proyecto actual está perdiendo:</a:t>
            </a:r>
          </a:p>
          <a:p>
            <a:pPr marL="990600" lvl="1" indent="-533400" eaLnBrk="1" hangingPunct="1">
              <a:lnSpc>
                <a:spcPct val="90000"/>
              </a:lnSpc>
              <a:defRPr/>
            </a:pPr>
            <a:r>
              <a:rPr lang="en-US" sz="2400" smtClean="0"/>
              <a:t>“Cargar todos los $100,000 /año para que la compañía pueda recobrar todo el costo de las bodegas.” </a:t>
            </a:r>
          </a:p>
          <a:p>
            <a:pPr marL="609600" indent="-609600" eaLnBrk="1" hangingPunct="1">
              <a:lnSpc>
                <a:spcPct val="90000"/>
              </a:lnSpc>
              <a:buFont typeface="Wingdings" pitchFamily="2" charset="2"/>
              <a:buAutoNum type="arabicPeriod" startAt="2"/>
              <a:defRPr/>
            </a:pPr>
            <a:r>
              <a:rPr lang="en-US" sz="2800" smtClean="0"/>
              <a:t>La mitad de la bodega está vacía:</a:t>
            </a:r>
          </a:p>
          <a:p>
            <a:pPr marL="990600" lvl="1" indent="-533400" eaLnBrk="1" hangingPunct="1">
              <a:lnSpc>
                <a:spcPct val="90000"/>
              </a:lnSpc>
              <a:defRPr/>
            </a:pPr>
            <a:r>
              <a:rPr lang="en-US" sz="2400" smtClean="0"/>
              <a:t>“Cargar el 50% del costo de la bodega: $50,000 /año, por si es que necesite mas bodegaje. No podemos dejar sin cargar del costo.”</a:t>
            </a:r>
          </a:p>
          <a:p>
            <a:pPr marL="609600" indent="-609600" eaLnBrk="1" hangingPunct="1">
              <a:lnSpc>
                <a:spcPct val="90000"/>
              </a:lnSpc>
              <a:buFont typeface="Wingdings" pitchFamily="2" charset="2"/>
              <a:buAutoNum type="arabicPeriod" startAt="4"/>
              <a:defRPr/>
            </a:pPr>
            <a:r>
              <a:rPr lang="en-US" sz="2800" smtClean="0"/>
              <a:t>El proyecto va a usar el 25% del espacio:</a:t>
            </a:r>
          </a:p>
          <a:p>
            <a:pPr marL="990600" lvl="1" indent="-533400" eaLnBrk="1" hangingPunct="1">
              <a:lnSpc>
                <a:spcPct val="90000"/>
              </a:lnSpc>
              <a:defRPr/>
            </a:pPr>
            <a:r>
              <a:rPr lang="en-US" sz="2400" smtClean="0"/>
              <a:t>“Cargar $25,000 /año.”</a:t>
            </a:r>
          </a:p>
          <a:p>
            <a:pPr marL="990600" lvl="1" indent="-533400" eaLnBrk="1" hangingPunct="1">
              <a:lnSpc>
                <a:spcPct val="90000"/>
              </a:lnSpc>
              <a:defRPr/>
            </a:pPr>
            <a:endParaRPr lang="en-US" sz="2400" smtClean="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85800" y="76200"/>
            <a:ext cx="8229600" cy="1143000"/>
          </a:xfrm>
        </p:spPr>
        <p:txBody>
          <a:bodyPr/>
          <a:lstStyle/>
          <a:p>
            <a:pPr eaLnBrk="1" hangingPunct="1"/>
            <a:r>
              <a:rPr lang="en-US" smtClean="0"/>
              <a:t>M</a:t>
            </a:r>
            <a:r>
              <a:rPr lang="es-ES_tradnl" smtClean="0"/>
              <a:t>etodología </a:t>
            </a:r>
            <a:r>
              <a:rPr lang="en-US" smtClean="0"/>
              <a:t>Análisis Proyectos</a:t>
            </a:r>
            <a:endParaRPr lang="es-ES_tradnl" smtClean="0"/>
          </a:p>
        </p:txBody>
      </p:sp>
      <p:sp>
        <p:nvSpPr>
          <p:cNvPr id="854019" name="Rectangle 3"/>
          <p:cNvSpPr>
            <a:spLocks noGrp="1" noChangeArrowheads="1"/>
          </p:cNvSpPr>
          <p:nvPr>
            <p:ph type="body" idx="1"/>
          </p:nvPr>
        </p:nvSpPr>
        <p:spPr>
          <a:xfrm>
            <a:off x="1169988" y="1295400"/>
            <a:ext cx="7772400" cy="4800600"/>
          </a:xfrm>
        </p:spPr>
        <p:txBody>
          <a:bodyPr/>
          <a:lstStyle/>
          <a:p>
            <a:pPr eaLnBrk="1" hangingPunct="1">
              <a:defRPr/>
            </a:pPr>
            <a:r>
              <a:rPr lang="en-US" sz="2800" smtClean="0"/>
              <a:t>Basada principalmente en Flujo de Caja.</a:t>
            </a:r>
            <a:r>
              <a:rPr lang="es-ES_tradnl" sz="2800" smtClean="0"/>
              <a:t> </a:t>
            </a:r>
            <a:endParaRPr lang="en-US" sz="2800" smtClean="0"/>
          </a:p>
          <a:p>
            <a:pPr eaLnBrk="1" hangingPunct="1">
              <a:defRPr/>
            </a:pPr>
            <a:r>
              <a:rPr lang="es-ES_tradnl" sz="2800" smtClean="0"/>
              <a:t>Relaciona </a:t>
            </a:r>
            <a:r>
              <a:rPr lang="en-US" sz="2800" smtClean="0"/>
              <a:t>otros</a:t>
            </a:r>
            <a:r>
              <a:rPr lang="es-ES_tradnl" sz="2800" smtClean="0"/>
              <a:t> estados financieros proyectados (proforma) con el flujo de caja</a:t>
            </a:r>
            <a:r>
              <a:rPr lang="en-US" sz="2800" smtClean="0"/>
              <a:t>.</a:t>
            </a:r>
          </a:p>
          <a:p>
            <a:pPr eaLnBrk="1" hangingPunct="1">
              <a:defRPr/>
            </a:pPr>
            <a:r>
              <a:rPr lang="en-US" sz="2800" smtClean="0"/>
              <a:t>Análisis de otros EEFF complementa información del análisis de flujo de caja.</a:t>
            </a:r>
            <a:endParaRPr lang="es-ES_tradnl" sz="2800" smtClean="0"/>
          </a:p>
          <a:p>
            <a:pPr eaLnBrk="1" hangingPunct="1">
              <a:defRPr/>
            </a:pPr>
            <a:r>
              <a:rPr lang="es-ES_tradnl" sz="2800" smtClean="0"/>
              <a:t>Diferencia el flujo de caja entre: Flujo de caja libre del proyecto y flujo de caja libre de los accionistas (Flujo de la financiación).</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1143000" y="-152400"/>
            <a:ext cx="7772400" cy="1143000"/>
          </a:xfrm>
        </p:spPr>
        <p:txBody>
          <a:bodyPr/>
          <a:lstStyle/>
          <a:p>
            <a:pPr eaLnBrk="1" hangingPunct="1"/>
            <a:r>
              <a:rPr lang="en-US" smtClean="0"/>
              <a:t>Soluciónes?</a:t>
            </a:r>
          </a:p>
        </p:txBody>
      </p:sp>
      <p:sp>
        <p:nvSpPr>
          <p:cNvPr id="972803" name="Rectangle 3"/>
          <p:cNvSpPr>
            <a:spLocks noGrp="1" noChangeArrowheads="1"/>
          </p:cNvSpPr>
          <p:nvPr>
            <p:ph type="body" idx="1"/>
          </p:nvPr>
        </p:nvSpPr>
        <p:spPr>
          <a:xfrm>
            <a:off x="1169988" y="1219200"/>
            <a:ext cx="7772400" cy="4841875"/>
          </a:xfrm>
        </p:spPr>
        <p:txBody>
          <a:bodyPr/>
          <a:lstStyle/>
          <a:p>
            <a:pPr marL="533400" indent="-533400" eaLnBrk="1" hangingPunct="1">
              <a:lnSpc>
                <a:spcPct val="90000"/>
              </a:lnSpc>
              <a:buFont typeface="Wingdings" pitchFamily="2" charset="2"/>
              <a:buAutoNum type="arabicPeriod" startAt="5"/>
              <a:defRPr/>
            </a:pPr>
            <a:r>
              <a:rPr lang="en-US" sz="2800" smtClean="0"/>
              <a:t>El cargo debe ser proporcional a los ingresos de cada proyecto-eso es justo, no?</a:t>
            </a:r>
          </a:p>
          <a:p>
            <a:pPr marL="914400" lvl="1" indent="-457200" eaLnBrk="1" hangingPunct="1">
              <a:lnSpc>
                <a:spcPct val="90000"/>
              </a:lnSpc>
              <a:defRPr/>
            </a:pPr>
            <a:r>
              <a:rPr lang="en-US" sz="2400" smtClean="0"/>
              <a:t>“Proyecto acutal = $9,000,000, Nuevo proyecto= $1,000,000, cargar al nuevo10%, o $10,000/año.”</a:t>
            </a:r>
          </a:p>
          <a:p>
            <a:pPr marL="533400" indent="-533400" eaLnBrk="1" hangingPunct="1">
              <a:lnSpc>
                <a:spcPct val="90000"/>
              </a:lnSpc>
              <a:buFont typeface="Wingdings" pitchFamily="2" charset="2"/>
              <a:buAutoNum type="arabicPeriod" startAt="6"/>
              <a:defRPr/>
            </a:pPr>
            <a:r>
              <a:rPr lang="en-US" sz="2400" smtClean="0"/>
              <a:t>Hay disponible una bodega mas pequeña desponible en el mercado a $27,000 /año:  </a:t>
            </a:r>
          </a:p>
          <a:p>
            <a:pPr marL="914400" lvl="1" indent="-457200" eaLnBrk="1" hangingPunct="1">
              <a:lnSpc>
                <a:spcPct val="90000"/>
              </a:lnSpc>
              <a:defRPr/>
            </a:pPr>
            <a:r>
              <a:rPr lang="en-US" sz="2000" smtClean="0"/>
              <a:t>“Cargale  el precio del mercado, $27,000.” </a:t>
            </a:r>
          </a:p>
          <a:p>
            <a:pPr marL="533400" indent="-533400" eaLnBrk="1" hangingPunct="1">
              <a:lnSpc>
                <a:spcPct val="90000"/>
              </a:lnSpc>
              <a:buFont typeface="Wingdings" pitchFamily="2" charset="2"/>
              <a:buAutoNum type="arabicPeriod" startAt="7"/>
              <a:defRPr/>
            </a:pPr>
            <a:r>
              <a:rPr lang="en-US" sz="2400" smtClean="0"/>
              <a:t>El arriendo original fue a precios mas baratos de los actuales:</a:t>
            </a:r>
          </a:p>
          <a:p>
            <a:pPr marL="914400" lvl="1" indent="-457200" eaLnBrk="1" hangingPunct="1">
              <a:lnSpc>
                <a:spcPct val="90000"/>
              </a:lnSpc>
              <a:defRPr/>
            </a:pPr>
            <a:r>
              <a:rPr lang="en-US" sz="2000" smtClean="0"/>
              <a:t>“El valor de mercado actual es de $200,000, carguenle al proyecto una proporción de este valor.”</a:t>
            </a:r>
          </a:p>
          <a:p>
            <a:pPr marL="533400" indent="-533400" eaLnBrk="1" hangingPunct="1">
              <a:lnSpc>
                <a:spcPct val="90000"/>
              </a:lnSpc>
              <a:buFont typeface="Wingdings" pitchFamily="2" charset="2"/>
              <a:buAutoNum type="arabicPeriod" startAt="8"/>
              <a:defRPr/>
            </a:pPr>
            <a:r>
              <a:rPr lang="en-US" sz="2400" smtClean="0"/>
              <a:t>Es un proyecto nuevo, dale chance, no seas mala gente:</a:t>
            </a:r>
          </a:p>
          <a:p>
            <a:pPr marL="914400" lvl="1" indent="-457200" eaLnBrk="1" hangingPunct="1">
              <a:lnSpc>
                <a:spcPct val="90000"/>
              </a:lnSpc>
              <a:defRPr/>
            </a:pPr>
            <a:r>
              <a:rPr lang="en-US" sz="2000" smtClean="0"/>
              <a:t>“No se le cargue nada al proyecto nuevo.”</a:t>
            </a:r>
          </a:p>
          <a:p>
            <a:pPr marL="914400" lvl="1" indent="-457200" eaLnBrk="1" hangingPunct="1">
              <a:lnSpc>
                <a:spcPct val="90000"/>
              </a:lnSpc>
              <a:defRPr/>
            </a:pPr>
            <a:endParaRPr lang="en-US" sz="2400" smtClean="0"/>
          </a:p>
        </p:txBody>
      </p:sp>
    </p:spTree>
  </p:cSld>
  <p:clrMapOvr>
    <a:masterClrMapping/>
  </p:clrMapOvr>
  <p:transition spd="med"/>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1143000" y="76200"/>
            <a:ext cx="7772400" cy="1143000"/>
          </a:xfrm>
          <a:noFill/>
        </p:spPr>
        <p:txBody>
          <a:bodyPr/>
          <a:lstStyle/>
          <a:p>
            <a:pPr eaLnBrk="1" hangingPunct="1"/>
            <a:r>
              <a:rPr lang="en-US" smtClean="0"/>
              <a:t>Ejemplo de Bodega</a:t>
            </a:r>
          </a:p>
        </p:txBody>
      </p:sp>
      <p:sp>
        <p:nvSpPr>
          <p:cNvPr id="974851" name="Rectangle 3"/>
          <p:cNvSpPr>
            <a:spLocks noGrp="1" noChangeArrowheads="1"/>
          </p:cNvSpPr>
          <p:nvPr>
            <p:ph type="body" idx="1"/>
          </p:nvPr>
        </p:nvSpPr>
        <p:spPr/>
        <p:txBody>
          <a:bodyPr lIns="92075" tIns="46038" rIns="92075" bIns="46038"/>
          <a:lstStyle/>
          <a:p>
            <a:pPr eaLnBrk="1" hangingPunct="1">
              <a:lnSpc>
                <a:spcPct val="90000"/>
              </a:lnSpc>
              <a:defRPr/>
            </a:pPr>
            <a:r>
              <a:rPr lang="en-US" smtClean="0"/>
              <a:t>La solución a este caso es la propuesta # 8, (pero por otra razón):  Al proyecto no se le debe de cargar </a:t>
            </a:r>
            <a:r>
              <a:rPr lang="en-US" u="sng" smtClean="0"/>
              <a:t>nada:</a:t>
            </a:r>
            <a:endParaRPr lang="en-US" smtClean="0"/>
          </a:p>
          <a:p>
            <a:pPr lvl="1" eaLnBrk="1" hangingPunct="1">
              <a:lnSpc>
                <a:spcPct val="90000"/>
              </a:lnSpc>
              <a:defRPr/>
            </a:pPr>
            <a:r>
              <a:rPr lang="en-US" smtClean="0"/>
              <a:t>El costo de bodegaje va a ser incurrido hagase o no el proyecto. Por lo tanto </a:t>
            </a:r>
            <a:r>
              <a:rPr lang="en-US" i="1" u="sng" smtClean="0">
                <a:solidFill>
                  <a:srgbClr val="FFFF00"/>
                </a:solidFill>
              </a:rPr>
              <a:t>No es un egreso incremental.</a:t>
            </a:r>
            <a:endParaRPr lang="en-US" smtClean="0">
              <a:solidFill>
                <a:srgbClr val="FFFF00"/>
              </a:solidFill>
            </a:endParaRPr>
          </a:p>
          <a:p>
            <a:pPr lvl="1" eaLnBrk="1" hangingPunct="1">
              <a:lnSpc>
                <a:spcPct val="90000"/>
              </a:lnSpc>
              <a:defRPr/>
            </a:pPr>
            <a:r>
              <a:rPr lang="en-US" smtClean="0"/>
              <a:t>Bajo diferentes supuestos (alternativa de uso o renegociación de arrendamiento) la respuesta sería diferente.</a:t>
            </a:r>
          </a:p>
        </p:txBody>
      </p:sp>
    </p:spTree>
  </p:cSld>
  <p:clrMapOvr>
    <a:masterClrMapping/>
  </p:clrMapOvr>
  <p:transition spd="med"/>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1143000" y="0"/>
            <a:ext cx="7772400" cy="1143000"/>
          </a:xfrm>
        </p:spPr>
        <p:txBody>
          <a:bodyPr/>
          <a:lstStyle/>
          <a:p>
            <a:pPr eaLnBrk="1" hangingPunct="1"/>
            <a:r>
              <a:rPr lang="en-US" smtClean="0"/>
              <a:t>Capital de Trabajo</a:t>
            </a:r>
            <a:endParaRPr lang="es-ES_tradnl" smtClean="0"/>
          </a:p>
        </p:txBody>
      </p:sp>
      <p:sp>
        <p:nvSpPr>
          <p:cNvPr id="976899" name="Rectangle 3"/>
          <p:cNvSpPr>
            <a:spLocks noGrp="1" noChangeArrowheads="1"/>
          </p:cNvSpPr>
          <p:nvPr>
            <p:ph type="body" idx="1"/>
          </p:nvPr>
        </p:nvSpPr>
        <p:spPr>
          <a:xfrm>
            <a:off x="1169988" y="1066800"/>
            <a:ext cx="7772400" cy="4994275"/>
          </a:xfrm>
        </p:spPr>
        <p:txBody>
          <a:bodyPr/>
          <a:lstStyle/>
          <a:p>
            <a:pPr eaLnBrk="1" hangingPunct="1">
              <a:lnSpc>
                <a:spcPct val="90000"/>
              </a:lnSpc>
              <a:defRPr/>
            </a:pPr>
            <a:r>
              <a:rPr lang="es-ES_tradnl" sz="2800" smtClean="0"/>
              <a:t>Valor monetario de los stocks requeridos para producir y distribuir los productos y servicios generados por el proyecto.</a:t>
            </a:r>
          </a:p>
          <a:p>
            <a:pPr lvl="1" eaLnBrk="1" hangingPunct="1">
              <a:lnSpc>
                <a:spcPct val="90000"/>
              </a:lnSpc>
              <a:defRPr/>
            </a:pPr>
            <a:r>
              <a:rPr lang="es-ES_tradnl" sz="2400" smtClean="0"/>
              <a:t>Acopios de materias primas, mercaderías, productos en proceso, terminados y en tránsito, requeridos por las operaciones.</a:t>
            </a:r>
          </a:p>
          <a:p>
            <a:pPr lvl="1" eaLnBrk="1" hangingPunct="1">
              <a:lnSpc>
                <a:spcPct val="90000"/>
              </a:lnSpc>
              <a:defRPr/>
            </a:pPr>
            <a:r>
              <a:rPr lang="es-ES_tradnl" sz="2400" smtClean="0"/>
              <a:t>Dinero en caja y bancos requerido </a:t>
            </a:r>
            <a:r>
              <a:rPr lang="en-US" sz="2400" smtClean="0"/>
              <a:t>p</a:t>
            </a:r>
            <a:r>
              <a:rPr lang="es-ES_tradnl" sz="2400" smtClean="0"/>
              <a:t>ara financiar desfases entre egresos e ingresos</a:t>
            </a:r>
            <a:r>
              <a:rPr lang="en-US" sz="2400" smtClean="0"/>
              <a:t>. Dependen de:</a:t>
            </a:r>
            <a:endParaRPr lang="es-ES_tradnl" sz="2400" smtClean="0"/>
          </a:p>
          <a:p>
            <a:pPr lvl="2" eaLnBrk="1" hangingPunct="1">
              <a:lnSpc>
                <a:spcPct val="90000"/>
              </a:lnSpc>
              <a:defRPr/>
            </a:pPr>
            <a:r>
              <a:rPr lang="es-ES_tradnl" sz="2000" smtClean="0"/>
              <a:t>Política de crédito a clientes,</a:t>
            </a:r>
          </a:p>
          <a:p>
            <a:pPr lvl="2" eaLnBrk="1" hangingPunct="1">
              <a:lnSpc>
                <a:spcPct val="90000"/>
              </a:lnSpc>
              <a:defRPr/>
            </a:pPr>
            <a:r>
              <a:rPr lang="es-ES_tradnl" sz="2000" smtClean="0"/>
              <a:t>Política de pago a proveedores,</a:t>
            </a:r>
          </a:p>
          <a:p>
            <a:pPr lvl="2" eaLnBrk="1" hangingPunct="1">
              <a:lnSpc>
                <a:spcPct val="90000"/>
              </a:lnSpc>
              <a:defRPr/>
            </a:pPr>
            <a:r>
              <a:rPr lang="es-ES_tradnl" sz="2000" smtClean="0"/>
              <a:t>Estacionalidad de las ventas,</a:t>
            </a:r>
          </a:p>
          <a:p>
            <a:pPr lvl="2" eaLnBrk="1" hangingPunct="1">
              <a:lnSpc>
                <a:spcPct val="90000"/>
              </a:lnSpc>
              <a:defRPr/>
            </a:pPr>
            <a:r>
              <a:rPr lang="es-ES_tradnl" sz="2000" smtClean="0"/>
              <a:t>Tiempo transcurrido entre pago de IVA a efectuar las compras y la recuperación del mismo en las ventas.</a:t>
            </a:r>
            <a:endParaRPr lang="en-US" sz="2000" smtClean="0"/>
          </a:p>
          <a:p>
            <a:pPr lvl="2" eaLnBrk="1" hangingPunct="1">
              <a:lnSpc>
                <a:spcPct val="90000"/>
              </a:lnSpc>
              <a:defRPr/>
            </a:pPr>
            <a:r>
              <a:rPr lang="en-US" sz="2000" smtClean="0"/>
              <a:t>Politicas de pagos de BBSS e impuestos.</a:t>
            </a:r>
          </a:p>
          <a:p>
            <a:pPr eaLnBrk="1" hangingPunct="1">
              <a:lnSpc>
                <a:spcPct val="80000"/>
              </a:lnSpc>
              <a:defRPr/>
            </a:pPr>
            <a:r>
              <a:rPr lang="en-US" sz="2400" smtClean="0"/>
              <a:t>Aumento capital de trabajo= egreso de fondos.</a:t>
            </a:r>
          </a:p>
          <a:p>
            <a:pPr eaLnBrk="1" hangingPunct="1">
              <a:lnSpc>
                <a:spcPct val="80000"/>
              </a:lnSpc>
              <a:defRPr/>
            </a:pPr>
            <a:r>
              <a:rPr lang="en-US" sz="2400" smtClean="0"/>
              <a:t>Disminución capital de trabajo= ingreso de fondos. </a:t>
            </a:r>
          </a:p>
          <a:p>
            <a:pPr eaLnBrk="1" hangingPunct="1">
              <a:lnSpc>
                <a:spcPct val="90000"/>
              </a:lnSpc>
              <a:defRPr/>
            </a:pPr>
            <a:endParaRPr lang="es-ES_tradnl" sz="2800" smtClean="0"/>
          </a:p>
        </p:txBody>
      </p:sp>
    </p:spTree>
  </p:cSld>
  <p:clrMapOvr>
    <a:masterClrMapping/>
  </p:clrMapOvr>
  <p:transition spd="slow"/>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pPr eaLnBrk="1" hangingPunct="1"/>
            <a:r>
              <a:rPr lang="en-US" smtClean="0"/>
              <a:t>Horizonte del Proyecto</a:t>
            </a:r>
            <a:endParaRPr lang="es-ES" smtClean="0"/>
          </a:p>
        </p:txBody>
      </p:sp>
      <p:sp>
        <p:nvSpPr>
          <p:cNvPr id="1001475" name="Rectangle 3"/>
          <p:cNvSpPr>
            <a:spLocks noGrp="1" noChangeArrowheads="1"/>
          </p:cNvSpPr>
          <p:nvPr>
            <p:ph type="body" idx="1"/>
          </p:nvPr>
        </p:nvSpPr>
        <p:spPr/>
        <p:txBody>
          <a:bodyPr/>
          <a:lstStyle/>
          <a:p>
            <a:pPr eaLnBrk="1" hangingPunct="1">
              <a:lnSpc>
                <a:spcPct val="90000"/>
              </a:lnSpc>
              <a:defRPr/>
            </a:pPr>
            <a:r>
              <a:rPr lang="en-US" smtClean="0"/>
              <a:t>Hay proyectos en los que facilmente se puede determinar su vida util.</a:t>
            </a:r>
          </a:p>
          <a:p>
            <a:pPr eaLnBrk="1" hangingPunct="1">
              <a:lnSpc>
                <a:spcPct val="90000"/>
              </a:lnSpc>
              <a:defRPr/>
            </a:pPr>
            <a:r>
              <a:rPr lang="en-US" smtClean="0"/>
              <a:t>La mayoria no es asi. Reinversiones y mantenimiento continuo permite continuar operando el mismo por tiempo indefinido.</a:t>
            </a:r>
          </a:p>
          <a:p>
            <a:pPr lvl="1" eaLnBrk="1" hangingPunct="1">
              <a:lnSpc>
                <a:spcPct val="90000"/>
              </a:lnSpc>
              <a:defRPr/>
            </a:pPr>
            <a:r>
              <a:rPr lang="en-US" smtClean="0"/>
              <a:t>Escoger un horizonte de tiempo razonal dependiendo de las caracteristicas del mismo.</a:t>
            </a:r>
            <a:endParaRPr lang="es-ES" smtClean="0"/>
          </a:p>
        </p:txBody>
      </p:sp>
    </p:spTree>
  </p:cSld>
  <p:clrMapOvr>
    <a:masterClrMapping/>
  </p:clrMapOvr>
  <p:transition spd="med"/>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1143000" y="152400"/>
            <a:ext cx="7772400" cy="1143000"/>
          </a:xfrm>
        </p:spPr>
        <p:txBody>
          <a:bodyPr/>
          <a:lstStyle/>
          <a:p>
            <a:pPr eaLnBrk="1" hangingPunct="1"/>
            <a:r>
              <a:rPr lang="en-US" smtClean="0"/>
              <a:t>Valor de Salvamento</a:t>
            </a:r>
            <a:endParaRPr lang="es-ES_tradnl" smtClean="0"/>
          </a:p>
        </p:txBody>
      </p:sp>
      <p:sp>
        <p:nvSpPr>
          <p:cNvPr id="978947" name="Rectangle 3"/>
          <p:cNvSpPr>
            <a:spLocks noGrp="1" noChangeArrowheads="1"/>
          </p:cNvSpPr>
          <p:nvPr>
            <p:ph type="body" idx="1"/>
          </p:nvPr>
        </p:nvSpPr>
        <p:spPr/>
        <p:txBody>
          <a:bodyPr/>
          <a:lstStyle/>
          <a:p>
            <a:pPr eaLnBrk="1" hangingPunct="1">
              <a:lnSpc>
                <a:spcPct val="80000"/>
              </a:lnSpc>
              <a:defRPr/>
            </a:pPr>
            <a:r>
              <a:rPr lang="en-US" sz="2400" smtClean="0"/>
              <a:t>En proyectos en donde se escogio un horizonte de evaluacion menor a la vida del proyecto, al final del horizonte del mismo se recupera dinero por venta del proyecto o venta de activos.</a:t>
            </a:r>
          </a:p>
          <a:p>
            <a:pPr eaLnBrk="1" hangingPunct="1">
              <a:lnSpc>
                <a:spcPct val="80000"/>
              </a:lnSpc>
              <a:defRPr/>
            </a:pPr>
            <a:r>
              <a:rPr lang="en-US" sz="2400" smtClean="0"/>
              <a:t>Depende de horizonte de análisis vs. vida real proyecto. Se puede recuperar:</a:t>
            </a:r>
          </a:p>
          <a:p>
            <a:pPr lvl="1" eaLnBrk="1" hangingPunct="1">
              <a:lnSpc>
                <a:spcPct val="80000"/>
              </a:lnSpc>
              <a:defRPr/>
            </a:pPr>
            <a:r>
              <a:rPr lang="en-US" sz="2000" smtClean="0"/>
              <a:t>Si Vida = Horizonte. Paralización de proyecto :</a:t>
            </a:r>
          </a:p>
          <a:p>
            <a:pPr lvl="2" eaLnBrk="1" hangingPunct="1">
              <a:lnSpc>
                <a:spcPct val="80000"/>
              </a:lnSpc>
              <a:defRPr/>
            </a:pPr>
            <a:r>
              <a:rPr lang="en-US" sz="2000" smtClean="0"/>
              <a:t>Activos y capital de trabajo.</a:t>
            </a:r>
          </a:p>
          <a:p>
            <a:pPr lvl="2" eaLnBrk="1" hangingPunct="1">
              <a:lnSpc>
                <a:spcPct val="80000"/>
              </a:lnSpc>
              <a:defRPr/>
            </a:pPr>
            <a:r>
              <a:rPr lang="en-US" sz="2000" smtClean="0"/>
              <a:t>Activos y productos terminados.</a:t>
            </a:r>
          </a:p>
          <a:p>
            <a:pPr lvl="1" eaLnBrk="1" hangingPunct="1">
              <a:lnSpc>
                <a:spcPct val="80000"/>
              </a:lnSpc>
              <a:defRPr/>
            </a:pPr>
            <a:r>
              <a:rPr lang="en-US" sz="2000" smtClean="0"/>
              <a:t>Si Vida &gt; horizonte. Proyecto en funcionamiento:</a:t>
            </a:r>
          </a:p>
          <a:p>
            <a:pPr lvl="2" eaLnBrk="1" hangingPunct="1">
              <a:lnSpc>
                <a:spcPct val="80000"/>
              </a:lnSpc>
              <a:defRPr/>
            </a:pPr>
            <a:r>
              <a:rPr lang="en-US" sz="2000" smtClean="0"/>
              <a:t>Valor de negocio (mayor que suma de activos). Incluye: Clientes, Marca, Know-How, hecho de estar en funcionamiento. Depende del flujo de caja proyectado en el futuro.</a:t>
            </a:r>
          </a:p>
          <a:p>
            <a:pPr eaLnBrk="1" hangingPunct="1">
              <a:lnSpc>
                <a:spcPct val="80000"/>
              </a:lnSpc>
              <a:defRPr/>
            </a:pPr>
            <a:r>
              <a:rPr lang="en-US" sz="2400" smtClean="0"/>
              <a:t>No considerar valor en libros, sino valor real de mercado.</a:t>
            </a:r>
            <a:endParaRPr lang="es-ES_tradnl" sz="2800" smtClean="0"/>
          </a:p>
        </p:txBody>
      </p:sp>
    </p:spTree>
  </p:cSld>
  <p:clrMapOvr>
    <a:masterClrMapping/>
  </p:clrMapOvr>
  <p:transition spd="med"/>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609600" y="152400"/>
            <a:ext cx="8382000" cy="1143000"/>
          </a:xfrm>
        </p:spPr>
        <p:txBody>
          <a:bodyPr/>
          <a:lstStyle/>
          <a:p>
            <a:pPr eaLnBrk="1" hangingPunct="1"/>
            <a:r>
              <a:rPr lang="es-AR" smtClean="0"/>
              <a:t>Costos y Beneficios Intangibles</a:t>
            </a:r>
            <a:endParaRPr lang="es-ES" smtClean="0"/>
          </a:p>
        </p:txBody>
      </p:sp>
      <p:sp>
        <p:nvSpPr>
          <p:cNvPr id="979971" name="Rectangle 3"/>
          <p:cNvSpPr>
            <a:spLocks noGrp="1" noChangeArrowheads="1"/>
          </p:cNvSpPr>
          <p:nvPr>
            <p:ph type="body" idx="1"/>
          </p:nvPr>
        </p:nvSpPr>
        <p:spPr>
          <a:xfrm>
            <a:off x="1238250" y="1219200"/>
            <a:ext cx="7497763" cy="4775200"/>
          </a:xfrm>
        </p:spPr>
        <p:txBody>
          <a:bodyPr/>
          <a:lstStyle/>
          <a:p>
            <a:pPr eaLnBrk="1" hangingPunct="1">
              <a:defRPr/>
            </a:pPr>
            <a:r>
              <a:rPr lang="es-AR" sz="2800" smtClean="0"/>
              <a:t>Definir a un costo o beneficio como intangible debería ser una “última instancia”</a:t>
            </a:r>
          </a:p>
          <a:p>
            <a:pPr lvl="1" eaLnBrk="1" hangingPunct="1">
              <a:defRPr/>
            </a:pPr>
            <a:r>
              <a:rPr lang="es-AR" sz="2400" smtClean="0"/>
              <a:t>Siempre debería hacerse el intento de valorar un efecto</a:t>
            </a:r>
          </a:p>
          <a:p>
            <a:pPr lvl="1" eaLnBrk="1" hangingPunct="1">
              <a:defRPr/>
            </a:pPr>
            <a:r>
              <a:rPr lang="es-AR" sz="2400" smtClean="0"/>
              <a:t>“It’s better to be vaguely right than precisely wrong” (Keynes)</a:t>
            </a:r>
          </a:p>
          <a:p>
            <a:pPr eaLnBrk="1" hangingPunct="1">
              <a:defRPr/>
            </a:pPr>
            <a:r>
              <a:rPr lang="es-AR" sz="2800" smtClean="0"/>
              <a:t>La imposibilidad o inconveniencia de medir y valorar ciertos costos y beneficios no significa que no se los considere en la decisión</a:t>
            </a:r>
          </a:p>
        </p:txBody>
      </p:sp>
    </p:spTree>
  </p:cSld>
  <p:clrMapOvr>
    <a:masterClrMapping/>
  </p:clrMapOvr>
  <p:transition spd="med"/>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1143000" y="304800"/>
            <a:ext cx="7772400" cy="1143000"/>
          </a:xfrm>
        </p:spPr>
        <p:txBody>
          <a:bodyPr/>
          <a:lstStyle/>
          <a:p>
            <a:pPr eaLnBrk="1" hangingPunct="1"/>
            <a:r>
              <a:rPr lang="es-AR" smtClean="0"/>
              <a:t>Costos y Beneficios Intangibles: “Valuación”</a:t>
            </a:r>
            <a:endParaRPr lang="es-ES" smtClean="0"/>
          </a:p>
        </p:txBody>
      </p:sp>
      <p:sp>
        <p:nvSpPr>
          <p:cNvPr id="982019" name="Rectangle 3"/>
          <p:cNvSpPr>
            <a:spLocks noGrp="1" noChangeArrowheads="1"/>
          </p:cNvSpPr>
          <p:nvPr>
            <p:ph type="body" idx="1"/>
          </p:nvPr>
        </p:nvSpPr>
        <p:spPr>
          <a:xfrm>
            <a:off x="1169988" y="2079625"/>
            <a:ext cx="7772400" cy="3317875"/>
          </a:xfrm>
        </p:spPr>
        <p:txBody>
          <a:bodyPr/>
          <a:lstStyle/>
          <a:p>
            <a:pPr eaLnBrk="1" hangingPunct="1">
              <a:lnSpc>
                <a:spcPct val="90000"/>
              </a:lnSpc>
              <a:defRPr/>
            </a:pPr>
            <a:r>
              <a:rPr lang="es-AR" sz="2800" smtClean="0"/>
              <a:t>Los intangibles se “valúan” contra el VAN.</a:t>
            </a:r>
          </a:p>
          <a:p>
            <a:pPr lvl="1" eaLnBrk="1" hangingPunct="1">
              <a:lnSpc>
                <a:spcPct val="90000"/>
              </a:lnSpc>
              <a:defRPr/>
            </a:pPr>
            <a:r>
              <a:rPr lang="es-AR" sz="2400" u="sng" smtClean="0"/>
              <a:t>Ejemplo</a:t>
            </a:r>
            <a:r>
              <a:rPr lang="es-AR" sz="2400" smtClean="0"/>
              <a:t>:</a:t>
            </a:r>
          </a:p>
          <a:p>
            <a:pPr lvl="1" eaLnBrk="1" hangingPunct="1">
              <a:lnSpc>
                <a:spcPct val="90000"/>
              </a:lnSpc>
              <a:defRPr/>
            </a:pPr>
            <a:r>
              <a:rPr lang="es-AR" sz="2400" smtClean="0"/>
              <a:t>A es un proyecto “estratégico” cuyo VAN es,</a:t>
            </a:r>
          </a:p>
          <a:p>
            <a:pPr lvl="1" algn="ctr" eaLnBrk="1" hangingPunct="1">
              <a:lnSpc>
                <a:spcPct val="90000"/>
              </a:lnSpc>
              <a:buFont typeface="Wingdings" pitchFamily="2" charset="2"/>
              <a:buNone/>
              <a:defRPr/>
            </a:pPr>
            <a:r>
              <a:rPr lang="es-AR" sz="2400" smtClean="0"/>
              <a:t>VAN = -$100 MM.</a:t>
            </a:r>
          </a:p>
          <a:p>
            <a:pPr lvl="1" eaLnBrk="1" hangingPunct="1">
              <a:lnSpc>
                <a:spcPct val="90000"/>
              </a:lnSpc>
              <a:defRPr/>
            </a:pPr>
            <a:r>
              <a:rPr lang="es-AR" sz="2400" smtClean="0"/>
              <a:t>Sin embargo, se aprueba su ejecución debido a los beneficios “estratégicos.”</a:t>
            </a:r>
          </a:p>
          <a:p>
            <a:pPr lvl="1" eaLnBrk="1" hangingPunct="1">
              <a:lnSpc>
                <a:spcPct val="90000"/>
              </a:lnSpc>
              <a:defRPr/>
            </a:pPr>
            <a:r>
              <a:rPr lang="es-AR" sz="2400" smtClean="0"/>
              <a:t>La pregunta es: </a:t>
            </a:r>
            <a:r>
              <a:rPr lang="es-AR" sz="2400" b="1" smtClean="0">
                <a:solidFill>
                  <a:srgbClr val="FFFF00"/>
                </a:solidFill>
              </a:rPr>
              <a:t>Los beneficios estratégicos, ¿valen $100 MM?</a:t>
            </a:r>
            <a:endParaRPr lang="es-ES" sz="2400" b="1" smtClean="0">
              <a:solidFill>
                <a:srgbClr val="FFFF00"/>
              </a:solidFill>
            </a:endParaRPr>
          </a:p>
          <a:p>
            <a:pPr eaLnBrk="1" hangingPunct="1">
              <a:lnSpc>
                <a:spcPct val="90000"/>
              </a:lnSpc>
              <a:defRPr/>
            </a:pPr>
            <a:endParaRPr lang="es-ES" sz="2800" b="1" smtClean="0">
              <a:solidFill>
                <a:srgbClr val="0000FF"/>
              </a:solidFill>
            </a:endParaRPr>
          </a:p>
        </p:txBody>
      </p:sp>
    </p:spTree>
  </p:cSld>
  <p:clrMapOvr>
    <a:masterClrMapping/>
  </p:clrMapOvr>
  <p:transition spd="med"/>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1143000" y="-228600"/>
            <a:ext cx="7772400" cy="1143000"/>
          </a:xfrm>
        </p:spPr>
        <p:txBody>
          <a:bodyPr/>
          <a:lstStyle/>
          <a:p>
            <a:pPr eaLnBrk="1" hangingPunct="1"/>
            <a:r>
              <a:rPr lang="es-AR" smtClean="0"/>
              <a:t>Otros Conceptos Clave</a:t>
            </a:r>
            <a:endParaRPr lang="es-ES" smtClean="0"/>
          </a:p>
        </p:txBody>
      </p:sp>
      <p:sp>
        <p:nvSpPr>
          <p:cNvPr id="984067" name="Rectangle 3"/>
          <p:cNvSpPr>
            <a:spLocks noGrp="1" noChangeArrowheads="1"/>
          </p:cNvSpPr>
          <p:nvPr>
            <p:ph type="body" idx="1"/>
          </p:nvPr>
        </p:nvSpPr>
        <p:spPr>
          <a:xfrm>
            <a:off x="1169988" y="685800"/>
            <a:ext cx="7772400" cy="5562600"/>
          </a:xfrm>
        </p:spPr>
        <p:txBody>
          <a:bodyPr/>
          <a:lstStyle/>
          <a:p>
            <a:pPr eaLnBrk="1" hangingPunct="1">
              <a:lnSpc>
                <a:spcPct val="90000"/>
              </a:lnSpc>
              <a:defRPr/>
            </a:pPr>
            <a:r>
              <a:rPr lang="es-AR" sz="2400" smtClean="0"/>
              <a:t>Identificar todos efectos, aún no incluidos en flujo:</a:t>
            </a:r>
          </a:p>
          <a:p>
            <a:pPr lvl="1" eaLnBrk="1" hangingPunct="1">
              <a:lnSpc>
                <a:spcPct val="90000"/>
              </a:lnSpc>
              <a:defRPr/>
            </a:pPr>
            <a:r>
              <a:rPr lang="es-AR" sz="2000" smtClean="0"/>
              <a:t>Beneficios y costos indirectos, externos o intangibles</a:t>
            </a:r>
            <a:r>
              <a:rPr lang="es-AR" sz="2400" smtClean="0"/>
              <a:t>.</a:t>
            </a:r>
          </a:p>
          <a:p>
            <a:pPr eaLnBrk="1" hangingPunct="1">
              <a:lnSpc>
                <a:spcPct val="90000"/>
              </a:lnSpc>
              <a:defRPr/>
            </a:pPr>
            <a:r>
              <a:rPr lang="es-AR" sz="2400" smtClean="0"/>
              <a:t>Establecer condiciones en que son relevantes costos y beneficios detectados:</a:t>
            </a:r>
          </a:p>
          <a:p>
            <a:pPr lvl="1" eaLnBrk="1" hangingPunct="1">
              <a:lnSpc>
                <a:spcPct val="90000"/>
              </a:lnSpc>
              <a:defRPr/>
            </a:pPr>
            <a:r>
              <a:rPr lang="es-AR" sz="2000" smtClean="0"/>
              <a:t>Enfoque y ámbito del proyecto.</a:t>
            </a:r>
          </a:p>
          <a:p>
            <a:pPr lvl="1" eaLnBrk="1" hangingPunct="1">
              <a:lnSpc>
                <a:spcPct val="90000"/>
              </a:lnSpc>
              <a:defRPr/>
            </a:pPr>
            <a:r>
              <a:rPr lang="es-AR" sz="2000" smtClean="0"/>
              <a:t>Función objetivo.</a:t>
            </a:r>
          </a:p>
          <a:p>
            <a:pPr lvl="1" eaLnBrk="1" hangingPunct="1">
              <a:lnSpc>
                <a:spcPct val="90000"/>
              </a:lnSpc>
              <a:defRPr/>
            </a:pPr>
            <a:r>
              <a:rPr lang="es-AR" sz="2000" smtClean="0"/>
              <a:t>Condiciones necesarias y suficientes de beneficio o costo.</a:t>
            </a:r>
          </a:p>
          <a:p>
            <a:pPr eaLnBrk="1" hangingPunct="1">
              <a:lnSpc>
                <a:spcPct val="90000"/>
              </a:lnSpc>
              <a:defRPr/>
            </a:pPr>
            <a:r>
              <a:rPr lang="en-US" sz="2400" smtClean="0"/>
              <a:t>I</a:t>
            </a:r>
            <a:r>
              <a:rPr lang="es-ES_tradnl" sz="2400" smtClean="0"/>
              <a:t>dentificar (e intentar valorar) opciones reales “insertas” en el proyecto.</a:t>
            </a:r>
          </a:p>
          <a:p>
            <a:pPr lvl="1" eaLnBrk="1" hangingPunct="1">
              <a:lnSpc>
                <a:spcPct val="90000"/>
              </a:lnSpc>
              <a:defRPr/>
            </a:pPr>
            <a:r>
              <a:rPr lang="es-ES_tradnl" sz="2000" smtClean="0"/>
              <a:t>Reversibilidad (parar, deshacer o terminar el proyecto).</a:t>
            </a:r>
          </a:p>
          <a:p>
            <a:pPr lvl="1" eaLnBrk="1" hangingPunct="1">
              <a:lnSpc>
                <a:spcPct val="90000"/>
              </a:lnSpc>
              <a:defRPr/>
            </a:pPr>
            <a:r>
              <a:rPr lang="es-ES_tradnl" sz="2000" smtClean="0"/>
              <a:t>Flexibilidad (capacidad de adaptar el proyecto a imprevistos).</a:t>
            </a:r>
          </a:p>
          <a:p>
            <a:pPr lvl="1" eaLnBrk="1" hangingPunct="1">
              <a:lnSpc>
                <a:spcPct val="90000"/>
              </a:lnSpc>
              <a:defRPr/>
            </a:pPr>
            <a:r>
              <a:rPr lang="es-ES_tradnl" sz="2000" smtClean="0"/>
              <a:t>Crecimiento estratégico.</a:t>
            </a:r>
          </a:p>
          <a:p>
            <a:pPr lvl="1" eaLnBrk="1" hangingPunct="1">
              <a:lnSpc>
                <a:spcPct val="90000"/>
              </a:lnSpc>
              <a:defRPr/>
            </a:pPr>
            <a:r>
              <a:rPr lang="es-ES_tradnl" sz="2000" smtClean="0"/>
              <a:t>Posibilidad de consumo.</a:t>
            </a:r>
          </a:p>
          <a:p>
            <a:pPr lvl="1" eaLnBrk="1" hangingPunct="1">
              <a:lnSpc>
                <a:spcPct val="90000"/>
              </a:lnSpc>
              <a:defRPr/>
            </a:pPr>
            <a:r>
              <a:rPr lang="es-ES_tradnl" sz="2000" smtClean="0"/>
              <a:t>Generación de nuevos proyectos.</a:t>
            </a:r>
            <a:endParaRPr lang="es-ES" sz="2000" smtClean="0"/>
          </a:p>
        </p:txBody>
      </p:sp>
    </p:spTree>
  </p:cSld>
  <p:clrMapOvr>
    <a:masterClrMapping/>
  </p:clrMapOvr>
  <p:transition spd="med"/>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eaLnBrk="1" hangingPunct="1"/>
            <a:r>
              <a:rPr lang="es-ES" sz="3600" b="1" smtClean="0"/>
              <a:t>INTERRELACIÓN DE PROYECTOS</a:t>
            </a:r>
          </a:p>
        </p:txBody>
      </p:sp>
      <p:sp>
        <p:nvSpPr>
          <p:cNvPr id="986115" name="Rectangle 3"/>
          <p:cNvSpPr>
            <a:spLocks noGrp="1" noChangeArrowheads="1"/>
          </p:cNvSpPr>
          <p:nvPr>
            <p:ph type="body" idx="1"/>
          </p:nvPr>
        </p:nvSpPr>
        <p:spPr/>
        <p:txBody>
          <a:bodyPr/>
          <a:lstStyle/>
          <a:p>
            <a:pPr eaLnBrk="1" hangingPunct="1">
              <a:lnSpc>
                <a:spcPct val="90000"/>
              </a:lnSpc>
              <a:defRPr/>
            </a:pPr>
            <a:r>
              <a:rPr lang="es-ES" smtClean="0"/>
              <a:t>Dos proyectos son dependientes entre sí, si la ejecución de uno afecta los costos y/o beneficios del otro</a:t>
            </a:r>
          </a:p>
          <a:p>
            <a:pPr lvl="1" eaLnBrk="1" hangingPunct="1">
              <a:lnSpc>
                <a:spcPct val="90000"/>
              </a:lnSpc>
              <a:defRPr/>
            </a:pPr>
            <a:r>
              <a:rPr lang="es-ES" smtClean="0"/>
              <a:t>Proyectos Mutuamente excluyentes</a:t>
            </a:r>
          </a:p>
          <a:p>
            <a:pPr lvl="1" eaLnBrk="1" hangingPunct="1">
              <a:lnSpc>
                <a:spcPct val="90000"/>
              </a:lnSpc>
              <a:defRPr/>
            </a:pPr>
            <a:r>
              <a:rPr lang="es-ES" smtClean="0"/>
              <a:t>Proyectos Sustitutos</a:t>
            </a:r>
          </a:p>
          <a:p>
            <a:pPr lvl="1" eaLnBrk="1" hangingPunct="1">
              <a:lnSpc>
                <a:spcPct val="90000"/>
              </a:lnSpc>
              <a:defRPr/>
            </a:pPr>
            <a:r>
              <a:rPr lang="es-ES" smtClean="0"/>
              <a:t>Proyectos Independientes</a:t>
            </a:r>
          </a:p>
          <a:p>
            <a:pPr lvl="1" eaLnBrk="1" hangingPunct="1">
              <a:lnSpc>
                <a:spcPct val="90000"/>
              </a:lnSpc>
              <a:defRPr/>
            </a:pPr>
            <a:r>
              <a:rPr lang="es-ES" smtClean="0"/>
              <a:t>Proyectos Complementarios</a:t>
            </a:r>
          </a:p>
          <a:p>
            <a:pPr lvl="1" eaLnBrk="1" hangingPunct="1">
              <a:lnSpc>
                <a:spcPct val="90000"/>
              </a:lnSpc>
              <a:defRPr/>
            </a:pPr>
            <a:r>
              <a:rPr lang="es-ES" smtClean="0"/>
              <a:t>Proyectos perfectamente complementarios</a:t>
            </a:r>
          </a:p>
        </p:txBody>
      </p:sp>
    </p:spTree>
  </p:cSld>
  <p:clrMapOvr>
    <a:masterClrMapping/>
  </p:clrMapOvr>
  <p:transition spd="med"/>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pPr eaLnBrk="1" hangingPunct="1"/>
            <a:r>
              <a:rPr lang="es-AR" smtClean="0"/>
              <a:t>Riesgo</a:t>
            </a:r>
            <a:endParaRPr lang="es-ES" smtClean="0"/>
          </a:p>
        </p:txBody>
      </p:sp>
      <p:sp>
        <p:nvSpPr>
          <p:cNvPr id="987139" name="Rectangle 3"/>
          <p:cNvSpPr>
            <a:spLocks noGrp="1" noChangeArrowheads="1"/>
          </p:cNvSpPr>
          <p:nvPr>
            <p:ph type="body" idx="1"/>
          </p:nvPr>
        </p:nvSpPr>
        <p:spPr/>
        <p:txBody>
          <a:bodyPr/>
          <a:lstStyle/>
          <a:p>
            <a:pPr eaLnBrk="1" hangingPunct="1">
              <a:defRPr/>
            </a:pPr>
            <a:endParaRPr lang="es-AR" smtClean="0"/>
          </a:p>
          <a:p>
            <a:pPr eaLnBrk="1" hangingPunct="1">
              <a:defRPr/>
            </a:pPr>
            <a:r>
              <a:rPr lang="es-AR" smtClean="0"/>
              <a:t>El proyecto debe compararse con proyectos de igual riesgo</a:t>
            </a:r>
          </a:p>
          <a:p>
            <a:pPr lvl="1" eaLnBrk="1" hangingPunct="1">
              <a:defRPr/>
            </a:pPr>
            <a:r>
              <a:rPr lang="es-AR" smtClean="0"/>
              <a:t>El flujo de fondos debe incluir el riesgo si se descuenta a una tasa con riesgo</a:t>
            </a:r>
          </a:p>
          <a:p>
            <a:pPr lvl="1" eaLnBrk="1" hangingPunct="1">
              <a:defRPr/>
            </a:pPr>
            <a:r>
              <a:rPr lang="es-AR" smtClean="0"/>
              <a:t>La tasa de descuento debe reflejar el riesgo relevante del proyecto</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066800" y="0"/>
            <a:ext cx="7772400" cy="1143000"/>
          </a:xfrm>
        </p:spPr>
        <p:txBody>
          <a:bodyPr/>
          <a:lstStyle/>
          <a:p>
            <a:pPr eaLnBrk="1" hangingPunct="1"/>
            <a:r>
              <a:rPr lang="en-US" smtClean="0"/>
              <a:t>Estados Financieros</a:t>
            </a:r>
            <a:endParaRPr lang="es-ES_tradnl" smtClean="0"/>
          </a:p>
        </p:txBody>
      </p:sp>
      <p:sp>
        <p:nvSpPr>
          <p:cNvPr id="855043" name="Rectangle 3"/>
          <p:cNvSpPr>
            <a:spLocks noGrp="1" noChangeArrowheads="1"/>
          </p:cNvSpPr>
          <p:nvPr>
            <p:ph type="body" idx="1"/>
          </p:nvPr>
        </p:nvSpPr>
        <p:spPr>
          <a:xfrm>
            <a:off x="1169988" y="990600"/>
            <a:ext cx="7772400" cy="5070475"/>
          </a:xfrm>
        </p:spPr>
        <p:txBody>
          <a:bodyPr/>
          <a:lstStyle/>
          <a:p>
            <a:pPr eaLnBrk="1" hangingPunct="1">
              <a:lnSpc>
                <a:spcPct val="90000"/>
              </a:lnSpc>
              <a:defRPr/>
            </a:pPr>
            <a:r>
              <a:rPr lang="en-US" sz="2800" smtClean="0"/>
              <a:t>Documentos que consignan datos valuados en unidades monetarias, relacionados con obtención y aplicación de recursos materiales.</a:t>
            </a:r>
          </a:p>
          <a:p>
            <a:pPr eaLnBrk="1" hangingPunct="1">
              <a:lnSpc>
                <a:spcPct val="90000"/>
              </a:lnSpc>
              <a:defRPr/>
            </a:pPr>
            <a:r>
              <a:rPr lang="en-US" sz="2800" smtClean="0"/>
              <a:t>Informas sobre:</a:t>
            </a:r>
          </a:p>
          <a:p>
            <a:pPr lvl="1" eaLnBrk="1" hangingPunct="1">
              <a:lnSpc>
                <a:spcPct val="90000"/>
              </a:lnSpc>
              <a:defRPr/>
            </a:pPr>
            <a:r>
              <a:rPr lang="en-US" sz="2400" smtClean="0"/>
              <a:t>Utilización y disponibilidad de Recursos.</a:t>
            </a:r>
          </a:p>
          <a:p>
            <a:pPr lvl="1" eaLnBrk="1" hangingPunct="1">
              <a:lnSpc>
                <a:spcPct val="90000"/>
              </a:lnSpc>
              <a:defRPr/>
            </a:pPr>
            <a:r>
              <a:rPr lang="en-US" sz="2400" smtClean="0"/>
              <a:t>Eficiencia en administración de recursos.</a:t>
            </a:r>
          </a:p>
          <a:p>
            <a:pPr eaLnBrk="1" hangingPunct="1">
              <a:lnSpc>
                <a:spcPct val="90000"/>
              </a:lnSpc>
              <a:defRPr/>
            </a:pPr>
            <a:r>
              <a:rPr lang="en-US" sz="2800" smtClean="0"/>
              <a:t>Basados en:</a:t>
            </a:r>
          </a:p>
          <a:p>
            <a:pPr lvl="1" eaLnBrk="1" hangingPunct="1">
              <a:lnSpc>
                <a:spcPct val="90000"/>
              </a:lnSpc>
              <a:defRPr/>
            </a:pPr>
            <a:r>
              <a:rPr lang="en-US" sz="2400" smtClean="0"/>
              <a:t>PCGA.</a:t>
            </a:r>
          </a:p>
          <a:p>
            <a:pPr lvl="1" eaLnBrk="1" hangingPunct="1">
              <a:lnSpc>
                <a:spcPct val="90000"/>
              </a:lnSpc>
              <a:defRPr/>
            </a:pPr>
            <a:r>
              <a:rPr lang="en-US" sz="2400" smtClean="0"/>
              <a:t>Reglas de Aplicación.</a:t>
            </a:r>
          </a:p>
          <a:p>
            <a:pPr lvl="1" eaLnBrk="1" hangingPunct="1">
              <a:lnSpc>
                <a:spcPct val="90000"/>
              </a:lnSpc>
              <a:defRPr/>
            </a:pPr>
            <a:r>
              <a:rPr lang="en-US" sz="2400" smtClean="0"/>
              <a:t>Regulaciones legales.</a:t>
            </a:r>
          </a:p>
          <a:p>
            <a:pPr lvl="1" eaLnBrk="1" hangingPunct="1">
              <a:lnSpc>
                <a:spcPct val="90000"/>
              </a:lnSpc>
              <a:defRPr/>
            </a:pPr>
            <a:r>
              <a:rPr lang="en-US" sz="2400" smtClean="0"/>
              <a:t>Criterio de quien los formula.</a:t>
            </a:r>
            <a:endParaRPr lang="es-ES_tradnl" sz="2400" smtClean="0"/>
          </a:p>
        </p:txBody>
      </p:sp>
    </p:spTree>
  </p:cSld>
  <p:clrMapOvr>
    <a:masterClrMapping/>
  </p:clrMapOvr>
  <p:transition spd="med"/>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1143000" y="76200"/>
            <a:ext cx="7772400" cy="1143000"/>
          </a:xfrm>
        </p:spPr>
        <p:txBody>
          <a:bodyPr/>
          <a:lstStyle/>
          <a:p>
            <a:pPr eaLnBrk="1" hangingPunct="1"/>
            <a:r>
              <a:rPr lang="es-ES_tradnl" smtClean="0"/>
              <a:t>Sea Consistente en su </a:t>
            </a:r>
            <a:br>
              <a:rPr lang="es-ES_tradnl" smtClean="0"/>
            </a:br>
            <a:r>
              <a:rPr lang="es-ES_tradnl" smtClean="0"/>
              <a:t>Tratamiento de la Inflación</a:t>
            </a:r>
          </a:p>
        </p:txBody>
      </p:sp>
      <p:sp>
        <p:nvSpPr>
          <p:cNvPr id="989187" name="Rectangle 3"/>
          <p:cNvSpPr>
            <a:spLocks noGrp="1" noChangeArrowheads="1"/>
          </p:cNvSpPr>
          <p:nvPr>
            <p:ph type="body" idx="1"/>
          </p:nvPr>
        </p:nvSpPr>
        <p:spPr>
          <a:xfrm>
            <a:off x="1169988" y="1371600"/>
            <a:ext cx="7772400" cy="4689475"/>
          </a:xfrm>
        </p:spPr>
        <p:txBody>
          <a:bodyPr/>
          <a:lstStyle/>
          <a:p>
            <a:pPr eaLnBrk="1" hangingPunct="1">
              <a:lnSpc>
                <a:spcPct val="90000"/>
              </a:lnSpc>
              <a:defRPr/>
            </a:pPr>
            <a:r>
              <a:rPr lang="es-EC" sz="2800" smtClean="0"/>
              <a:t>Tasas interés se cotizan con inflación.</a:t>
            </a:r>
          </a:p>
          <a:p>
            <a:pPr eaLnBrk="1" hangingPunct="1">
              <a:lnSpc>
                <a:spcPct val="90000"/>
              </a:lnSpc>
              <a:defRPr/>
            </a:pPr>
            <a:r>
              <a:rPr lang="es-EC" sz="2800" smtClean="0"/>
              <a:t>Suponga que tasa de un bono de $100 es 8%, y que inflación es del 6%. Si compra el bono, en un año recupera $1,080.</a:t>
            </a:r>
          </a:p>
          <a:p>
            <a:pPr eaLnBrk="1" hangingPunct="1">
              <a:lnSpc>
                <a:spcPct val="90000"/>
              </a:lnSpc>
              <a:defRPr/>
            </a:pPr>
            <a:r>
              <a:rPr lang="es-EC" sz="2800" smtClean="0"/>
              <a:t>Pero poder de compra de estos $1,080 sería:  (1080/1.06)=$1,019 en terminos actuales la tasa interes real sin inflación sería del 1.9%.</a:t>
            </a:r>
          </a:p>
          <a:p>
            <a:pPr eaLnBrk="1" hangingPunct="1">
              <a:lnSpc>
                <a:spcPct val="90000"/>
              </a:lnSpc>
              <a:defRPr/>
            </a:pPr>
            <a:r>
              <a:rPr lang="es-AR" sz="2800" smtClean="0"/>
              <a:t>El proyecto debe expresarse en una moneda comparable con la tasa de descuento.</a:t>
            </a:r>
          </a:p>
          <a:p>
            <a:pPr lvl="1" eaLnBrk="1" hangingPunct="1">
              <a:lnSpc>
                <a:spcPct val="90000"/>
              </a:lnSpc>
              <a:defRPr/>
            </a:pPr>
            <a:r>
              <a:rPr lang="es-AR" sz="2400" smtClean="0"/>
              <a:t>Valores constantes </a:t>
            </a:r>
            <a:r>
              <a:rPr lang="es-AR" sz="2400" smtClean="0">
                <a:sym typeface="Wingdings" pitchFamily="2" charset="2"/>
              </a:rPr>
              <a:t> Tasa real.</a:t>
            </a:r>
          </a:p>
          <a:p>
            <a:pPr lvl="1" eaLnBrk="1" hangingPunct="1">
              <a:lnSpc>
                <a:spcPct val="90000"/>
              </a:lnSpc>
              <a:defRPr/>
            </a:pPr>
            <a:r>
              <a:rPr lang="es-AR" sz="2400" smtClean="0">
                <a:sym typeface="Wingdings" pitchFamily="2" charset="2"/>
              </a:rPr>
              <a:t>Valores corrientes  Tasa nominal.</a:t>
            </a:r>
            <a:endParaRPr lang="es-ES" sz="2400" smtClean="0">
              <a:sym typeface="Wingdings" pitchFamily="2" charset="2"/>
            </a:endParaRPr>
          </a:p>
        </p:txBody>
      </p:sp>
    </p:spTree>
  </p:cSld>
  <p:clrMapOvr>
    <a:masterClrMapping/>
  </p:clrMapOvr>
  <p:transition spd="med"/>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1143000" y="-152400"/>
            <a:ext cx="7772400" cy="1143000"/>
          </a:xfrm>
        </p:spPr>
        <p:txBody>
          <a:bodyPr/>
          <a:lstStyle/>
          <a:p>
            <a:pPr eaLnBrk="1" hangingPunct="1"/>
            <a:r>
              <a:rPr lang="en-US" smtClean="0"/>
              <a:t>Ejemplos de Proyectos</a:t>
            </a:r>
            <a:endParaRPr lang="es-ES_tradnl" smtClean="0"/>
          </a:p>
        </p:txBody>
      </p:sp>
      <p:sp>
        <p:nvSpPr>
          <p:cNvPr id="990211" name="Rectangle 3"/>
          <p:cNvSpPr>
            <a:spLocks noGrp="1" noChangeArrowheads="1"/>
          </p:cNvSpPr>
          <p:nvPr>
            <p:ph type="body" idx="1"/>
          </p:nvPr>
        </p:nvSpPr>
        <p:spPr>
          <a:xfrm>
            <a:off x="1169988" y="869950"/>
            <a:ext cx="7772400" cy="5222875"/>
          </a:xfrm>
        </p:spPr>
        <p:txBody>
          <a:bodyPr/>
          <a:lstStyle/>
          <a:p>
            <a:pPr eaLnBrk="1" hangingPunct="1">
              <a:lnSpc>
                <a:spcPct val="80000"/>
              </a:lnSpc>
              <a:defRPr/>
            </a:pPr>
            <a:r>
              <a:rPr lang="es-ES" sz="2400" smtClean="0"/>
              <a:t>Una profesora está aburrida de dar clases, pues los niños de ahora son muy inquietos. Por ello, está evaluando comprarse un furgón para paseos y manejarlo ella misma. Actualmente gana por la jornada completa $400. De acuerdo a sus averiguaciones, puede cobrar $15 por pasajero y estima transportar 100 turistas por mes; cotizó un furgón que cuesta $17.000. De acuerdo al kilometraje que debería recorrer, calcula que gastaría $500 mensuales en gasolina y $2.000 anual en mantenimiento y patente. La vida útil del furgón es de 5 años con un valor residual de $8.000. Si el costo alternativo es mantener la plata en el banco, lo cual rinde 4% anual, ¿cuál es el VPN de este proyecto?</a:t>
            </a:r>
          </a:p>
          <a:p>
            <a:pPr eaLnBrk="1" hangingPunct="1">
              <a:lnSpc>
                <a:spcPct val="80000"/>
              </a:lnSpc>
              <a:defRPr/>
            </a:pPr>
            <a:endParaRPr lang="en-US" sz="2400" smtClean="0"/>
          </a:p>
          <a:p>
            <a:pPr eaLnBrk="1" hangingPunct="1">
              <a:lnSpc>
                <a:spcPct val="80000"/>
              </a:lnSpc>
              <a:defRPr/>
            </a:pPr>
            <a:r>
              <a:rPr lang="en-US" sz="2400" smtClean="0">
                <a:hlinkClick r:id="rId2" action="ppaction://hlinkfile"/>
              </a:rPr>
              <a:t>TurismoCostosCasos.xls</a:t>
            </a:r>
            <a:endParaRPr lang="en-US" sz="2400" smtClean="0"/>
          </a:p>
        </p:txBody>
      </p:sp>
    </p:spTree>
  </p:cSld>
  <p:clrMapOvr>
    <a:masterClrMapping/>
  </p:clrMapOvr>
  <p:transition spd="med"/>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1143000" y="152400"/>
            <a:ext cx="7772400" cy="1143000"/>
          </a:xfrm>
        </p:spPr>
        <p:txBody>
          <a:bodyPr/>
          <a:lstStyle/>
          <a:p>
            <a:pPr eaLnBrk="1" hangingPunct="1"/>
            <a:r>
              <a:rPr lang="es-ES" smtClean="0"/>
              <a:t>Decisión Reemplazar Equipos</a:t>
            </a:r>
            <a:endParaRPr lang="es-ES_tradnl" smtClean="0"/>
          </a:p>
        </p:txBody>
      </p:sp>
      <p:sp>
        <p:nvSpPr>
          <p:cNvPr id="991235" name="Rectangle 3"/>
          <p:cNvSpPr>
            <a:spLocks noGrp="1" noChangeArrowheads="1"/>
          </p:cNvSpPr>
          <p:nvPr>
            <p:ph type="body" idx="1"/>
          </p:nvPr>
        </p:nvSpPr>
        <p:spPr>
          <a:xfrm>
            <a:off x="1169988" y="1295400"/>
            <a:ext cx="7772400" cy="5334000"/>
          </a:xfrm>
        </p:spPr>
        <p:txBody>
          <a:bodyPr/>
          <a:lstStyle/>
          <a:p>
            <a:pPr eaLnBrk="1" hangingPunct="1">
              <a:lnSpc>
                <a:spcPct val="80000"/>
              </a:lnSpc>
              <a:defRPr/>
            </a:pPr>
            <a:r>
              <a:rPr lang="es-ES" sz="2800" smtClean="0"/>
              <a:t>A un microempresario que se dedica a fabricar artesanías le ofrecen una máquina más rápida que la que tiene actualmente. La nueva máquina permitirá fabricar 10.000 artesanías al año, en comparación con las 5.000 que produce hoy. La nueva máquina tiene un valor de $25.000, vida útil de 5 años y valor residual de $5.000. La máquina vieja se puede vender en $300. El costo de materiales y proceso es de $8/unidad y el precio al que las vende $10. Los otros costos son los mismos, No tiene inventarios. Si su costo de oportunidad es 15% ¿Le conviene reemplazar la máquina? </a:t>
            </a:r>
          </a:p>
        </p:txBody>
      </p:sp>
    </p:spTree>
  </p:cSld>
  <p:clrMapOvr>
    <a:masterClrMapping/>
  </p:clrMapOvr>
  <p:transition spd="med"/>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a:xfrm>
            <a:off x="914400" y="76200"/>
            <a:ext cx="8001000" cy="1143000"/>
          </a:xfrm>
        </p:spPr>
        <p:txBody>
          <a:bodyPr/>
          <a:lstStyle/>
          <a:p>
            <a:pPr eaLnBrk="1" hangingPunct="1"/>
            <a:r>
              <a:rPr lang="en-US" smtClean="0"/>
              <a:t>Uso Financiero de Excel</a:t>
            </a:r>
            <a:endParaRPr lang="es-ES_tradnl" smtClean="0"/>
          </a:p>
        </p:txBody>
      </p:sp>
      <p:sp>
        <p:nvSpPr>
          <p:cNvPr id="1002499" name="Rectangle 3"/>
          <p:cNvSpPr>
            <a:spLocks noGrp="1" noChangeArrowheads="1"/>
          </p:cNvSpPr>
          <p:nvPr>
            <p:ph type="body" idx="1"/>
          </p:nvPr>
        </p:nvSpPr>
        <p:spPr>
          <a:xfrm>
            <a:off x="1169988" y="1143000"/>
            <a:ext cx="7772400" cy="4114800"/>
          </a:xfrm>
        </p:spPr>
        <p:txBody>
          <a:bodyPr/>
          <a:lstStyle/>
          <a:p>
            <a:pPr eaLnBrk="1" hangingPunct="1">
              <a:defRPr/>
            </a:pPr>
            <a:r>
              <a:rPr lang="en-US" sz="2800" smtClean="0"/>
              <a:t>Entender Uso de Formulas y Funciones Financieras Básicas de Excel:</a:t>
            </a:r>
          </a:p>
          <a:p>
            <a:pPr lvl="1" eaLnBrk="1" hangingPunct="1">
              <a:defRPr/>
            </a:pPr>
            <a:r>
              <a:rPr lang="en-US" sz="2400" smtClean="0"/>
              <a:t>VAN: Función y Formulas.</a:t>
            </a:r>
          </a:p>
          <a:p>
            <a:pPr lvl="1" eaLnBrk="1" hangingPunct="1">
              <a:defRPr/>
            </a:pPr>
            <a:r>
              <a:rPr lang="en-US" sz="2400" smtClean="0"/>
              <a:t>TIR: Función y Goal Seek.</a:t>
            </a:r>
          </a:p>
          <a:p>
            <a:pPr lvl="1" eaLnBrk="1" hangingPunct="1">
              <a:defRPr/>
            </a:pPr>
            <a:r>
              <a:rPr lang="en-US" sz="2400" smtClean="0"/>
              <a:t>Payback Simple y Descontado: Formulas.</a:t>
            </a:r>
          </a:p>
          <a:p>
            <a:pPr lvl="1" eaLnBrk="1" hangingPunct="1">
              <a:defRPr/>
            </a:pPr>
            <a:r>
              <a:rPr lang="en-US" sz="2400" smtClean="0"/>
              <a:t>Relación Beneficio / Costo: Formulas.</a:t>
            </a:r>
          </a:p>
          <a:p>
            <a:pPr lvl="1" eaLnBrk="1" hangingPunct="1">
              <a:defRPr/>
            </a:pPr>
            <a:r>
              <a:rPr lang="en-US" sz="2400" smtClean="0"/>
              <a:t>Tabla Amortización: Funciones y Fórmulas.</a:t>
            </a:r>
          </a:p>
          <a:p>
            <a:pPr eaLnBrk="1" hangingPunct="1">
              <a:defRPr/>
            </a:pPr>
            <a:r>
              <a:rPr lang="en-US" sz="2800" smtClean="0"/>
              <a:t>Uso práctico de conceptos aprendidos.</a:t>
            </a:r>
          </a:p>
          <a:p>
            <a:pPr lvl="1" eaLnBrk="1" hangingPunct="1">
              <a:defRPr/>
            </a:pPr>
            <a:r>
              <a:rPr lang="en-US" sz="2400" smtClean="0"/>
              <a:t>Ejemplos:</a:t>
            </a:r>
            <a:r>
              <a:rPr lang="en-US" sz="2400" smtClean="0">
                <a:hlinkClick r:id="rId3" action="ppaction://hlinkfile"/>
              </a:rPr>
              <a:t>TurismoCostosTaller1.xls</a:t>
            </a:r>
            <a:endParaRPr lang="en-US" sz="2400" smtClean="0"/>
          </a:p>
        </p:txBody>
      </p:sp>
      <p:pic>
        <p:nvPicPr>
          <p:cNvPr id="36869" name="Picture 4" descr="Excel"/>
          <p:cNvPicPr>
            <a:picLocks noChangeAspect="1" noChangeArrowheads="1"/>
          </p:cNvPicPr>
          <p:nvPr/>
        </p:nvPicPr>
        <p:blipFill>
          <a:blip r:embed="rId4"/>
          <a:srcRect/>
          <a:stretch>
            <a:fillRect/>
          </a:stretch>
        </p:blipFill>
        <p:spPr bwMode="auto">
          <a:xfrm>
            <a:off x="5791200" y="5638800"/>
            <a:ext cx="3105150" cy="847725"/>
          </a:xfrm>
          <a:prstGeom prst="rect">
            <a:avLst/>
          </a:prstGeom>
          <a:noFill/>
          <a:ln w="9525">
            <a:noFill/>
            <a:miter lim="800000"/>
            <a:headEnd/>
            <a:tailEnd/>
          </a:ln>
        </p:spPr>
      </p:pic>
      <p:graphicFrame>
        <p:nvGraphicFramePr>
          <p:cNvPr id="36866" name="Object 5"/>
          <p:cNvGraphicFramePr>
            <a:graphicFrameLocks noChangeAspect="1"/>
          </p:cNvGraphicFramePr>
          <p:nvPr/>
        </p:nvGraphicFramePr>
        <p:xfrm>
          <a:off x="0" y="5395913"/>
          <a:ext cx="2514600" cy="1462087"/>
        </p:xfrm>
        <a:graphic>
          <a:graphicData uri="http://schemas.openxmlformats.org/presentationml/2006/ole">
            <p:oleObj spid="_x0000_s36866" name="Clip" r:id="rId5" imgW="4585320" imgH="2887920" progId="MS_ClipArt_Gallery.5">
              <p:embed/>
            </p:oleObj>
          </a:graphicData>
        </a:graphic>
      </p:graphicFrame>
      <p:sp>
        <p:nvSpPr>
          <p:cNvPr id="36870" name="Text Box 6"/>
          <p:cNvSpPr txBox="1">
            <a:spLocks noChangeArrowheads="1"/>
          </p:cNvSpPr>
          <p:nvPr/>
        </p:nvSpPr>
        <p:spPr bwMode="auto">
          <a:xfrm>
            <a:off x="8229600" y="1143000"/>
            <a:ext cx="717550" cy="914400"/>
          </a:xfrm>
          <a:prstGeom prst="rect">
            <a:avLst/>
          </a:prstGeom>
          <a:noFill/>
          <a:ln w="9525">
            <a:noFill/>
            <a:miter lim="800000"/>
            <a:headEnd/>
            <a:tailEnd/>
          </a:ln>
        </p:spPr>
        <p:txBody>
          <a:bodyPr wrap="none">
            <a:spAutoFit/>
          </a:bodyPr>
          <a:lstStyle/>
          <a:p>
            <a:r>
              <a:rPr lang="en-US" sz="5400" b="1" i="1"/>
              <a:t>f</a:t>
            </a:r>
            <a:r>
              <a:rPr lang="en-US" sz="4800" b="1" i="1"/>
              <a:t>x</a:t>
            </a:r>
            <a:endParaRPr lang="es-ES_tradnl" sz="4800" b="1" i="1"/>
          </a:p>
        </p:txBody>
      </p:sp>
    </p:spTree>
  </p:cSld>
  <p:clrMapOvr>
    <a:masterClrMapping/>
  </p:clrMapOvr>
  <p:transition spd="med"/>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pPr eaLnBrk="1" hangingPunct="1"/>
            <a:r>
              <a:rPr lang="en-US" smtClean="0"/>
              <a:t>Ejercicio</a:t>
            </a:r>
            <a:endParaRPr lang="es-ES_tradnl" smtClean="0"/>
          </a:p>
        </p:txBody>
      </p:sp>
      <p:sp>
        <p:nvSpPr>
          <p:cNvPr id="1003523" name="Rectangle 3"/>
          <p:cNvSpPr>
            <a:spLocks noGrp="1" noChangeArrowheads="1"/>
          </p:cNvSpPr>
          <p:nvPr>
            <p:ph type="body" idx="1"/>
          </p:nvPr>
        </p:nvSpPr>
        <p:spPr/>
        <p:txBody>
          <a:bodyPr/>
          <a:lstStyle/>
          <a:p>
            <a:pPr eaLnBrk="1" hangingPunct="1">
              <a:defRPr/>
            </a:pPr>
            <a:r>
              <a:rPr lang="en-US" sz="2800" smtClean="0"/>
              <a:t>Se piensa instalar un proyecto en el cual se invertirán $2,500, y se esperan ingresos netos de $1,000 anuales por 5 años.</a:t>
            </a:r>
          </a:p>
          <a:p>
            <a:pPr eaLnBrk="1" hangingPunct="1">
              <a:defRPr/>
            </a:pPr>
            <a:r>
              <a:rPr lang="en-US" sz="2800" smtClean="0"/>
              <a:t>El costo de oportunidad es de $20.</a:t>
            </a:r>
          </a:p>
          <a:p>
            <a:pPr eaLnBrk="1" hangingPunct="1">
              <a:defRPr/>
            </a:pPr>
            <a:r>
              <a:rPr lang="en-US" sz="2800" smtClean="0"/>
              <a:t>Calcule:</a:t>
            </a:r>
          </a:p>
          <a:p>
            <a:pPr lvl="1" eaLnBrk="1" hangingPunct="1">
              <a:defRPr/>
            </a:pPr>
            <a:r>
              <a:rPr lang="en-US" sz="2400" smtClean="0"/>
              <a:t>Flujos de caja descontados.</a:t>
            </a:r>
          </a:p>
          <a:p>
            <a:pPr lvl="1" eaLnBrk="1" hangingPunct="1">
              <a:defRPr/>
            </a:pPr>
            <a:r>
              <a:rPr lang="en-US" sz="2400" smtClean="0"/>
              <a:t>VAN.</a:t>
            </a:r>
          </a:p>
          <a:p>
            <a:pPr lvl="1" eaLnBrk="1" hangingPunct="1">
              <a:defRPr/>
            </a:pPr>
            <a:r>
              <a:rPr lang="en-US" sz="2400" smtClean="0"/>
              <a:t>TIR.</a:t>
            </a:r>
          </a:p>
          <a:p>
            <a:pPr lvl="1" eaLnBrk="1" hangingPunct="1">
              <a:defRPr/>
            </a:pPr>
            <a:r>
              <a:rPr lang="en-US" sz="2400" smtClean="0"/>
              <a:t>Periodo de recuperación Simple y Descontado.</a:t>
            </a:r>
          </a:p>
          <a:p>
            <a:pPr lvl="1" eaLnBrk="1" hangingPunct="1">
              <a:defRPr/>
            </a:pPr>
            <a:r>
              <a:rPr lang="en-US" sz="2400" smtClean="0"/>
              <a:t>Relación beneficio / costo.</a:t>
            </a:r>
            <a:endParaRPr lang="es-ES_tradnl" sz="2400" smtClean="0"/>
          </a:p>
        </p:txBody>
      </p:sp>
    </p:spTree>
  </p:cSld>
  <p:clrMapOvr>
    <a:masterClrMapping/>
  </p:clrMapOvr>
  <p:transition spd="med"/>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1143000" y="44450"/>
            <a:ext cx="7772400" cy="1143000"/>
          </a:xfrm>
        </p:spPr>
        <p:txBody>
          <a:bodyPr/>
          <a:lstStyle/>
          <a:p>
            <a:pPr eaLnBrk="1" hangingPunct="1"/>
            <a:r>
              <a:rPr lang="en-US" smtClean="0"/>
              <a:t>Función o Fórmula?</a:t>
            </a:r>
            <a:endParaRPr lang="es-ES_tradnl" smtClean="0"/>
          </a:p>
        </p:txBody>
      </p:sp>
      <p:sp>
        <p:nvSpPr>
          <p:cNvPr id="1004547" name="Rectangle 3"/>
          <p:cNvSpPr>
            <a:spLocks noGrp="1" noChangeArrowheads="1"/>
          </p:cNvSpPr>
          <p:nvPr>
            <p:ph type="body" idx="1"/>
          </p:nvPr>
        </p:nvSpPr>
        <p:spPr>
          <a:xfrm>
            <a:off x="1169988" y="990600"/>
            <a:ext cx="7772400" cy="5715000"/>
          </a:xfrm>
        </p:spPr>
        <p:txBody>
          <a:bodyPr/>
          <a:lstStyle/>
          <a:p>
            <a:pPr eaLnBrk="1" hangingPunct="1">
              <a:lnSpc>
                <a:spcPct val="90000"/>
              </a:lnSpc>
              <a:defRPr/>
            </a:pPr>
            <a:r>
              <a:rPr lang="en-US" sz="2800" smtClean="0"/>
              <a:t>Formula: Ecuación que ejecuta calculos. Pueden referirse a otras celdas o a valores y usan operadores (=,+,-,*,/,^… etc), son totalmente flexibles:</a:t>
            </a:r>
          </a:p>
          <a:p>
            <a:pPr lvl="1" eaLnBrk="1" hangingPunct="1">
              <a:lnSpc>
                <a:spcPct val="90000"/>
              </a:lnSpc>
              <a:defRPr/>
            </a:pPr>
            <a:r>
              <a:rPr lang="en-US" sz="2400" smtClean="0"/>
              <a:t>Ventaja: Flexibilidad.</a:t>
            </a:r>
          </a:p>
          <a:p>
            <a:pPr lvl="1" eaLnBrk="1" hangingPunct="1">
              <a:lnSpc>
                <a:spcPct val="90000"/>
              </a:lnSpc>
              <a:defRPr/>
            </a:pPr>
            <a:r>
              <a:rPr lang="en-US" sz="2400" smtClean="0"/>
              <a:t>=A4/(1+$B$)^A3</a:t>
            </a:r>
          </a:p>
          <a:p>
            <a:pPr eaLnBrk="1" hangingPunct="1">
              <a:lnSpc>
                <a:spcPct val="90000"/>
              </a:lnSpc>
              <a:defRPr/>
            </a:pPr>
            <a:r>
              <a:rPr lang="en-US" sz="2800" smtClean="0"/>
              <a:t>Función: Fórmulas especiales predefinidas de Excel que ejecutan cálculos específicos. Funcionan de forma mas o menos fija y establecida:</a:t>
            </a:r>
          </a:p>
          <a:p>
            <a:pPr lvl="1" eaLnBrk="1" hangingPunct="1">
              <a:lnSpc>
                <a:spcPct val="90000"/>
              </a:lnSpc>
              <a:defRPr/>
            </a:pPr>
            <a:r>
              <a:rPr lang="en-US" sz="2400" smtClean="0"/>
              <a:t>Ventaja: Facilidad de uso.</a:t>
            </a:r>
          </a:p>
          <a:p>
            <a:pPr lvl="1" eaLnBrk="1" hangingPunct="1">
              <a:lnSpc>
                <a:spcPct val="90000"/>
              </a:lnSpc>
              <a:defRPr/>
            </a:pPr>
            <a:r>
              <a:rPr lang="en-US" sz="2400" smtClean="0"/>
              <a:t>=SUM(A4:D4)</a:t>
            </a:r>
          </a:p>
          <a:p>
            <a:pPr lvl="1" eaLnBrk="1" hangingPunct="1">
              <a:lnSpc>
                <a:spcPct val="90000"/>
              </a:lnSpc>
              <a:defRPr/>
            </a:pPr>
            <a:r>
              <a:rPr lang="en-US" sz="2400" smtClean="0"/>
              <a:t>=SUMA(A4:D4)</a:t>
            </a:r>
          </a:p>
          <a:p>
            <a:pPr eaLnBrk="1" hangingPunct="1">
              <a:lnSpc>
                <a:spcPct val="90000"/>
              </a:lnSpc>
              <a:defRPr/>
            </a:pPr>
            <a:r>
              <a:rPr lang="en-US" sz="2800" smtClean="0"/>
              <a:t>Se puede combinar funciones y formulas.</a:t>
            </a:r>
            <a:endParaRPr lang="es-ES_tradnl" sz="2800" smtClean="0"/>
          </a:p>
        </p:txBody>
      </p:sp>
      <p:pic>
        <p:nvPicPr>
          <p:cNvPr id="134148" name="Picture 4" descr="ED00251_"/>
          <p:cNvPicPr>
            <a:picLocks noChangeAspect="1" noChangeArrowheads="1"/>
          </p:cNvPicPr>
          <p:nvPr/>
        </p:nvPicPr>
        <p:blipFill>
          <a:blip r:embed="rId2"/>
          <a:srcRect/>
          <a:stretch>
            <a:fillRect/>
          </a:stretch>
        </p:blipFill>
        <p:spPr bwMode="auto">
          <a:xfrm>
            <a:off x="0" y="0"/>
            <a:ext cx="1600200" cy="1176338"/>
          </a:xfrm>
          <a:prstGeom prst="rect">
            <a:avLst/>
          </a:prstGeom>
          <a:noFill/>
          <a:ln w="9525">
            <a:noFill/>
            <a:miter lim="800000"/>
            <a:headEnd/>
            <a:tailEnd/>
          </a:ln>
        </p:spPr>
      </p:pic>
      <p:sp>
        <p:nvSpPr>
          <p:cNvPr id="134149" name="Text Box 5"/>
          <p:cNvSpPr txBox="1">
            <a:spLocks noChangeArrowheads="1"/>
          </p:cNvSpPr>
          <p:nvPr/>
        </p:nvSpPr>
        <p:spPr bwMode="auto">
          <a:xfrm>
            <a:off x="8153400" y="0"/>
            <a:ext cx="717550" cy="914400"/>
          </a:xfrm>
          <a:prstGeom prst="rect">
            <a:avLst/>
          </a:prstGeom>
          <a:noFill/>
          <a:ln w="9525">
            <a:noFill/>
            <a:miter lim="800000"/>
            <a:headEnd/>
            <a:tailEnd/>
          </a:ln>
        </p:spPr>
        <p:txBody>
          <a:bodyPr wrap="none">
            <a:spAutoFit/>
          </a:bodyPr>
          <a:lstStyle/>
          <a:p>
            <a:r>
              <a:rPr lang="en-US" sz="5400" b="1" i="1">
                <a:solidFill>
                  <a:srgbClr val="FF0000"/>
                </a:solidFill>
              </a:rPr>
              <a:t>f</a:t>
            </a:r>
            <a:r>
              <a:rPr lang="en-US" sz="4800" b="1" i="1">
                <a:solidFill>
                  <a:srgbClr val="FF0000"/>
                </a:solidFill>
              </a:rPr>
              <a:t>x</a:t>
            </a:r>
            <a:endParaRPr lang="es-ES_tradnl" sz="4800" b="1" i="1">
              <a:solidFill>
                <a:srgbClr val="FF0000"/>
              </a:solidFill>
            </a:endParaRPr>
          </a:p>
        </p:txBody>
      </p:sp>
    </p:spTree>
  </p:cSld>
  <p:clrMapOvr>
    <a:masterClrMapping/>
  </p:clrMapOvr>
  <p:transition spd="med"/>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1143000" y="44450"/>
            <a:ext cx="7772400" cy="1143000"/>
          </a:xfrm>
        </p:spPr>
        <p:txBody>
          <a:bodyPr/>
          <a:lstStyle/>
          <a:p>
            <a:pPr eaLnBrk="1" hangingPunct="1"/>
            <a:r>
              <a:rPr lang="en-US" smtClean="0"/>
              <a:t>VAN: Función</a:t>
            </a:r>
            <a:endParaRPr lang="es-ES_tradnl" smtClean="0"/>
          </a:p>
        </p:txBody>
      </p:sp>
      <p:sp>
        <p:nvSpPr>
          <p:cNvPr id="1005571" name="Rectangle 3"/>
          <p:cNvSpPr>
            <a:spLocks noGrp="1" noChangeArrowheads="1"/>
          </p:cNvSpPr>
          <p:nvPr>
            <p:ph type="body" idx="1"/>
          </p:nvPr>
        </p:nvSpPr>
        <p:spPr>
          <a:xfrm>
            <a:off x="1169988" y="990600"/>
            <a:ext cx="7772400" cy="2362200"/>
          </a:xfrm>
        </p:spPr>
        <p:txBody>
          <a:bodyPr/>
          <a:lstStyle/>
          <a:p>
            <a:pPr eaLnBrk="1" hangingPunct="1">
              <a:lnSpc>
                <a:spcPct val="90000"/>
              </a:lnSpc>
              <a:defRPr/>
            </a:pPr>
            <a:r>
              <a:rPr lang="en-US" sz="2800" smtClean="0"/>
              <a:t>=NPV(Tasa,RangoVF</a:t>
            </a:r>
            <a:r>
              <a:rPr lang="en-US" sz="2800" baseline="-25000" smtClean="0"/>
              <a:t>1</a:t>
            </a:r>
            <a:r>
              <a:rPr lang="en-US" sz="2800" smtClean="0"/>
              <a:t>-VF</a:t>
            </a:r>
            <a:r>
              <a:rPr lang="en-US" sz="2800" baseline="-25000" smtClean="0"/>
              <a:t>n</a:t>
            </a:r>
            <a:r>
              <a:rPr lang="en-US" sz="2800" smtClean="0"/>
              <a:t>)+VF</a:t>
            </a:r>
            <a:r>
              <a:rPr lang="en-US" sz="2800" baseline="-25000" smtClean="0"/>
              <a:t>0</a:t>
            </a:r>
          </a:p>
          <a:p>
            <a:pPr eaLnBrk="1" hangingPunct="1">
              <a:lnSpc>
                <a:spcPct val="90000"/>
              </a:lnSpc>
              <a:defRPr/>
            </a:pPr>
            <a:r>
              <a:rPr lang="en-US" sz="2800" smtClean="0"/>
              <a:t>=VAN(Tasa,RangoVF</a:t>
            </a:r>
            <a:r>
              <a:rPr lang="en-US" sz="2800" baseline="-25000" smtClean="0"/>
              <a:t>1</a:t>
            </a:r>
            <a:r>
              <a:rPr lang="en-US" sz="2800" smtClean="0"/>
              <a:t>-VF</a:t>
            </a:r>
            <a:r>
              <a:rPr lang="en-US" sz="2800" baseline="-25000" smtClean="0"/>
              <a:t>n</a:t>
            </a:r>
            <a:r>
              <a:rPr lang="en-US" sz="2800" smtClean="0"/>
              <a:t>)+VF</a:t>
            </a:r>
            <a:r>
              <a:rPr lang="en-US" sz="2800" baseline="-25000" smtClean="0"/>
              <a:t>0</a:t>
            </a:r>
            <a:r>
              <a:rPr lang="en-US" sz="2800" smtClean="0"/>
              <a:t> (o VNA)</a:t>
            </a:r>
            <a:endParaRPr lang="en-US" sz="2800" baseline="-25000" smtClean="0"/>
          </a:p>
          <a:p>
            <a:pPr eaLnBrk="1" hangingPunct="1">
              <a:lnSpc>
                <a:spcPct val="90000"/>
              </a:lnSpc>
              <a:defRPr/>
            </a:pPr>
            <a:r>
              <a:rPr lang="en-US" sz="2800" smtClean="0"/>
              <a:t>Cuidado con Rango VF</a:t>
            </a:r>
            <a:r>
              <a:rPr lang="en-US" sz="2800" baseline="-25000" smtClean="0"/>
              <a:t>0</a:t>
            </a:r>
            <a:endParaRPr lang="en-US" sz="2800" smtClean="0"/>
          </a:p>
          <a:p>
            <a:pPr eaLnBrk="1" hangingPunct="1">
              <a:lnSpc>
                <a:spcPct val="90000"/>
              </a:lnSpc>
              <a:defRPr/>
            </a:pPr>
            <a:r>
              <a:rPr lang="en-US" sz="2800" smtClean="0"/>
              <a:t>Ejemplo: r = 20% y Flujo:</a:t>
            </a:r>
            <a:endParaRPr lang="en-US" sz="2800" baseline="-25000" smtClean="0"/>
          </a:p>
          <a:p>
            <a:pPr eaLnBrk="1" hangingPunct="1">
              <a:lnSpc>
                <a:spcPct val="90000"/>
              </a:lnSpc>
              <a:defRPr/>
            </a:pPr>
            <a:endParaRPr lang="en-US" sz="2800" baseline="-25000" smtClean="0"/>
          </a:p>
          <a:p>
            <a:pPr eaLnBrk="1" hangingPunct="1">
              <a:lnSpc>
                <a:spcPct val="90000"/>
              </a:lnSpc>
              <a:defRPr/>
            </a:pPr>
            <a:endParaRPr lang="en-US" sz="2800" baseline="-25000" smtClean="0"/>
          </a:p>
          <a:p>
            <a:pPr eaLnBrk="1" hangingPunct="1">
              <a:lnSpc>
                <a:spcPct val="90000"/>
              </a:lnSpc>
              <a:defRPr/>
            </a:pPr>
            <a:endParaRPr lang="en-US" sz="2800" baseline="-25000" smtClean="0"/>
          </a:p>
          <a:p>
            <a:pPr eaLnBrk="1" hangingPunct="1">
              <a:lnSpc>
                <a:spcPct val="90000"/>
              </a:lnSpc>
              <a:defRPr/>
            </a:pPr>
            <a:endParaRPr lang="en-US" sz="2800" baseline="-25000" smtClean="0"/>
          </a:p>
          <a:p>
            <a:pPr eaLnBrk="1" hangingPunct="1">
              <a:lnSpc>
                <a:spcPct val="90000"/>
              </a:lnSpc>
              <a:defRPr/>
            </a:pPr>
            <a:endParaRPr lang="en-US" sz="2800" baseline="-25000" smtClean="0"/>
          </a:p>
          <a:p>
            <a:pPr eaLnBrk="1" hangingPunct="1">
              <a:lnSpc>
                <a:spcPct val="90000"/>
              </a:lnSpc>
              <a:defRPr/>
            </a:pPr>
            <a:endParaRPr lang="en-US" sz="2800" baseline="-25000" smtClean="0"/>
          </a:p>
          <a:p>
            <a:pPr eaLnBrk="1" hangingPunct="1">
              <a:lnSpc>
                <a:spcPct val="90000"/>
              </a:lnSpc>
              <a:defRPr/>
            </a:pPr>
            <a:endParaRPr lang="en-US" sz="2800" baseline="-25000" smtClean="0"/>
          </a:p>
          <a:p>
            <a:pPr eaLnBrk="1" hangingPunct="1">
              <a:lnSpc>
                <a:spcPct val="90000"/>
              </a:lnSpc>
              <a:defRPr/>
            </a:pPr>
            <a:r>
              <a:rPr lang="en-US" sz="2800" smtClean="0"/>
              <a:t>=NPV(20%,D5:H5)+C5</a:t>
            </a:r>
            <a:endParaRPr lang="en-US" sz="2800" baseline="-25000" smtClean="0"/>
          </a:p>
          <a:p>
            <a:pPr eaLnBrk="1" hangingPunct="1">
              <a:lnSpc>
                <a:spcPct val="90000"/>
              </a:lnSpc>
              <a:defRPr/>
            </a:pPr>
            <a:r>
              <a:rPr lang="en-US" sz="2800" smtClean="0"/>
              <a:t>=VNA(20%,D5:H5)+C5</a:t>
            </a:r>
            <a:endParaRPr lang="en-US" sz="2800" baseline="-25000" smtClean="0"/>
          </a:p>
          <a:p>
            <a:pPr eaLnBrk="1" hangingPunct="1">
              <a:lnSpc>
                <a:spcPct val="90000"/>
              </a:lnSpc>
              <a:defRPr/>
            </a:pPr>
            <a:endParaRPr lang="es-ES_tradnl" sz="2800" baseline="-25000" smtClean="0"/>
          </a:p>
        </p:txBody>
      </p:sp>
      <p:sp>
        <p:nvSpPr>
          <p:cNvPr id="135172" name="Text Box 4"/>
          <p:cNvSpPr txBox="1">
            <a:spLocks noChangeArrowheads="1"/>
          </p:cNvSpPr>
          <p:nvPr/>
        </p:nvSpPr>
        <p:spPr bwMode="auto">
          <a:xfrm>
            <a:off x="8153400" y="152400"/>
            <a:ext cx="717550" cy="914400"/>
          </a:xfrm>
          <a:prstGeom prst="rect">
            <a:avLst/>
          </a:prstGeom>
          <a:noFill/>
          <a:ln w="9525">
            <a:noFill/>
            <a:miter lim="800000"/>
            <a:headEnd/>
            <a:tailEnd/>
          </a:ln>
        </p:spPr>
        <p:txBody>
          <a:bodyPr wrap="none">
            <a:spAutoFit/>
          </a:bodyPr>
          <a:lstStyle/>
          <a:p>
            <a:r>
              <a:rPr lang="en-US" sz="5400" b="1" i="1"/>
              <a:t>f</a:t>
            </a:r>
            <a:r>
              <a:rPr lang="en-US" sz="4800" b="1" i="1"/>
              <a:t>x</a:t>
            </a:r>
            <a:endParaRPr lang="es-ES_tradnl" sz="4800" b="1" i="1"/>
          </a:p>
        </p:txBody>
      </p:sp>
      <p:pic>
        <p:nvPicPr>
          <p:cNvPr id="135173" name="Picture 5" descr="Van01"/>
          <p:cNvPicPr>
            <a:picLocks noChangeAspect="1" noChangeArrowheads="1"/>
          </p:cNvPicPr>
          <p:nvPr/>
        </p:nvPicPr>
        <p:blipFill>
          <a:blip r:embed="rId2"/>
          <a:srcRect/>
          <a:stretch>
            <a:fillRect/>
          </a:stretch>
        </p:blipFill>
        <p:spPr bwMode="auto">
          <a:xfrm>
            <a:off x="166688" y="3048000"/>
            <a:ext cx="8901112" cy="1911350"/>
          </a:xfrm>
          <a:prstGeom prst="rect">
            <a:avLst/>
          </a:prstGeom>
          <a:noFill/>
          <a:ln w="9525">
            <a:noFill/>
            <a:miter lim="800000"/>
            <a:headEnd/>
            <a:tailEnd/>
          </a:ln>
        </p:spPr>
      </p:pic>
    </p:spTree>
  </p:cSld>
  <p:clrMapOvr>
    <a:masterClrMapping/>
  </p:clrMapOvr>
  <p:transition spd="med"/>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pPr eaLnBrk="1" hangingPunct="1"/>
            <a:r>
              <a:rPr lang="en-US" smtClean="0"/>
              <a:t>VAN: Función</a:t>
            </a:r>
            <a:endParaRPr lang="es-ES_tradnl" smtClean="0"/>
          </a:p>
        </p:txBody>
      </p:sp>
      <p:sp>
        <p:nvSpPr>
          <p:cNvPr id="1006595" name="Rectangle 3"/>
          <p:cNvSpPr>
            <a:spLocks noGrp="1" noChangeArrowheads="1"/>
          </p:cNvSpPr>
          <p:nvPr>
            <p:ph type="body" idx="1"/>
          </p:nvPr>
        </p:nvSpPr>
        <p:spPr/>
        <p:txBody>
          <a:bodyPr/>
          <a:lstStyle/>
          <a:p>
            <a:pPr eaLnBrk="1" hangingPunct="1">
              <a:defRPr/>
            </a:pPr>
            <a:r>
              <a:rPr lang="en-US" smtClean="0"/>
              <a:t>Cuidado con rango a utilizar:</a:t>
            </a:r>
            <a:endParaRPr lang="es-ES_tradnl" smtClean="0"/>
          </a:p>
        </p:txBody>
      </p:sp>
      <p:sp>
        <p:nvSpPr>
          <p:cNvPr id="136196" name="Text Box 4"/>
          <p:cNvSpPr txBox="1">
            <a:spLocks noChangeArrowheads="1"/>
          </p:cNvSpPr>
          <p:nvPr/>
        </p:nvSpPr>
        <p:spPr bwMode="auto">
          <a:xfrm>
            <a:off x="8153400" y="152400"/>
            <a:ext cx="717550" cy="914400"/>
          </a:xfrm>
          <a:prstGeom prst="rect">
            <a:avLst/>
          </a:prstGeom>
          <a:noFill/>
          <a:ln w="9525">
            <a:noFill/>
            <a:miter lim="800000"/>
            <a:headEnd/>
            <a:tailEnd/>
          </a:ln>
        </p:spPr>
        <p:txBody>
          <a:bodyPr wrap="none">
            <a:spAutoFit/>
          </a:bodyPr>
          <a:lstStyle/>
          <a:p>
            <a:r>
              <a:rPr lang="en-US" sz="5400" b="1" i="1"/>
              <a:t>f</a:t>
            </a:r>
            <a:r>
              <a:rPr lang="en-US" sz="4800" b="1" i="1"/>
              <a:t>x</a:t>
            </a:r>
            <a:endParaRPr lang="es-ES_tradnl" sz="4800" b="1" i="1"/>
          </a:p>
        </p:txBody>
      </p:sp>
      <p:pic>
        <p:nvPicPr>
          <p:cNvPr id="136197" name="Picture 5" descr="Van02"/>
          <p:cNvPicPr>
            <a:picLocks noChangeAspect="1" noChangeArrowheads="1"/>
          </p:cNvPicPr>
          <p:nvPr/>
        </p:nvPicPr>
        <p:blipFill>
          <a:blip r:embed="rId2"/>
          <a:srcRect/>
          <a:stretch>
            <a:fillRect/>
          </a:stretch>
        </p:blipFill>
        <p:spPr bwMode="auto">
          <a:xfrm>
            <a:off x="381000" y="3068638"/>
            <a:ext cx="8610600" cy="2536825"/>
          </a:xfrm>
          <a:prstGeom prst="rect">
            <a:avLst/>
          </a:prstGeom>
          <a:noFill/>
          <a:ln w="9525">
            <a:noFill/>
            <a:miter lim="800000"/>
            <a:headEnd/>
            <a:tailEnd/>
          </a:ln>
        </p:spPr>
      </p:pic>
    </p:spTree>
  </p:cSld>
  <p:clrMapOvr>
    <a:masterClrMapping/>
  </p:clrMapOvr>
  <p:transition spd="med"/>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p:txBody>
          <a:bodyPr/>
          <a:lstStyle/>
          <a:p>
            <a:pPr eaLnBrk="1" hangingPunct="1"/>
            <a:r>
              <a:rPr lang="en-US" smtClean="0"/>
              <a:t>VAN: Formula</a:t>
            </a:r>
            <a:endParaRPr lang="es-ES_tradnl" smtClean="0"/>
          </a:p>
        </p:txBody>
      </p:sp>
      <p:sp>
        <p:nvSpPr>
          <p:cNvPr id="1007619" name="Rectangle 3"/>
          <p:cNvSpPr>
            <a:spLocks noGrp="1" noChangeArrowheads="1"/>
          </p:cNvSpPr>
          <p:nvPr>
            <p:ph type="body" idx="1"/>
          </p:nvPr>
        </p:nvSpPr>
        <p:spPr/>
        <p:txBody>
          <a:bodyPr/>
          <a:lstStyle/>
          <a:p>
            <a:pPr eaLnBrk="1" hangingPunct="1">
              <a:defRPr/>
            </a:pPr>
            <a:r>
              <a:rPr lang="en-US" smtClean="0"/>
              <a:t>El VAN se lo puede calcular facilmente usando la formula del VAN:</a:t>
            </a:r>
          </a:p>
          <a:p>
            <a:pPr lvl="1" eaLnBrk="1" hangingPunct="1">
              <a:defRPr/>
            </a:pPr>
            <a:r>
              <a:rPr lang="en-US" smtClean="0"/>
              <a:t>Crear una formula para descontar cada uno de los flujos de caja futuros:</a:t>
            </a:r>
          </a:p>
          <a:p>
            <a:pPr lvl="2" eaLnBrk="1" hangingPunct="1">
              <a:defRPr/>
            </a:pPr>
            <a:r>
              <a:rPr lang="en-US" smtClean="0"/>
              <a:t>=VF/(1+$r$)^n </a:t>
            </a:r>
          </a:p>
          <a:p>
            <a:pPr lvl="2" eaLnBrk="1" hangingPunct="1">
              <a:defRPr/>
            </a:pPr>
            <a:r>
              <a:rPr lang="en-US" smtClean="0"/>
              <a:t>(remplazar VF y n por celda respectiva).</a:t>
            </a:r>
          </a:p>
          <a:p>
            <a:pPr lvl="1" eaLnBrk="1" hangingPunct="1">
              <a:defRPr/>
            </a:pPr>
            <a:r>
              <a:rPr lang="en-US" smtClean="0"/>
              <a:t>Sumar los flujos de caja descontados:</a:t>
            </a:r>
            <a:endParaRPr lang="es-ES_tradnl" smtClean="0"/>
          </a:p>
        </p:txBody>
      </p:sp>
      <p:graphicFrame>
        <p:nvGraphicFramePr>
          <p:cNvPr id="37890" name="Object 4"/>
          <p:cNvGraphicFramePr>
            <a:graphicFrameLocks noChangeAspect="1"/>
          </p:cNvGraphicFramePr>
          <p:nvPr/>
        </p:nvGraphicFramePr>
        <p:xfrm>
          <a:off x="685800" y="152400"/>
          <a:ext cx="2438400" cy="928688"/>
        </p:xfrm>
        <a:graphic>
          <a:graphicData uri="http://schemas.openxmlformats.org/presentationml/2006/ole">
            <p:oleObj spid="_x0000_s37890" name="Equation" r:id="rId3" imgW="1130040" imgH="431640" progId="Equation.3">
              <p:embed/>
            </p:oleObj>
          </a:graphicData>
        </a:graphic>
      </p:graphicFrame>
      <p:pic>
        <p:nvPicPr>
          <p:cNvPr id="37893" name="Picture 5" descr="Van03"/>
          <p:cNvPicPr>
            <a:picLocks noChangeAspect="1" noChangeArrowheads="1"/>
          </p:cNvPicPr>
          <p:nvPr/>
        </p:nvPicPr>
        <p:blipFill>
          <a:blip r:embed="rId4"/>
          <a:srcRect/>
          <a:stretch>
            <a:fillRect/>
          </a:stretch>
        </p:blipFill>
        <p:spPr bwMode="auto">
          <a:xfrm>
            <a:off x="152400" y="4770438"/>
            <a:ext cx="8991600" cy="1668462"/>
          </a:xfrm>
          <a:prstGeom prst="rect">
            <a:avLst/>
          </a:prstGeom>
          <a:noFill/>
          <a:ln w="9525">
            <a:noFill/>
            <a:miter lim="800000"/>
            <a:headEnd/>
            <a:tailEnd/>
          </a:ln>
        </p:spPr>
      </p:pic>
    </p:spTree>
  </p:cSld>
  <p:clrMapOvr>
    <a:masterClrMapping/>
  </p:clrMapOvr>
  <p:transition spd="med"/>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pPr eaLnBrk="1" hangingPunct="1"/>
            <a:r>
              <a:rPr lang="en-US" smtClean="0"/>
              <a:t>TIR: Función</a:t>
            </a:r>
            <a:endParaRPr lang="es-ES_tradnl" smtClean="0"/>
          </a:p>
        </p:txBody>
      </p:sp>
      <p:sp>
        <p:nvSpPr>
          <p:cNvPr id="1008643" name="Rectangle 3"/>
          <p:cNvSpPr>
            <a:spLocks noGrp="1" noChangeArrowheads="1"/>
          </p:cNvSpPr>
          <p:nvPr>
            <p:ph type="body" idx="1"/>
          </p:nvPr>
        </p:nvSpPr>
        <p:spPr/>
        <p:txBody>
          <a:bodyPr/>
          <a:lstStyle/>
          <a:p>
            <a:pPr eaLnBrk="1" hangingPunct="1">
              <a:defRPr/>
            </a:pPr>
            <a:r>
              <a:rPr lang="en-US" smtClean="0"/>
              <a:t>=IRR(RangFlujo) o =IRR(RangFlujo,?) </a:t>
            </a:r>
          </a:p>
          <a:p>
            <a:pPr eaLnBrk="1" hangingPunct="1">
              <a:defRPr/>
            </a:pPr>
            <a:r>
              <a:rPr lang="en-US" smtClean="0"/>
              <a:t>=TIR(RangFlujo) o =TIR(RangFlujo,?) </a:t>
            </a:r>
          </a:p>
          <a:p>
            <a:pPr lvl="1" eaLnBrk="1" hangingPunct="1">
              <a:defRPr/>
            </a:pPr>
            <a:r>
              <a:rPr lang="en-US" smtClean="0"/>
              <a:t>? Es opcional, se lo usa para ayudar a la iteracion.</a:t>
            </a:r>
          </a:p>
        </p:txBody>
      </p:sp>
      <p:sp>
        <p:nvSpPr>
          <p:cNvPr id="137220" name="Text Box 4"/>
          <p:cNvSpPr txBox="1">
            <a:spLocks noChangeArrowheads="1"/>
          </p:cNvSpPr>
          <p:nvPr/>
        </p:nvSpPr>
        <p:spPr bwMode="auto">
          <a:xfrm>
            <a:off x="8153400" y="152400"/>
            <a:ext cx="717550" cy="914400"/>
          </a:xfrm>
          <a:prstGeom prst="rect">
            <a:avLst/>
          </a:prstGeom>
          <a:noFill/>
          <a:ln w="9525">
            <a:noFill/>
            <a:miter lim="800000"/>
            <a:headEnd/>
            <a:tailEnd/>
          </a:ln>
        </p:spPr>
        <p:txBody>
          <a:bodyPr wrap="none">
            <a:spAutoFit/>
          </a:bodyPr>
          <a:lstStyle/>
          <a:p>
            <a:r>
              <a:rPr lang="en-US" sz="5400" b="1" i="1"/>
              <a:t>f</a:t>
            </a:r>
            <a:r>
              <a:rPr lang="en-US" sz="4800" b="1" i="1"/>
              <a:t>x</a:t>
            </a:r>
            <a:endParaRPr lang="es-ES_tradnl" sz="4800" b="1" i="1"/>
          </a:p>
        </p:txBody>
      </p:sp>
      <p:pic>
        <p:nvPicPr>
          <p:cNvPr id="137221" name="Picture 5" descr="Tir01"/>
          <p:cNvPicPr>
            <a:picLocks noChangeAspect="1" noChangeArrowheads="1"/>
          </p:cNvPicPr>
          <p:nvPr/>
        </p:nvPicPr>
        <p:blipFill>
          <a:blip r:embed="rId2"/>
          <a:srcRect/>
          <a:stretch>
            <a:fillRect/>
          </a:stretch>
        </p:blipFill>
        <p:spPr bwMode="auto">
          <a:xfrm>
            <a:off x="533400" y="4132263"/>
            <a:ext cx="8382000" cy="1025525"/>
          </a:xfrm>
          <a:prstGeom prst="rect">
            <a:avLst/>
          </a:prstGeom>
          <a:noFill/>
          <a:ln w="9525">
            <a:noFill/>
            <a:miter lim="800000"/>
            <a:headEnd/>
            <a:tailEnd/>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066800" y="76200"/>
            <a:ext cx="7772400" cy="1143000"/>
          </a:xfrm>
        </p:spPr>
        <p:txBody>
          <a:bodyPr/>
          <a:lstStyle/>
          <a:p>
            <a:pPr eaLnBrk="1" hangingPunct="1"/>
            <a:r>
              <a:rPr lang="en-US" smtClean="0"/>
              <a:t>Requisitos EEFF</a:t>
            </a:r>
            <a:endParaRPr lang="es-ES_tradnl" smtClean="0"/>
          </a:p>
        </p:txBody>
      </p:sp>
      <p:sp>
        <p:nvSpPr>
          <p:cNvPr id="856067" name="Rectangle 3"/>
          <p:cNvSpPr>
            <a:spLocks noGrp="1" noChangeArrowheads="1"/>
          </p:cNvSpPr>
          <p:nvPr>
            <p:ph type="body" idx="1"/>
          </p:nvPr>
        </p:nvSpPr>
        <p:spPr>
          <a:xfrm>
            <a:off x="1169988" y="1295400"/>
            <a:ext cx="7772400" cy="4765675"/>
          </a:xfrm>
        </p:spPr>
        <p:txBody>
          <a:bodyPr/>
          <a:lstStyle/>
          <a:p>
            <a:pPr eaLnBrk="1" hangingPunct="1">
              <a:defRPr/>
            </a:pPr>
            <a:r>
              <a:rPr lang="en-US" smtClean="0"/>
              <a:t>Universalidad:</a:t>
            </a:r>
          </a:p>
          <a:p>
            <a:pPr lvl="1" eaLnBrk="1" hangingPunct="1">
              <a:defRPr/>
            </a:pPr>
            <a:r>
              <a:rPr lang="en-US" smtClean="0"/>
              <a:t>Información clara y accequible.</a:t>
            </a:r>
          </a:p>
          <a:p>
            <a:pPr lvl="1" eaLnBrk="1" hangingPunct="1">
              <a:defRPr/>
            </a:pPr>
            <a:r>
              <a:rPr lang="en-US" smtClean="0"/>
              <a:t>Terminologia Comprensible.</a:t>
            </a:r>
          </a:p>
          <a:p>
            <a:pPr lvl="1" eaLnBrk="1" hangingPunct="1">
              <a:defRPr/>
            </a:pPr>
            <a:r>
              <a:rPr lang="en-US" smtClean="0"/>
              <a:t>Estructura Simple.</a:t>
            </a:r>
          </a:p>
          <a:p>
            <a:pPr eaLnBrk="1" hangingPunct="1">
              <a:defRPr/>
            </a:pPr>
            <a:r>
              <a:rPr lang="en-US" smtClean="0"/>
              <a:t>Continuidad:</a:t>
            </a:r>
          </a:p>
          <a:p>
            <a:pPr lvl="1" eaLnBrk="1" hangingPunct="1">
              <a:defRPr/>
            </a:pPr>
            <a:r>
              <a:rPr lang="en-US" smtClean="0"/>
              <a:t>Información correspondiente a periodos regulares.</a:t>
            </a:r>
          </a:p>
          <a:p>
            <a:pPr eaLnBrk="1" hangingPunct="1">
              <a:defRPr/>
            </a:pPr>
            <a:r>
              <a:rPr lang="en-US" smtClean="0"/>
              <a:t>Oportunidad: </a:t>
            </a:r>
          </a:p>
          <a:p>
            <a:pPr lvl="1" eaLnBrk="1" hangingPunct="1">
              <a:defRPr/>
            </a:pPr>
            <a:r>
              <a:rPr lang="en-US" smtClean="0"/>
              <a:t>Presentación oportuna de informes.</a:t>
            </a:r>
            <a:endParaRPr lang="es-ES_tradnl" smtClean="0"/>
          </a:p>
        </p:txBody>
      </p:sp>
    </p:spTree>
  </p:cSld>
  <p:clrMapOvr>
    <a:masterClrMapping/>
  </p:clrMapOvr>
  <p:transition spd="med"/>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1143000" y="115888"/>
            <a:ext cx="7772400" cy="1143000"/>
          </a:xfrm>
        </p:spPr>
        <p:txBody>
          <a:bodyPr/>
          <a:lstStyle/>
          <a:p>
            <a:pPr eaLnBrk="1" hangingPunct="1"/>
            <a:r>
              <a:rPr lang="en-US" smtClean="0"/>
              <a:t>TIR: Función</a:t>
            </a:r>
            <a:endParaRPr lang="es-ES_tradnl" smtClean="0"/>
          </a:p>
        </p:txBody>
      </p:sp>
      <p:sp>
        <p:nvSpPr>
          <p:cNvPr id="1009667" name="Rectangle 3"/>
          <p:cNvSpPr>
            <a:spLocks noGrp="1" noChangeArrowheads="1"/>
          </p:cNvSpPr>
          <p:nvPr>
            <p:ph type="body" idx="1"/>
          </p:nvPr>
        </p:nvSpPr>
        <p:spPr>
          <a:xfrm>
            <a:off x="1169988" y="838200"/>
            <a:ext cx="7772400" cy="4841875"/>
          </a:xfrm>
        </p:spPr>
        <p:txBody>
          <a:bodyPr/>
          <a:lstStyle/>
          <a:p>
            <a:pPr eaLnBrk="1" hangingPunct="1">
              <a:defRPr/>
            </a:pPr>
            <a:r>
              <a:rPr lang="en-US" smtClean="0"/>
              <a:t>? Es valor inicial para empezar iteración. Normalemente no necesario (asume 10%), si da error #NUM!, cambiar el valor de ? por uno cercano al TIR esperado.</a:t>
            </a:r>
          </a:p>
          <a:p>
            <a:pPr eaLnBrk="1" hangingPunct="1">
              <a:defRPr/>
            </a:pPr>
            <a:r>
              <a:rPr lang="en-US" smtClean="0"/>
              <a:t>Excel hace 20 iteraciones y si no logra un resultado exacto a </a:t>
            </a:r>
            <a:r>
              <a:rPr lang="es-ES_tradnl" smtClean="0"/>
              <a:t>0.0000</a:t>
            </a:r>
            <a:r>
              <a:rPr lang="en-US" smtClean="0"/>
              <a:t>1% da error #NUM!.</a:t>
            </a:r>
            <a:endParaRPr lang="es-ES_tradnl" smtClean="0"/>
          </a:p>
        </p:txBody>
      </p:sp>
      <p:sp>
        <p:nvSpPr>
          <p:cNvPr id="138244" name="Text Box 4"/>
          <p:cNvSpPr txBox="1">
            <a:spLocks noChangeArrowheads="1"/>
          </p:cNvSpPr>
          <p:nvPr/>
        </p:nvSpPr>
        <p:spPr bwMode="auto">
          <a:xfrm>
            <a:off x="8153400" y="152400"/>
            <a:ext cx="717550" cy="914400"/>
          </a:xfrm>
          <a:prstGeom prst="rect">
            <a:avLst/>
          </a:prstGeom>
          <a:noFill/>
          <a:ln w="9525">
            <a:noFill/>
            <a:miter lim="800000"/>
            <a:headEnd/>
            <a:tailEnd/>
          </a:ln>
        </p:spPr>
        <p:txBody>
          <a:bodyPr wrap="none">
            <a:spAutoFit/>
          </a:bodyPr>
          <a:lstStyle/>
          <a:p>
            <a:r>
              <a:rPr lang="en-US" sz="5400" b="1" i="1"/>
              <a:t>f</a:t>
            </a:r>
            <a:r>
              <a:rPr lang="en-US" sz="4800" b="1" i="1"/>
              <a:t>x</a:t>
            </a:r>
            <a:endParaRPr lang="es-ES_tradnl" sz="4800" b="1" i="1"/>
          </a:p>
        </p:txBody>
      </p:sp>
      <p:pic>
        <p:nvPicPr>
          <p:cNvPr id="138245" name="Picture 5" descr="Tir02"/>
          <p:cNvPicPr>
            <a:picLocks noChangeAspect="1" noChangeArrowheads="1"/>
          </p:cNvPicPr>
          <p:nvPr/>
        </p:nvPicPr>
        <p:blipFill>
          <a:blip r:embed="rId2"/>
          <a:srcRect/>
          <a:stretch>
            <a:fillRect/>
          </a:stretch>
        </p:blipFill>
        <p:spPr bwMode="auto">
          <a:xfrm>
            <a:off x="381000" y="5089525"/>
            <a:ext cx="8610600" cy="1539875"/>
          </a:xfrm>
          <a:prstGeom prst="rect">
            <a:avLst/>
          </a:prstGeom>
          <a:noFill/>
          <a:ln w="9525">
            <a:noFill/>
            <a:miter lim="800000"/>
            <a:headEnd/>
            <a:tailEnd/>
          </a:ln>
        </p:spPr>
      </p:pic>
    </p:spTree>
  </p:cSld>
  <p:clrMapOvr>
    <a:masterClrMapping/>
  </p:clrMapOvr>
  <p:transition spd="med"/>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a:xfrm>
            <a:off x="1219200" y="0"/>
            <a:ext cx="8534400" cy="1143000"/>
          </a:xfrm>
        </p:spPr>
        <p:txBody>
          <a:bodyPr/>
          <a:lstStyle/>
          <a:p>
            <a:pPr eaLnBrk="1" hangingPunct="1"/>
            <a:r>
              <a:rPr lang="en-US" sz="4000" smtClean="0"/>
              <a:t>TIR: Goal Seek (Buscar Objetivo)</a:t>
            </a:r>
            <a:endParaRPr lang="es-ES_tradnl" sz="4000" smtClean="0"/>
          </a:p>
        </p:txBody>
      </p:sp>
      <p:sp>
        <p:nvSpPr>
          <p:cNvPr id="1010691" name="Rectangle 3"/>
          <p:cNvSpPr>
            <a:spLocks noGrp="1" noChangeArrowheads="1"/>
          </p:cNvSpPr>
          <p:nvPr>
            <p:ph type="body" idx="1"/>
          </p:nvPr>
        </p:nvSpPr>
        <p:spPr>
          <a:xfrm>
            <a:off x="838200" y="990600"/>
            <a:ext cx="7772400" cy="3352800"/>
          </a:xfrm>
        </p:spPr>
        <p:txBody>
          <a:bodyPr/>
          <a:lstStyle/>
          <a:p>
            <a:pPr eaLnBrk="1" hangingPunct="1">
              <a:defRPr/>
            </a:pPr>
            <a:r>
              <a:rPr lang="en-US" sz="2800" smtClean="0"/>
              <a:t>TIR puede ser calculada usando Herramienta Goal Seek (Buscar Objetivo de Excel):</a:t>
            </a:r>
          </a:p>
          <a:p>
            <a:pPr lvl="1" eaLnBrk="1" hangingPunct="1">
              <a:defRPr/>
            </a:pPr>
            <a:r>
              <a:rPr lang="en-US" sz="2400" smtClean="0"/>
              <a:t>Hacer Flujo de Caja y Flujo Descontado direccionado a una celda(r) o poner formula de VAN direccionado a una celda(r).</a:t>
            </a:r>
          </a:p>
          <a:p>
            <a:pPr lvl="1" eaLnBrk="1" hangingPunct="1">
              <a:defRPr/>
            </a:pPr>
            <a:r>
              <a:rPr lang="en-US" sz="2400" smtClean="0"/>
              <a:t>Usar Goal Seek para buscar valor de esta celda r que haga el VAN = 0.</a:t>
            </a:r>
            <a:endParaRPr lang="es-ES_tradnl" sz="2400" smtClean="0"/>
          </a:p>
        </p:txBody>
      </p:sp>
      <p:graphicFrame>
        <p:nvGraphicFramePr>
          <p:cNvPr id="38914" name="Object 4"/>
          <p:cNvGraphicFramePr>
            <a:graphicFrameLocks noChangeAspect="1"/>
          </p:cNvGraphicFramePr>
          <p:nvPr/>
        </p:nvGraphicFramePr>
        <p:xfrm>
          <a:off x="0" y="0"/>
          <a:ext cx="1676400" cy="800100"/>
        </p:xfrm>
        <a:graphic>
          <a:graphicData uri="http://schemas.openxmlformats.org/presentationml/2006/ole">
            <p:oleObj spid="_x0000_s38914" name="Equation" r:id="rId3" imgW="901440" imgH="431640" progId="Equation.3">
              <p:embed/>
            </p:oleObj>
          </a:graphicData>
        </a:graphic>
      </p:graphicFrame>
      <p:pic>
        <p:nvPicPr>
          <p:cNvPr id="38917" name="Picture 5" descr="Tir03"/>
          <p:cNvPicPr>
            <a:picLocks noChangeAspect="1" noChangeArrowheads="1"/>
          </p:cNvPicPr>
          <p:nvPr/>
        </p:nvPicPr>
        <p:blipFill>
          <a:blip r:embed="rId4"/>
          <a:srcRect/>
          <a:stretch>
            <a:fillRect/>
          </a:stretch>
        </p:blipFill>
        <p:spPr bwMode="auto">
          <a:xfrm>
            <a:off x="1066800" y="4114800"/>
            <a:ext cx="7200900" cy="2743200"/>
          </a:xfrm>
          <a:prstGeom prst="rect">
            <a:avLst/>
          </a:prstGeom>
          <a:noFill/>
          <a:ln w="9525">
            <a:noFill/>
            <a:miter lim="800000"/>
            <a:headEnd/>
            <a:tailEnd/>
          </a:ln>
        </p:spPr>
      </p:pic>
    </p:spTree>
  </p:cSld>
  <p:clrMapOvr>
    <a:masterClrMapping/>
  </p:clrMapOvr>
  <p:transition spd="med"/>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pPr eaLnBrk="1" hangingPunct="1"/>
            <a:r>
              <a:rPr lang="en-US" smtClean="0"/>
              <a:t>Periodo de Recuperación</a:t>
            </a:r>
            <a:endParaRPr lang="es-ES_tradnl" smtClean="0"/>
          </a:p>
        </p:txBody>
      </p:sp>
      <p:sp>
        <p:nvSpPr>
          <p:cNvPr id="1011715" name="Rectangle 3"/>
          <p:cNvSpPr>
            <a:spLocks noGrp="1" noChangeArrowheads="1"/>
          </p:cNvSpPr>
          <p:nvPr>
            <p:ph type="body" idx="1"/>
          </p:nvPr>
        </p:nvSpPr>
        <p:spPr/>
        <p:txBody>
          <a:bodyPr/>
          <a:lstStyle/>
          <a:p>
            <a:pPr eaLnBrk="1" hangingPunct="1">
              <a:defRPr/>
            </a:pPr>
            <a:r>
              <a:rPr lang="en-US" sz="2800" smtClean="0"/>
              <a:t>Calcular el Flujo (o Flujo Descontado).</a:t>
            </a:r>
          </a:p>
          <a:p>
            <a:pPr eaLnBrk="1" hangingPunct="1">
              <a:defRPr/>
            </a:pPr>
            <a:r>
              <a:rPr lang="en-US" sz="2800" smtClean="0"/>
              <a:t>Calcular el flujo acumulado (flujo acumulado anterior + flujo actual).</a:t>
            </a:r>
          </a:p>
          <a:p>
            <a:pPr eaLnBrk="1" hangingPunct="1">
              <a:defRPr/>
            </a:pPr>
            <a:r>
              <a:rPr lang="en-US" sz="2800" smtClean="0"/>
              <a:t>Determinar cuando el flujo se hace positivo (a dedazo o con funciones).</a:t>
            </a:r>
          </a:p>
          <a:p>
            <a:pPr eaLnBrk="1" hangingPunct="1">
              <a:defRPr/>
            </a:pPr>
            <a:r>
              <a:rPr lang="en-US" sz="2800" smtClean="0"/>
              <a:t>Se puede usar funciones IF() o SI() para determinar cuando cambia el flujo de signos y calcular el numero de años y meses del PayBack. Unido a funciones de texto se puede automatizar totalmente el proceso.</a:t>
            </a:r>
            <a:endParaRPr lang="es-ES_tradnl" sz="2800" smtClean="0"/>
          </a:p>
        </p:txBody>
      </p:sp>
    </p:spTree>
  </p:cSld>
  <p:clrMapOvr>
    <a:masterClrMapping/>
  </p:clrMapOvr>
  <p:transition spd="med"/>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pPr eaLnBrk="1" hangingPunct="1"/>
            <a:r>
              <a:rPr lang="en-US" smtClean="0"/>
              <a:t>Periodo de Recuperación</a:t>
            </a:r>
            <a:endParaRPr lang="es-ES_tradnl" smtClean="0"/>
          </a:p>
        </p:txBody>
      </p:sp>
      <p:sp>
        <p:nvSpPr>
          <p:cNvPr id="1012739" name="Rectangle 3"/>
          <p:cNvSpPr>
            <a:spLocks noGrp="1" noChangeArrowheads="1"/>
          </p:cNvSpPr>
          <p:nvPr>
            <p:ph type="body" idx="1"/>
          </p:nvPr>
        </p:nvSpPr>
        <p:spPr>
          <a:xfrm>
            <a:off x="1169988" y="1946275"/>
            <a:ext cx="7772400" cy="582613"/>
          </a:xfrm>
        </p:spPr>
        <p:txBody>
          <a:bodyPr/>
          <a:lstStyle/>
          <a:p>
            <a:pPr eaLnBrk="1" hangingPunct="1">
              <a:lnSpc>
                <a:spcPct val="90000"/>
              </a:lnSpc>
              <a:defRPr/>
            </a:pPr>
            <a:r>
              <a:rPr lang="en-US" sz="2800" smtClean="0"/>
              <a:t>Ejemplo de calculo de Periodo de Recuperación totalmente automatizado, usando funciones y formulas de texto.</a:t>
            </a:r>
            <a:endParaRPr lang="es-ES_tradnl" sz="2800" smtClean="0"/>
          </a:p>
        </p:txBody>
      </p:sp>
      <p:pic>
        <p:nvPicPr>
          <p:cNvPr id="140292" name="Picture 4" descr="PayBack01"/>
          <p:cNvPicPr>
            <a:picLocks noChangeAspect="1" noChangeArrowheads="1"/>
          </p:cNvPicPr>
          <p:nvPr/>
        </p:nvPicPr>
        <p:blipFill>
          <a:blip r:embed="rId2"/>
          <a:srcRect/>
          <a:stretch>
            <a:fillRect/>
          </a:stretch>
        </p:blipFill>
        <p:spPr bwMode="auto">
          <a:xfrm>
            <a:off x="152400" y="3286125"/>
            <a:ext cx="8958263" cy="2879725"/>
          </a:xfrm>
          <a:prstGeom prst="rect">
            <a:avLst/>
          </a:prstGeom>
          <a:noFill/>
          <a:ln w="9525">
            <a:noFill/>
            <a:miter lim="800000"/>
            <a:headEnd/>
            <a:tailEnd/>
          </a:ln>
        </p:spPr>
      </p:pic>
    </p:spTree>
  </p:cSld>
  <p:clrMapOvr>
    <a:masterClrMapping/>
  </p:clrMapOvr>
  <p:transition spd="med"/>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1143000" y="-152400"/>
            <a:ext cx="7772400" cy="1143000"/>
          </a:xfrm>
        </p:spPr>
        <p:txBody>
          <a:bodyPr/>
          <a:lstStyle/>
          <a:p>
            <a:pPr eaLnBrk="1" hangingPunct="1"/>
            <a:r>
              <a:rPr lang="en-US" smtClean="0"/>
              <a:t>Relación Beneficio Costo</a:t>
            </a:r>
            <a:endParaRPr lang="es-ES_tradnl" smtClean="0"/>
          </a:p>
        </p:txBody>
      </p:sp>
      <p:sp>
        <p:nvSpPr>
          <p:cNvPr id="1013763" name="Rectangle 3"/>
          <p:cNvSpPr>
            <a:spLocks noGrp="1" noChangeArrowheads="1"/>
          </p:cNvSpPr>
          <p:nvPr>
            <p:ph type="body" idx="1"/>
          </p:nvPr>
        </p:nvSpPr>
        <p:spPr>
          <a:xfrm>
            <a:off x="1169988" y="914400"/>
            <a:ext cx="7772400" cy="1752600"/>
          </a:xfrm>
        </p:spPr>
        <p:txBody>
          <a:bodyPr/>
          <a:lstStyle/>
          <a:p>
            <a:pPr eaLnBrk="1" hangingPunct="1">
              <a:defRPr/>
            </a:pPr>
            <a:r>
              <a:rPr lang="en-US" sz="2400" smtClean="0"/>
              <a:t>Se calcula flujo descontado de Ingresos y Egresos.</a:t>
            </a:r>
          </a:p>
          <a:p>
            <a:pPr eaLnBrk="1" hangingPunct="1">
              <a:defRPr/>
            </a:pPr>
            <a:r>
              <a:rPr lang="en-US" sz="2400" smtClean="0"/>
              <a:t>Se calcula el valor actual de los ingresos y egresos (suma).</a:t>
            </a:r>
          </a:p>
          <a:p>
            <a:pPr eaLnBrk="1" hangingPunct="1">
              <a:defRPr/>
            </a:pPr>
            <a:r>
              <a:rPr lang="en-US" sz="2400" smtClean="0"/>
              <a:t>Se divide ingresos / -egresos:</a:t>
            </a:r>
            <a:endParaRPr lang="es-ES_tradnl" sz="2400" smtClean="0"/>
          </a:p>
        </p:txBody>
      </p:sp>
      <p:pic>
        <p:nvPicPr>
          <p:cNvPr id="141316" name="Picture 4" descr="RelacionBeneficioCosto01"/>
          <p:cNvPicPr>
            <a:picLocks noChangeAspect="1" noChangeArrowheads="1"/>
          </p:cNvPicPr>
          <p:nvPr/>
        </p:nvPicPr>
        <p:blipFill>
          <a:blip r:embed="rId2"/>
          <a:srcRect/>
          <a:stretch>
            <a:fillRect/>
          </a:stretch>
        </p:blipFill>
        <p:spPr bwMode="auto">
          <a:xfrm>
            <a:off x="292100" y="2705100"/>
            <a:ext cx="8851900" cy="4152900"/>
          </a:xfrm>
          <a:prstGeom prst="rect">
            <a:avLst/>
          </a:prstGeom>
          <a:noFill/>
          <a:ln w="9525">
            <a:noFill/>
            <a:miter lim="800000"/>
            <a:headEnd/>
            <a:tailEnd/>
          </a:ln>
        </p:spPr>
      </p:pic>
    </p:spTree>
  </p:cSld>
  <p:clrMapOvr>
    <a:masterClrMapping/>
  </p:clrMapOvr>
  <p:transition spd="med"/>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0" y="0"/>
            <a:ext cx="8382000" cy="1143000"/>
          </a:xfrm>
        </p:spPr>
        <p:txBody>
          <a:bodyPr/>
          <a:lstStyle/>
          <a:p>
            <a:pPr eaLnBrk="1" hangingPunct="1"/>
            <a:r>
              <a:rPr lang="en-US" smtClean="0"/>
              <a:t>Amortización Prestamos</a:t>
            </a:r>
            <a:endParaRPr lang="es-ES_tradnl" smtClean="0"/>
          </a:p>
        </p:txBody>
      </p:sp>
      <p:sp>
        <p:nvSpPr>
          <p:cNvPr id="1014787" name="Rectangle 3"/>
          <p:cNvSpPr>
            <a:spLocks noGrp="1" noChangeArrowheads="1"/>
          </p:cNvSpPr>
          <p:nvPr>
            <p:ph type="body" idx="1"/>
          </p:nvPr>
        </p:nvSpPr>
        <p:spPr>
          <a:xfrm>
            <a:off x="1169988" y="1042988"/>
            <a:ext cx="7772400" cy="4114800"/>
          </a:xfrm>
        </p:spPr>
        <p:txBody>
          <a:bodyPr/>
          <a:lstStyle/>
          <a:p>
            <a:pPr eaLnBrk="1" hangingPunct="1">
              <a:lnSpc>
                <a:spcPct val="90000"/>
              </a:lnSpc>
              <a:defRPr/>
            </a:pPr>
            <a:r>
              <a:rPr lang="en-US" sz="2800" smtClean="0"/>
              <a:t>Valor total a pagar:</a:t>
            </a:r>
          </a:p>
          <a:p>
            <a:pPr lvl="1" eaLnBrk="1" hangingPunct="1">
              <a:lnSpc>
                <a:spcPct val="90000"/>
              </a:lnSpc>
              <a:defRPr/>
            </a:pPr>
            <a:r>
              <a:rPr lang="en-US" sz="2400" smtClean="0"/>
              <a:t>=PMT(i,Plazo,Monto)</a:t>
            </a:r>
          </a:p>
          <a:p>
            <a:pPr lvl="1" eaLnBrk="1" hangingPunct="1">
              <a:lnSpc>
                <a:spcPct val="90000"/>
              </a:lnSpc>
              <a:defRPr/>
            </a:pPr>
            <a:r>
              <a:rPr lang="en-US" sz="2400" smtClean="0"/>
              <a:t>=PAGO(I, Plazo,Monto)</a:t>
            </a:r>
          </a:p>
          <a:p>
            <a:pPr eaLnBrk="1" hangingPunct="1">
              <a:lnSpc>
                <a:spcPct val="90000"/>
              </a:lnSpc>
              <a:defRPr/>
            </a:pPr>
            <a:r>
              <a:rPr lang="en-US" sz="2800" smtClean="0"/>
              <a:t>Valor a pagar intereses:</a:t>
            </a:r>
          </a:p>
          <a:p>
            <a:pPr lvl="1" eaLnBrk="1" hangingPunct="1">
              <a:lnSpc>
                <a:spcPct val="90000"/>
              </a:lnSpc>
              <a:defRPr/>
            </a:pPr>
            <a:r>
              <a:rPr lang="en-US" sz="2400" smtClean="0"/>
              <a:t>=IPMT(i,Periodo,Plazo,Monto)</a:t>
            </a:r>
          </a:p>
          <a:p>
            <a:pPr lvl="1" eaLnBrk="1" hangingPunct="1">
              <a:lnSpc>
                <a:spcPct val="90000"/>
              </a:lnSpc>
              <a:defRPr/>
            </a:pPr>
            <a:r>
              <a:rPr lang="en-US" sz="2400" smtClean="0"/>
              <a:t>=PAGOI(i,Periodo,Plazo,Monto)</a:t>
            </a:r>
          </a:p>
          <a:p>
            <a:pPr lvl="1" eaLnBrk="1" hangingPunct="1">
              <a:lnSpc>
                <a:spcPct val="90000"/>
              </a:lnSpc>
              <a:defRPr/>
            </a:pPr>
            <a:r>
              <a:rPr lang="en-US" sz="2400" smtClean="0"/>
              <a:t>=Remanente Capital * i.</a:t>
            </a:r>
          </a:p>
          <a:p>
            <a:pPr eaLnBrk="1" hangingPunct="1">
              <a:lnSpc>
                <a:spcPct val="90000"/>
              </a:lnSpc>
              <a:defRPr/>
            </a:pPr>
            <a:r>
              <a:rPr lang="en-US" sz="2800" smtClean="0"/>
              <a:t>Valor a Pagar Capital:</a:t>
            </a:r>
          </a:p>
          <a:p>
            <a:pPr lvl="1" eaLnBrk="1" hangingPunct="1">
              <a:lnSpc>
                <a:spcPct val="90000"/>
              </a:lnSpc>
              <a:defRPr/>
            </a:pPr>
            <a:r>
              <a:rPr lang="en-US" sz="2400" smtClean="0"/>
              <a:t>=PPMT(i,Periodo,Plazo,Monto)</a:t>
            </a:r>
          </a:p>
          <a:p>
            <a:pPr lvl="1" eaLnBrk="1" hangingPunct="1">
              <a:lnSpc>
                <a:spcPct val="90000"/>
              </a:lnSpc>
              <a:defRPr/>
            </a:pPr>
            <a:r>
              <a:rPr lang="en-US" sz="2400" smtClean="0"/>
              <a:t>=PAGOP(i,Periodo,Plazo,Monto)</a:t>
            </a:r>
          </a:p>
          <a:p>
            <a:pPr lvl="1" eaLnBrk="1" hangingPunct="1">
              <a:lnSpc>
                <a:spcPct val="90000"/>
              </a:lnSpc>
              <a:defRPr/>
            </a:pPr>
            <a:r>
              <a:rPr lang="en-US" sz="2400" smtClean="0"/>
              <a:t>=Valor Total – Pago Intereses.</a:t>
            </a:r>
          </a:p>
          <a:p>
            <a:pPr eaLnBrk="1" hangingPunct="1">
              <a:lnSpc>
                <a:spcPct val="90000"/>
              </a:lnSpc>
              <a:defRPr/>
            </a:pPr>
            <a:r>
              <a:rPr lang="en-US" sz="2800" smtClean="0"/>
              <a:t>Remanente Capital:</a:t>
            </a:r>
          </a:p>
          <a:p>
            <a:pPr lvl="1" eaLnBrk="1" hangingPunct="1">
              <a:lnSpc>
                <a:spcPct val="90000"/>
              </a:lnSpc>
              <a:defRPr/>
            </a:pPr>
            <a:r>
              <a:rPr lang="en-US" sz="2400" smtClean="0"/>
              <a:t>Remanente Anterior – Pago Capital.</a:t>
            </a:r>
            <a:endParaRPr lang="es-ES_tradnl" sz="2400" smtClean="0"/>
          </a:p>
        </p:txBody>
      </p:sp>
      <p:sp>
        <p:nvSpPr>
          <p:cNvPr id="142340" name="Text Box 4"/>
          <p:cNvSpPr txBox="1">
            <a:spLocks noChangeArrowheads="1"/>
          </p:cNvSpPr>
          <p:nvPr/>
        </p:nvSpPr>
        <p:spPr bwMode="auto">
          <a:xfrm>
            <a:off x="8305800" y="152400"/>
            <a:ext cx="717550" cy="914400"/>
          </a:xfrm>
          <a:prstGeom prst="rect">
            <a:avLst/>
          </a:prstGeom>
          <a:noFill/>
          <a:ln w="9525">
            <a:noFill/>
            <a:miter lim="800000"/>
            <a:headEnd/>
            <a:tailEnd/>
          </a:ln>
        </p:spPr>
        <p:txBody>
          <a:bodyPr wrap="none">
            <a:spAutoFit/>
          </a:bodyPr>
          <a:lstStyle/>
          <a:p>
            <a:r>
              <a:rPr lang="en-US" sz="5400" b="1" i="1"/>
              <a:t>f</a:t>
            </a:r>
            <a:r>
              <a:rPr lang="en-US" sz="4800" b="1" i="1"/>
              <a:t>x</a:t>
            </a:r>
            <a:endParaRPr lang="es-ES_tradnl" sz="4800" b="1" i="1"/>
          </a:p>
        </p:txBody>
      </p:sp>
    </p:spTree>
  </p:cSld>
  <p:clrMapOvr>
    <a:masterClrMapping/>
  </p:clrMapOvr>
  <p:transition spd="med"/>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533400" y="0"/>
            <a:ext cx="8382000" cy="1143000"/>
          </a:xfrm>
        </p:spPr>
        <p:txBody>
          <a:bodyPr/>
          <a:lstStyle/>
          <a:p>
            <a:pPr eaLnBrk="1" hangingPunct="1"/>
            <a:r>
              <a:rPr lang="en-US" smtClean="0"/>
              <a:t>Tabla Amortización</a:t>
            </a:r>
            <a:endParaRPr lang="es-ES_tradnl" smtClean="0"/>
          </a:p>
        </p:txBody>
      </p:sp>
      <p:sp>
        <p:nvSpPr>
          <p:cNvPr id="1015811" name="Rectangle 3"/>
          <p:cNvSpPr>
            <a:spLocks noGrp="1" noChangeArrowheads="1"/>
          </p:cNvSpPr>
          <p:nvPr>
            <p:ph type="body" idx="1"/>
          </p:nvPr>
        </p:nvSpPr>
        <p:spPr>
          <a:xfrm>
            <a:off x="1169988" y="1341438"/>
            <a:ext cx="7772400" cy="1100137"/>
          </a:xfrm>
        </p:spPr>
        <p:txBody>
          <a:bodyPr/>
          <a:lstStyle/>
          <a:p>
            <a:pPr eaLnBrk="1" hangingPunct="1">
              <a:defRPr/>
            </a:pPr>
            <a:r>
              <a:rPr lang="en-US" smtClean="0"/>
              <a:t>Prestamo de $1,000,000 a 15% interes y 5 años plazo:</a:t>
            </a:r>
            <a:endParaRPr lang="es-ES_tradnl" smtClean="0"/>
          </a:p>
        </p:txBody>
      </p:sp>
      <p:pic>
        <p:nvPicPr>
          <p:cNvPr id="143364" name="Picture 4" descr="TablaAmort"/>
          <p:cNvPicPr>
            <a:picLocks noChangeAspect="1" noChangeArrowheads="1"/>
          </p:cNvPicPr>
          <p:nvPr/>
        </p:nvPicPr>
        <p:blipFill>
          <a:blip r:embed="rId2"/>
          <a:srcRect/>
          <a:stretch>
            <a:fillRect/>
          </a:stretch>
        </p:blipFill>
        <p:spPr bwMode="auto">
          <a:xfrm>
            <a:off x="38100" y="2667000"/>
            <a:ext cx="9029700" cy="4152900"/>
          </a:xfrm>
          <a:prstGeom prst="rect">
            <a:avLst/>
          </a:prstGeom>
          <a:noFill/>
          <a:ln w="9525">
            <a:noFill/>
            <a:miter lim="800000"/>
            <a:headEnd/>
            <a:tailEnd/>
          </a:ln>
        </p:spPr>
      </p:pic>
    </p:spTree>
  </p:cSld>
  <p:clrMapOvr>
    <a:masterClrMapping/>
  </p:clrMapOvr>
  <p:transition spd="med"/>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1143000" y="228600"/>
            <a:ext cx="7772400" cy="1143000"/>
          </a:xfrm>
        </p:spPr>
        <p:txBody>
          <a:bodyPr/>
          <a:lstStyle/>
          <a:p>
            <a:pPr eaLnBrk="1" hangingPunct="1"/>
            <a:r>
              <a:rPr lang="en-US" smtClean="0"/>
              <a:t>Inversiones</a:t>
            </a:r>
            <a:endParaRPr lang="es-ES_tradnl" smtClean="0"/>
          </a:p>
        </p:txBody>
      </p:sp>
      <p:sp>
        <p:nvSpPr>
          <p:cNvPr id="1016835" name="Rectangle 3"/>
          <p:cNvSpPr>
            <a:spLocks noGrp="1" noChangeArrowheads="1"/>
          </p:cNvSpPr>
          <p:nvPr>
            <p:ph type="body" idx="1"/>
          </p:nvPr>
        </p:nvSpPr>
        <p:spPr>
          <a:xfrm>
            <a:off x="1169988" y="1600200"/>
            <a:ext cx="7772400" cy="4114800"/>
          </a:xfrm>
        </p:spPr>
        <p:txBody>
          <a:bodyPr/>
          <a:lstStyle/>
          <a:p>
            <a:pPr eaLnBrk="1" hangingPunct="1">
              <a:defRPr/>
            </a:pPr>
            <a:r>
              <a:rPr lang="es-ES_tradnl" smtClean="0"/>
              <a:t>Inversiones en Activos Fijos.</a:t>
            </a:r>
          </a:p>
          <a:p>
            <a:pPr eaLnBrk="1" hangingPunct="1">
              <a:defRPr/>
            </a:pPr>
            <a:r>
              <a:rPr lang="es-ES_tradnl" smtClean="0"/>
              <a:t>Inversiones en Activos Intangibles.</a:t>
            </a:r>
          </a:p>
          <a:p>
            <a:pPr eaLnBrk="1" hangingPunct="1">
              <a:defRPr/>
            </a:pPr>
            <a:r>
              <a:rPr lang="es-ES_tradnl" smtClean="0"/>
              <a:t>Inversiones en Capital de Trabajo.</a:t>
            </a:r>
          </a:p>
          <a:p>
            <a:pPr eaLnBrk="1" hangingPunct="1">
              <a:defRPr/>
            </a:pPr>
            <a:r>
              <a:rPr lang="es-ES_tradnl" smtClean="0"/>
              <a:t>Costos Preoperativos.</a:t>
            </a:r>
          </a:p>
          <a:p>
            <a:pPr eaLnBrk="1" hangingPunct="1">
              <a:defRPr/>
            </a:pPr>
            <a:r>
              <a:rPr lang="es-ES_tradnl" smtClean="0"/>
              <a:t>Depreciación y Amortización.</a:t>
            </a:r>
          </a:p>
          <a:p>
            <a:pPr eaLnBrk="1" hangingPunct="1">
              <a:defRPr/>
            </a:pPr>
            <a:endParaRPr lang="es-ES_tradnl" smtClean="0"/>
          </a:p>
        </p:txBody>
      </p:sp>
      <p:pic>
        <p:nvPicPr>
          <p:cNvPr id="144388" name="Picture 4" descr="bs00561_"/>
          <p:cNvPicPr>
            <a:picLocks noChangeAspect="1" noChangeArrowheads="1"/>
          </p:cNvPicPr>
          <p:nvPr/>
        </p:nvPicPr>
        <p:blipFill>
          <a:blip r:embed="rId2"/>
          <a:srcRect/>
          <a:stretch>
            <a:fillRect/>
          </a:stretch>
        </p:blipFill>
        <p:spPr bwMode="auto">
          <a:xfrm>
            <a:off x="3429000" y="4876800"/>
            <a:ext cx="4648200" cy="1981200"/>
          </a:xfrm>
          <a:prstGeom prst="rect">
            <a:avLst/>
          </a:prstGeom>
          <a:noFill/>
          <a:ln w="9525">
            <a:noFill/>
            <a:miter lim="800000"/>
            <a:headEnd/>
            <a:tailEnd/>
          </a:ln>
        </p:spPr>
      </p:pic>
    </p:spTree>
  </p:cSld>
  <p:clrMapOvr>
    <a:masterClrMapping/>
  </p:clrMapOvr>
  <p:transition spd="med"/>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pPr eaLnBrk="1" hangingPunct="1"/>
            <a:r>
              <a:rPr lang="es-ES_tradnl" smtClean="0"/>
              <a:t>Plan de Inversiones en </a:t>
            </a:r>
            <a:br>
              <a:rPr lang="es-ES_tradnl" smtClean="0"/>
            </a:br>
            <a:r>
              <a:rPr lang="es-ES_tradnl" smtClean="0"/>
              <a:t>Proyectos Acuicolas</a:t>
            </a:r>
          </a:p>
        </p:txBody>
      </p:sp>
      <p:sp>
        <p:nvSpPr>
          <p:cNvPr id="1017859" name="Rectangle 3"/>
          <p:cNvSpPr>
            <a:spLocks noGrp="1" noChangeArrowheads="1"/>
          </p:cNvSpPr>
          <p:nvPr>
            <p:ph type="body" idx="1"/>
          </p:nvPr>
        </p:nvSpPr>
        <p:spPr/>
        <p:txBody>
          <a:bodyPr/>
          <a:lstStyle/>
          <a:p>
            <a:pPr eaLnBrk="1" hangingPunct="1">
              <a:defRPr/>
            </a:pPr>
            <a:endParaRPr lang="es-EC" smtClean="0"/>
          </a:p>
          <a:p>
            <a:pPr eaLnBrk="1" hangingPunct="1">
              <a:defRPr/>
            </a:pPr>
            <a:r>
              <a:rPr lang="es-EC" smtClean="0"/>
              <a:t>Activos fijos</a:t>
            </a:r>
          </a:p>
          <a:p>
            <a:pPr eaLnBrk="1" hangingPunct="1">
              <a:defRPr/>
            </a:pPr>
            <a:endParaRPr lang="es-EC" smtClean="0"/>
          </a:p>
          <a:p>
            <a:pPr eaLnBrk="1" hangingPunct="1">
              <a:defRPr/>
            </a:pPr>
            <a:r>
              <a:rPr lang="es-EC" smtClean="0"/>
              <a:t>Activos intangibles</a:t>
            </a:r>
          </a:p>
          <a:p>
            <a:pPr eaLnBrk="1" hangingPunct="1">
              <a:defRPr/>
            </a:pPr>
            <a:endParaRPr lang="es-EC" smtClean="0"/>
          </a:p>
          <a:p>
            <a:pPr eaLnBrk="1" hangingPunct="1">
              <a:defRPr/>
            </a:pPr>
            <a:r>
              <a:rPr lang="es-EC" smtClean="0"/>
              <a:t>Capital de trabajo</a:t>
            </a:r>
            <a:endParaRPr lang="es-ES_tradnl"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17859">
                                            <p:txEl>
                                              <p:pRg st="1" end="1"/>
                                            </p:txEl>
                                          </p:spTgt>
                                        </p:tgtEl>
                                        <p:attrNameLst>
                                          <p:attrName>style.visibility</p:attrName>
                                        </p:attrNameLst>
                                      </p:cBhvr>
                                      <p:to>
                                        <p:strVal val="visible"/>
                                      </p:to>
                                    </p:set>
                                    <p:anim calcmode="lin" valueType="num">
                                      <p:cBhvr additive="base">
                                        <p:cTn id="7" dur="500" fill="hold"/>
                                        <p:tgtEl>
                                          <p:spTgt spid="101785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178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17859">
                                            <p:txEl>
                                              <p:pRg st="3" end="3"/>
                                            </p:txEl>
                                          </p:spTgt>
                                        </p:tgtEl>
                                        <p:attrNameLst>
                                          <p:attrName>style.visibility</p:attrName>
                                        </p:attrNameLst>
                                      </p:cBhvr>
                                      <p:to>
                                        <p:strVal val="visible"/>
                                      </p:to>
                                    </p:set>
                                    <p:anim calcmode="lin" valueType="num">
                                      <p:cBhvr additive="base">
                                        <p:cTn id="13" dur="500" fill="hold"/>
                                        <p:tgtEl>
                                          <p:spTgt spid="1017859">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178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17859">
                                            <p:txEl>
                                              <p:pRg st="5" end="5"/>
                                            </p:txEl>
                                          </p:spTgt>
                                        </p:tgtEl>
                                        <p:attrNameLst>
                                          <p:attrName>style.visibility</p:attrName>
                                        </p:attrNameLst>
                                      </p:cBhvr>
                                      <p:to>
                                        <p:strVal val="visible"/>
                                      </p:to>
                                    </p:set>
                                    <p:anim calcmode="lin" valueType="num">
                                      <p:cBhvr additive="base">
                                        <p:cTn id="19" dur="500" fill="hold"/>
                                        <p:tgtEl>
                                          <p:spTgt spid="1017859">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1785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7859" grpId="0" build="p" autoUpdateAnimBg="0"/>
    </p:bld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228600" y="-76200"/>
            <a:ext cx="8610600" cy="1143000"/>
          </a:xfrm>
        </p:spPr>
        <p:txBody>
          <a:bodyPr/>
          <a:lstStyle/>
          <a:p>
            <a:pPr eaLnBrk="1" hangingPunct="1"/>
            <a:r>
              <a:rPr lang="es-ES_tradnl" smtClean="0"/>
              <a:t>Inversiones en Activos Fijos</a:t>
            </a:r>
          </a:p>
        </p:txBody>
      </p:sp>
      <p:sp>
        <p:nvSpPr>
          <p:cNvPr id="1018883" name="Rectangle 3"/>
          <p:cNvSpPr>
            <a:spLocks noGrp="1" noChangeArrowheads="1"/>
          </p:cNvSpPr>
          <p:nvPr>
            <p:ph type="body" idx="1"/>
          </p:nvPr>
        </p:nvSpPr>
        <p:spPr>
          <a:xfrm>
            <a:off x="1169988" y="1371600"/>
            <a:ext cx="7772400" cy="4689475"/>
          </a:xfrm>
        </p:spPr>
        <p:txBody>
          <a:bodyPr/>
          <a:lstStyle/>
          <a:p>
            <a:pPr eaLnBrk="1" hangingPunct="1">
              <a:defRPr/>
            </a:pPr>
            <a:r>
              <a:rPr lang="es-EC" sz="2400" smtClean="0"/>
              <a:t>Las que se realizan en bienes tangibles que se usarán en el proceso de transformación de los insumos y materia prima, o que sirvan para la operación normal del  proyecto:</a:t>
            </a:r>
          </a:p>
          <a:p>
            <a:pPr lvl="1" eaLnBrk="1" hangingPunct="1">
              <a:defRPr/>
            </a:pPr>
            <a:r>
              <a:rPr lang="es-EC" sz="2000" smtClean="0"/>
              <a:t>Terrenos (si son propios).</a:t>
            </a:r>
          </a:p>
          <a:p>
            <a:pPr lvl="1" eaLnBrk="1" hangingPunct="1">
              <a:defRPr/>
            </a:pPr>
            <a:r>
              <a:rPr lang="es-EC" sz="2000" smtClean="0"/>
              <a:t>Obras físicas (movimiento de  tierra, edificios, casas, bodegas, carreteros, oficinas administrativas, etc.).</a:t>
            </a:r>
          </a:p>
          <a:p>
            <a:pPr lvl="1" eaLnBrk="1" hangingPunct="1">
              <a:defRPr/>
            </a:pPr>
            <a:r>
              <a:rPr lang="es-EC" sz="2000" smtClean="0"/>
              <a:t>Equipos y maquinarias (bombas, motores, calderos, tractores, muebles, etc.).</a:t>
            </a:r>
          </a:p>
          <a:p>
            <a:pPr lvl="1" eaLnBrk="1" hangingPunct="1">
              <a:defRPr/>
            </a:pPr>
            <a:r>
              <a:rPr lang="es-EC" sz="2000" smtClean="0"/>
              <a:t>Vehículos (camiones, camionetas, motos, carros, botes, etc).</a:t>
            </a:r>
          </a:p>
          <a:p>
            <a:pPr lvl="1" eaLnBrk="1" hangingPunct="1">
              <a:defRPr/>
            </a:pPr>
            <a:r>
              <a:rPr lang="es-EC" sz="2000" smtClean="0"/>
              <a:t>Equipos de oficina (computadoras, teléfonos, radios, etc.).</a:t>
            </a:r>
          </a:p>
          <a:p>
            <a:pPr lvl="1" eaLnBrk="1" hangingPunct="1">
              <a:defRPr/>
            </a:pPr>
            <a:r>
              <a:rPr lang="es-EC" sz="2000" smtClean="0"/>
              <a:t>Infraestructura de apoyo (Agua potable,  red eléctrica, etc.).</a:t>
            </a:r>
            <a:endParaRPr lang="es-EC" sz="18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18883">
                                            <p:txEl>
                                              <p:pRg st="0" end="0"/>
                                            </p:txEl>
                                          </p:spTgt>
                                        </p:tgtEl>
                                        <p:attrNameLst>
                                          <p:attrName>style.visibility</p:attrName>
                                        </p:attrNameLst>
                                      </p:cBhvr>
                                      <p:to>
                                        <p:strVal val="visible"/>
                                      </p:to>
                                    </p:set>
                                    <p:anim calcmode="lin" valueType="num">
                                      <p:cBhvr additive="base">
                                        <p:cTn id="7" dur="500" fill="hold"/>
                                        <p:tgtEl>
                                          <p:spTgt spid="10188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188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18883">
                                            <p:txEl>
                                              <p:pRg st="1" end="1"/>
                                            </p:txEl>
                                          </p:spTgt>
                                        </p:tgtEl>
                                        <p:attrNameLst>
                                          <p:attrName>style.visibility</p:attrName>
                                        </p:attrNameLst>
                                      </p:cBhvr>
                                      <p:to>
                                        <p:strVal val="visible"/>
                                      </p:to>
                                    </p:set>
                                    <p:anim calcmode="lin" valueType="num">
                                      <p:cBhvr additive="base">
                                        <p:cTn id="13" dur="500" fill="hold"/>
                                        <p:tgtEl>
                                          <p:spTgt spid="10188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188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18883">
                                            <p:txEl>
                                              <p:pRg st="2" end="2"/>
                                            </p:txEl>
                                          </p:spTgt>
                                        </p:tgtEl>
                                        <p:attrNameLst>
                                          <p:attrName>style.visibility</p:attrName>
                                        </p:attrNameLst>
                                      </p:cBhvr>
                                      <p:to>
                                        <p:strVal val="visible"/>
                                      </p:to>
                                    </p:set>
                                    <p:anim calcmode="lin" valueType="num">
                                      <p:cBhvr additive="base">
                                        <p:cTn id="19" dur="500" fill="hold"/>
                                        <p:tgtEl>
                                          <p:spTgt spid="101888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188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18883">
                                            <p:txEl>
                                              <p:pRg st="3" end="3"/>
                                            </p:txEl>
                                          </p:spTgt>
                                        </p:tgtEl>
                                        <p:attrNameLst>
                                          <p:attrName>style.visibility</p:attrName>
                                        </p:attrNameLst>
                                      </p:cBhvr>
                                      <p:to>
                                        <p:strVal val="visible"/>
                                      </p:to>
                                    </p:set>
                                    <p:anim calcmode="lin" valueType="num">
                                      <p:cBhvr additive="base">
                                        <p:cTn id="25" dur="500" fill="hold"/>
                                        <p:tgtEl>
                                          <p:spTgt spid="101888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188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18883">
                                            <p:txEl>
                                              <p:pRg st="4" end="4"/>
                                            </p:txEl>
                                          </p:spTgt>
                                        </p:tgtEl>
                                        <p:attrNameLst>
                                          <p:attrName>style.visibility</p:attrName>
                                        </p:attrNameLst>
                                      </p:cBhvr>
                                      <p:to>
                                        <p:strVal val="visible"/>
                                      </p:to>
                                    </p:set>
                                    <p:anim calcmode="lin" valueType="num">
                                      <p:cBhvr additive="base">
                                        <p:cTn id="31" dur="500" fill="hold"/>
                                        <p:tgtEl>
                                          <p:spTgt spid="101888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1888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18883">
                                            <p:txEl>
                                              <p:pRg st="5" end="5"/>
                                            </p:txEl>
                                          </p:spTgt>
                                        </p:tgtEl>
                                        <p:attrNameLst>
                                          <p:attrName>style.visibility</p:attrName>
                                        </p:attrNameLst>
                                      </p:cBhvr>
                                      <p:to>
                                        <p:strVal val="visible"/>
                                      </p:to>
                                    </p:set>
                                    <p:anim calcmode="lin" valueType="num">
                                      <p:cBhvr additive="base">
                                        <p:cTn id="37" dur="500" fill="hold"/>
                                        <p:tgtEl>
                                          <p:spTgt spid="101888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1888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18883">
                                            <p:txEl>
                                              <p:pRg st="6" end="6"/>
                                            </p:txEl>
                                          </p:spTgt>
                                        </p:tgtEl>
                                        <p:attrNameLst>
                                          <p:attrName>style.visibility</p:attrName>
                                        </p:attrNameLst>
                                      </p:cBhvr>
                                      <p:to>
                                        <p:strVal val="visible"/>
                                      </p:to>
                                    </p:set>
                                    <p:anim calcmode="lin" valueType="num">
                                      <p:cBhvr additive="base">
                                        <p:cTn id="43" dur="500" fill="hold"/>
                                        <p:tgtEl>
                                          <p:spTgt spid="101888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1888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8883" grpId="0" build="p" bldLvl="2"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143000" y="76200"/>
            <a:ext cx="7772400" cy="1143000"/>
          </a:xfrm>
        </p:spPr>
        <p:txBody>
          <a:bodyPr/>
          <a:lstStyle/>
          <a:p>
            <a:pPr eaLnBrk="1" hangingPunct="1"/>
            <a:r>
              <a:rPr lang="en-US" smtClean="0"/>
              <a:t>Limitaciones EEFF</a:t>
            </a:r>
            <a:endParaRPr lang="es-ES_tradnl" smtClean="0"/>
          </a:p>
        </p:txBody>
      </p:sp>
      <p:sp>
        <p:nvSpPr>
          <p:cNvPr id="857091" name="Rectangle 3"/>
          <p:cNvSpPr>
            <a:spLocks noGrp="1" noChangeArrowheads="1"/>
          </p:cNvSpPr>
          <p:nvPr>
            <p:ph type="body" idx="1"/>
          </p:nvPr>
        </p:nvSpPr>
        <p:spPr>
          <a:xfrm>
            <a:off x="1169988" y="1143000"/>
            <a:ext cx="7772400" cy="4918075"/>
          </a:xfrm>
        </p:spPr>
        <p:txBody>
          <a:bodyPr/>
          <a:lstStyle/>
          <a:p>
            <a:pPr eaLnBrk="1" hangingPunct="1">
              <a:lnSpc>
                <a:spcPct val="90000"/>
              </a:lnSpc>
              <a:defRPr/>
            </a:pPr>
            <a:r>
              <a:rPr lang="en-US" sz="2800" smtClean="0"/>
              <a:t>Excluyen Aspectos no valuables en Unidades Monetarias:</a:t>
            </a:r>
          </a:p>
          <a:p>
            <a:pPr lvl="1" eaLnBrk="1" hangingPunct="1">
              <a:lnSpc>
                <a:spcPct val="90000"/>
              </a:lnSpc>
              <a:defRPr/>
            </a:pPr>
            <a:r>
              <a:rPr lang="en-US" sz="2400" smtClean="0"/>
              <a:t>Capacidad de Administración.</a:t>
            </a:r>
          </a:p>
          <a:p>
            <a:pPr lvl="1" eaLnBrk="1" hangingPunct="1">
              <a:lnSpc>
                <a:spcPct val="90000"/>
              </a:lnSpc>
              <a:defRPr/>
            </a:pPr>
            <a:r>
              <a:rPr lang="en-US" sz="2400" smtClean="0"/>
              <a:t>Valoración RRHH.</a:t>
            </a:r>
          </a:p>
          <a:p>
            <a:pPr lvl="1" eaLnBrk="1" hangingPunct="1">
              <a:lnSpc>
                <a:spcPct val="90000"/>
              </a:lnSpc>
              <a:defRPr/>
            </a:pPr>
            <a:r>
              <a:rPr lang="en-US" sz="2400" smtClean="0"/>
              <a:t>Ubicación Física de Empresa.</a:t>
            </a:r>
          </a:p>
          <a:p>
            <a:pPr lvl="1" eaLnBrk="1" hangingPunct="1">
              <a:lnSpc>
                <a:spcPct val="90000"/>
              </a:lnSpc>
              <a:defRPr/>
            </a:pPr>
            <a:r>
              <a:rPr lang="en-US" sz="2400" smtClean="0"/>
              <a:t>Fuentes de abastecimiento.</a:t>
            </a:r>
          </a:p>
          <a:p>
            <a:pPr lvl="1" eaLnBrk="1" hangingPunct="1">
              <a:lnSpc>
                <a:spcPct val="90000"/>
              </a:lnSpc>
              <a:defRPr/>
            </a:pPr>
            <a:r>
              <a:rPr lang="en-US" sz="2400" smtClean="0"/>
              <a:t>Eficicnecia de Transportes.</a:t>
            </a:r>
          </a:p>
          <a:p>
            <a:pPr lvl="1" eaLnBrk="1" hangingPunct="1">
              <a:lnSpc>
                <a:spcPct val="90000"/>
              </a:lnSpc>
              <a:defRPr/>
            </a:pPr>
            <a:r>
              <a:rPr lang="en-US" sz="2400" smtClean="0"/>
              <a:t>Condiciones de Mercado.</a:t>
            </a:r>
          </a:p>
          <a:p>
            <a:pPr eaLnBrk="1" hangingPunct="1">
              <a:lnSpc>
                <a:spcPct val="90000"/>
              </a:lnSpc>
              <a:defRPr/>
            </a:pPr>
            <a:r>
              <a:rPr lang="en-US" sz="2800" smtClean="0"/>
              <a:t>Obligan a complementar información financiera con datos extracontables, ya qie valores representados no son absolutos debido a cambios en poder adquisitivo de moneda.</a:t>
            </a:r>
            <a:endParaRPr lang="es-ES_tradnl" sz="2800" smtClean="0"/>
          </a:p>
        </p:txBody>
      </p:sp>
    </p:spTree>
  </p:cSld>
  <p:clrMapOvr>
    <a:masterClrMapping/>
  </p:clrMapOvr>
  <p:transition spd="med"/>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1066800" y="0"/>
            <a:ext cx="7772400" cy="1143000"/>
          </a:xfrm>
        </p:spPr>
        <p:txBody>
          <a:bodyPr/>
          <a:lstStyle/>
          <a:p>
            <a:pPr eaLnBrk="1" hangingPunct="1"/>
            <a:r>
              <a:rPr lang="es-ES_tradnl" smtClean="0"/>
              <a:t>Inversiones en Activos Fijos</a:t>
            </a:r>
          </a:p>
        </p:txBody>
      </p:sp>
      <p:sp>
        <p:nvSpPr>
          <p:cNvPr id="1019907" name="Rectangle 3"/>
          <p:cNvSpPr>
            <a:spLocks noGrp="1" noChangeArrowheads="1"/>
          </p:cNvSpPr>
          <p:nvPr>
            <p:ph type="body" idx="1"/>
          </p:nvPr>
        </p:nvSpPr>
        <p:spPr>
          <a:xfrm>
            <a:off x="1169988" y="1066800"/>
            <a:ext cx="7772400" cy="4994275"/>
          </a:xfrm>
        </p:spPr>
        <p:txBody>
          <a:bodyPr/>
          <a:lstStyle/>
          <a:p>
            <a:pPr eaLnBrk="1" hangingPunct="1">
              <a:lnSpc>
                <a:spcPct val="90000"/>
              </a:lnSpc>
              <a:defRPr/>
            </a:pPr>
            <a:r>
              <a:rPr lang="es-EC" sz="2400" smtClean="0"/>
              <a:t>Activo Fijo son aquellos activos que por su valor y su duración sea necesario considerarlos como tal.</a:t>
            </a:r>
          </a:p>
          <a:p>
            <a:pPr lvl="1" eaLnBrk="1" hangingPunct="1">
              <a:lnSpc>
                <a:spcPct val="90000"/>
              </a:lnSpc>
              <a:defRPr/>
            </a:pPr>
            <a:r>
              <a:rPr lang="es-EC" sz="2000" smtClean="0"/>
              <a:t>Que se considera activo fijo y que gasto depende de la política de la compañía: valor mínimo para considerar un bien como activo fijo.</a:t>
            </a:r>
          </a:p>
          <a:p>
            <a:pPr eaLnBrk="1" hangingPunct="1">
              <a:lnSpc>
                <a:spcPct val="90000"/>
              </a:lnSpc>
              <a:defRPr/>
            </a:pPr>
            <a:r>
              <a:rPr lang="es-EC" sz="2400" smtClean="0"/>
              <a:t>Vendrán dados por el estudio técnico.</a:t>
            </a:r>
            <a:endParaRPr lang="es-EC" sz="2800" smtClean="0"/>
          </a:p>
          <a:p>
            <a:pPr lvl="1" eaLnBrk="1" hangingPunct="1">
              <a:lnSpc>
                <a:spcPct val="90000"/>
              </a:lnSpc>
              <a:defRPr/>
            </a:pPr>
            <a:r>
              <a:rPr lang="es-EC" sz="2000" smtClean="0"/>
              <a:t>Ingeniería /manejo técnico: Que activos adquirir y cuando adquirirlos.</a:t>
            </a:r>
          </a:p>
          <a:p>
            <a:pPr eaLnBrk="1" hangingPunct="1">
              <a:lnSpc>
                <a:spcPct val="90000"/>
              </a:lnSpc>
              <a:defRPr/>
            </a:pPr>
            <a:r>
              <a:rPr lang="es-EC" sz="2400" smtClean="0"/>
              <a:t>Incluir todos los activos necesarios para la operación.</a:t>
            </a:r>
          </a:p>
          <a:p>
            <a:pPr eaLnBrk="1" hangingPunct="1">
              <a:lnSpc>
                <a:spcPct val="90000"/>
              </a:lnSpc>
              <a:defRPr/>
            </a:pPr>
            <a:r>
              <a:rPr lang="es-EC" sz="2400" smtClean="0"/>
              <a:t>Considerar calendario de adquisición y desembolsos.</a:t>
            </a:r>
          </a:p>
          <a:p>
            <a:pPr eaLnBrk="1" hangingPunct="1">
              <a:lnSpc>
                <a:spcPct val="90000"/>
              </a:lnSpc>
              <a:defRPr/>
            </a:pPr>
            <a:r>
              <a:rPr lang="es-EC" sz="2400" smtClean="0"/>
              <a:t>Considerar reinversiones/remplazo e inversiones/ ampliaciones previstas.</a:t>
            </a:r>
          </a:p>
          <a:p>
            <a:pPr eaLnBrk="1" hangingPunct="1">
              <a:lnSpc>
                <a:spcPct val="90000"/>
              </a:lnSpc>
              <a:defRPr/>
            </a:pPr>
            <a:r>
              <a:rPr lang="es-EC" sz="2400" smtClean="0"/>
              <a:t>Calendarios de reinversiones de  equipos de acuerdo al período real de  vida útil del activo y no de acuerdo al de depreciación.</a:t>
            </a:r>
            <a:endParaRPr lang="es-EC" sz="28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19907">
                                            <p:txEl>
                                              <p:pRg st="0" end="0"/>
                                            </p:txEl>
                                          </p:spTgt>
                                        </p:tgtEl>
                                        <p:attrNameLst>
                                          <p:attrName>style.visibility</p:attrName>
                                        </p:attrNameLst>
                                      </p:cBhvr>
                                      <p:to>
                                        <p:strVal val="visible"/>
                                      </p:to>
                                    </p:set>
                                    <p:anim calcmode="lin" valueType="num">
                                      <p:cBhvr additive="base">
                                        <p:cTn id="7" dur="500" fill="hold"/>
                                        <p:tgtEl>
                                          <p:spTgt spid="10199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1990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19907">
                                            <p:txEl>
                                              <p:pRg st="1" end="1"/>
                                            </p:txEl>
                                          </p:spTgt>
                                        </p:tgtEl>
                                        <p:attrNameLst>
                                          <p:attrName>style.visibility</p:attrName>
                                        </p:attrNameLst>
                                      </p:cBhvr>
                                      <p:to>
                                        <p:strVal val="visible"/>
                                      </p:to>
                                    </p:set>
                                    <p:anim calcmode="lin" valueType="num">
                                      <p:cBhvr additive="base">
                                        <p:cTn id="11" dur="500" fill="hold"/>
                                        <p:tgtEl>
                                          <p:spTgt spid="101990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199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019907">
                                            <p:txEl>
                                              <p:pRg st="2" end="2"/>
                                            </p:txEl>
                                          </p:spTgt>
                                        </p:tgtEl>
                                        <p:attrNameLst>
                                          <p:attrName>style.visibility</p:attrName>
                                        </p:attrNameLst>
                                      </p:cBhvr>
                                      <p:to>
                                        <p:strVal val="visible"/>
                                      </p:to>
                                    </p:set>
                                    <p:anim calcmode="lin" valueType="num">
                                      <p:cBhvr additive="base">
                                        <p:cTn id="17" dur="500" fill="hold"/>
                                        <p:tgtEl>
                                          <p:spTgt spid="101990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1990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19907">
                                            <p:txEl>
                                              <p:pRg st="3" end="3"/>
                                            </p:txEl>
                                          </p:spTgt>
                                        </p:tgtEl>
                                        <p:attrNameLst>
                                          <p:attrName>style.visibility</p:attrName>
                                        </p:attrNameLst>
                                      </p:cBhvr>
                                      <p:to>
                                        <p:strVal val="visible"/>
                                      </p:to>
                                    </p:set>
                                    <p:anim calcmode="lin" valueType="num">
                                      <p:cBhvr additive="base">
                                        <p:cTn id="21" dur="500" fill="hold"/>
                                        <p:tgtEl>
                                          <p:spTgt spid="101990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199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019907">
                                            <p:txEl>
                                              <p:pRg st="4" end="4"/>
                                            </p:txEl>
                                          </p:spTgt>
                                        </p:tgtEl>
                                        <p:attrNameLst>
                                          <p:attrName>style.visibility</p:attrName>
                                        </p:attrNameLst>
                                      </p:cBhvr>
                                      <p:to>
                                        <p:strVal val="visible"/>
                                      </p:to>
                                    </p:set>
                                    <p:anim calcmode="lin" valueType="num">
                                      <p:cBhvr additive="base">
                                        <p:cTn id="27" dur="500" fill="hold"/>
                                        <p:tgtEl>
                                          <p:spTgt spid="101990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01990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019907">
                                            <p:txEl>
                                              <p:pRg st="5" end="5"/>
                                            </p:txEl>
                                          </p:spTgt>
                                        </p:tgtEl>
                                        <p:attrNameLst>
                                          <p:attrName>style.visibility</p:attrName>
                                        </p:attrNameLst>
                                      </p:cBhvr>
                                      <p:to>
                                        <p:strVal val="visible"/>
                                      </p:to>
                                    </p:set>
                                    <p:anim calcmode="lin" valueType="num">
                                      <p:cBhvr additive="base">
                                        <p:cTn id="33" dur="500" fill="hold"/>
                                        <p:tgtEl>
                                          <p:spTgt spid="1019907">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01990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1019907">
                                            <p:txEl>
                                              <p:pRg st="6" end="6"/>
                                            </p:txEl>
                                          </p:spTgt>
                                        </p:tgtEl>
                                        <p:attrNameLst>
                                          <p:attrName>style.visibility</p:attrName>
                                        </p:attrNameLst>
                                      </p:cBhvr>
                                      <p:to>
                                        <p:strVal val="visible"/>
                                      </p:to>
                                    </p:set>
                                    <p:anim calcmode="lin" valueType="num">
                                      <p:cBhvr additive="base">
                                        <p:cTn id="39" dur="500" fill="hold"/>
                                        <p:tgtEl>
                                          <p:spTgt spid="1019907">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01990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019907">
                                            <p:txEl>
                                              <p:pRg st="7" end="7"/>
                                            </p:txEl>
                                          </p:spTgt>
                                        </p:tgtEl>
                                        <p:attrNameLst>
                                          <p:attrName>style.visibility</p:attrName>
                                        </p:attrNameLst>
                                      </p:cBhvr>
                                      <p:to>
                                        <p:strVal val="visible"/>
                                      </p:to>
                                    </p:set>
                                    <p:anim calcmode="lin" valueType="num">
                                      <p:cBhvr additive="base">
                                        <p:cTn id="45" dur="500" fill="hold"/>
                                        <p:tgtEl>
                                          <p:spTgt spid="1019907">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01990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9907" grpId="0" build="p" autoUpdateAnimBg="0"/>
    </p:bldLst>
  </p:timing>
</p:sld>
</file>

<file path=ppt/slides/slide1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1143000" y="76200"/>
            <a:ext cx="7772400" cy="1143000"/>
          </a:xfrm>
        </p:spPr>
        <p:txBody>
          <a:bodyPr/>
          <a:lstStyle/>
          <a:p>
            <a:pPr eaLnBrk="1" hangingPunct="1"/>
            <a:r>
              <a:rPr lang="es-ES_tradnl" smtClean="0"/>
              <a:t>Inversiones en Activos Fijos </a:t>
            </a:r>
            <a:br>
              <a:rPr lang="es-ES_tradnl" smtClean="0"/>
            </a:br>
            <a:r>
              <a:rPr lang="es-ES_tradnl" smtClean="0"/>
              <a:t>Depreciación</a:t>
            </a:r>
          </a:p>
        </p:txBody>
      </p:sp>
      <p:sp>
        <p:nvSpPr>
          <p:cNvPr id="1020931" name="Rectangle 3"/>
          <p:cNvSpPr>
            <a:spLocks noGrp="1" noChangeArrowheads="1"/>
          </p:cNvSpPr>
          <p:nvPr>
            <p:ph type="body" idx="1"/>
          </p:nvPr>
        </p:nvSpPr>
        <p:spPr>
          <a:xfrm>
            <a:off x="990600" y="1295400"/>
            <a:ext cx="7951788" cy="4765675"/>
          </a:xfrm>
        </p:spPr>
        <p:txBody>
          <a:bodyPr/>
          <a:lstStyle/>
          <a:p>
            <a:pPr eaLnBrk="1" hangingPunct="1">
              <a:lnSpc>
                <a:spcPct val="90000"/>
              </a:lnSpc>
              <a:defRPr/>
            </a:pPr>
            <a:r>
              <a:rPr lang="es-EC" sz="2400" smtClean="0"/>
              <a:t>Contablemente, Activos Fijos sujetos a Depreciación.</a:t>
            </a:r>
          </a:p>
          <a:p>
            <a:pPr eaLnBrk="1" hangingPunct="1">
              <a:lnSpc>
                <a:spcPct val="90000"/>
              </a:lnSpc>
              <a:defRPr/>
            </a:pPr>
            <a:r>
              <a:rPr lang="es-EC" sz="2400" smtClean="0"/>
              <a:t>Forma de trasladar valor de activo que estamos usando al costo del producto durante su vida útil.</a:t>
            </a:r>
          </a:p>
          <a:p>
            <a:pPr lvl="1" eaLnBrk="1" hangingPunct="1">
              <a:lnSpc>
                <a:spcPct val="90000"/>
              </a:lnSpc>
              <a:defRPr/>
            </a:pPr>
            <a:r>
              <a:rPr lang="es-EC" sz="2000" smtClean="0"/>
              <a:t>Activo producirá en vida útil una cantidad de productos, y por  lo tanto se debe de transferir su costo a todos esos productos.</a:t>
            </a:r>
          </a:p>
          <a:p>
            <a:pPr eaLnBrk="1" hangingPunct="1">
              <a:lnSpc>
                <a:spcPct val="90000"/>
              </a:lnSpc>
              <a:defRPr/>
            </a:pPr>
            <a:r>
              <a:rPr lang="es-EC" sz="2400" smtClean="0"/>
              <a:t>Por efecto fiscal, existe tabla en código tributario que indica a cuanto tiempo debe depreciarse cada activo. </a:t>
            </a:r>
          </a:p>
          <a:p>
            <a:pPr eaLnBrk="1" hangingPunct="1">
              <a:lnSpc>
                <a:spcPct val="90000"/>
              </a:lnSpc>
              <a:defRPr/>
            </a:pPr>
            <a:r>
              <a:rPr lang="es-EC" sz="2400" smtClean="0"/>
              <a:t>Afecta a evaluación por su efecto sobre impuestos.</a:t>
            </a:r>
          </a:p>
          <a:p>
            <a:pPr eaLnBrk="1" hangingPunct="1">
              <a:lnSpc>
                <a:spcPct val="90000"/>
              </a:lnSpc>
              <a:defRPr/>
            </a:pPr>
            <a:r>
              <a:rPr lang="es-EC" sz="2400" u="sng" smtClean="0"/>
              <a:t>No genera egreso</a:t>
            </a:r>
            <a:r>
              <a:rPr lang="es-EC" sz="2400" smtClean="0"/>
              <a:t>. Egreso se da al comprar activo fijo.</a:t>
            </a:r>
          </a:p>
          <a:p>
            <a:pPr eaLnBrk="1" hangingPunct="1">
              <a:lnSpc>
                <a:spcPct val="90000"/>
              </a:lnSpc>
              <a:defRPr/>
            </a:pPr>
            <a:r>
              <a:rPr lang="es-EC" sz="2400" smtClean="0"/>
              <a:t>Terrenos no se deprecian, al contrario se revalorizan.</a:t>
            </a:r>
          </a:p>
          <a:p>
            <a:pPr lvl="1" eaLnBrk="1" hangingPunct="1">
              <a:lnSpc>
                <a:spcPct val="90000"/>
              </a:lnSpc>
              <a:defRPr/>
            </a:pPr>
            <a:r>
              <a:rPr lang="es-EC" sz="2000" smtClean="0"/>
              <a:t>Generalmente se considera constante el valor del terreno, a no ser que se tengan buenas evidencias de que el valor del terreno pueda cambiar en el tiempo. </a:t>
            </a:r>
            <a:endParaRPr lang="es-ES_tradnl" sz="18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0931">
                                            <p:txEl>
                                              <p:pRg st="0" end="0"/>
                                            </p:txEl>
                                          </p:spTgt>
                                        </p:tgtEl>
                                        <p:attrNameLst>
                                          <p:attrName>style.visibility</p:attrName>
                                        </p:attrNameLst>
                                      </p:cBhvr>
                                      <p:to>
                                        <p:strVal val="visible"/>
                                      </p:to>
                                    </p:set>
                                    <p:anim calcmode="lin" valueType="num">
                                      <p:cBhvr additive="base">
                                        <p:cTn id="7" dur="500" fill="hold"/>
                                        <p:tgtEl>
                                          <p:spTgt spid="10209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09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0931">
                                            <p:txEl>
                                              <p:pRg st="1" end="1"/>
                                            </p:txEl>
                                          </p:spTgt>
                                        </p:tgtEl>
                                        <p:attrNameLst>
                                          <p:attrName>style.visibility</p:attrName>
                                        </p:attrNameLst>
                                      </p:cBhvr>
                                      <p:to>
                                        <p:strVal val="visible"/>
                                      </p:to>
                                    </p:set>
                                    <p:anim calcmode="lin" valueType="num">
                                      <p:cBhvr additive="base">
                                        <p:cTn id="13" dur="500" fill="hold"/>
                                        <p:tgtEl>
                                          <p:spTgt spid="102093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093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20931">
                                            <p:txEl>
                                              <p:pRg st="2" end="2"/>
                                            </p:txEl>
                                          </p:spTgt>
                                        </p:tgtEl>
                                        <p:attrNameLst>
                                          <p:attrName>style.visibility</p:attrName>
                                        </p:attrNameLst>
                                      </p:cBhvr>
                                      <p:to>
                                        <p:strVal val="visible"/>
                                      </p:to>
                                    </p:set>
                                    <p:anim calcmode="lin" valueType="num">
                                      <p:cBhvr additive="base">
                                        <p:cTn id="17" dur="500" fill="hold"/>
                                        <p:tgtEl>
                                          <p:spTgt spid="102093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093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020931">
                                            <p:txEl>
                                              <p:pRg st="3" end="3"/>
                                            </p:txEl>
                                          </p:spTgt>
                                        </p:tgtEl>
                                        <p:attrNameLst>
                                          <p:attrName>style.visibility</p:attrName>
                                        </p:attrNameLst>
                                      </p:cBhvr>
                                      <p:to>
                                        <p:strVal val="visible"/>
                                      </p:to>
                                    </p:set>
                                    <p:anim calcmode="lin" valueType="num">
                                      <p:cBhvr additive="base">
                                        <p:cTn id="23" dur="500" fill="hold"/>
                                        <p:tgtEl>
                                          <p:spTgt spid="1020931">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2093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020931">
                                            <p:txEl>
                                              <p:pRg st="4" end="4"/>
                                            </p:txEl>
                                          </p:spTgt>
                                        </p:tgtEl>
                                        <p:attrNameLst>
                                          <p:attrName>style.visibility</p:attrName>
                                        </p:attrNameLst>
                                      </p:cBhvr>
                                      <p:to>
                                        <p:strVal val="visible"/>
                                      </p:to>
                                    </p:set>
                                    <p:anim calcmode="lin" valueType="num">
                                      <p:cBhvr additive="base">
                                        <p:cTn id="29" dur="500" fill="hold"/>
                                        <p:tgtEl>
                                          <p:spTgt spid="1020931">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2093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020931">
                                            <p:txEl>
                                              <p:pRg st="5" end="5"/>
                                            </p:txEl>
                                          </p:spTgt>
                                        </p:tgtEl>
                                        <p:attrNameLst>
                                          <p:attrName>style.visibility</p:attrName>
                                        </p:attrNameLst>
                                      </p:cBhvr>
                                      <p:to>
                                        <p:strVal val="visible"/>
                                      </p:to>
                                    </p:set>
                                    <p:anim calcmode="lin" valueType="num">
                                      <p:cBhvr additive="base">
                                        <p:cTn id="35" dur="500" fill="hold"/>
                                        <p:tgtEl>
                                          <p:spTgt spid="1020931">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02093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020931">
                                            <p:txEl>
                                              <p:pRg st="6" end="6"/>
                                            </p:txEl>
                                          </p:spTgt>
                                        </p:tgtEl>
                                        <p:attrNameLst>
                                          <p:attrName>style.visibility</p:attrName>
                                        </p:attrNameLst>
                                      </p:cBhvr>
                                      <p:to>
                                        <p:strVal val="visible"/>
                                      </p:to>
                                    </p:set>
                                    <p:anim calcmode="lin" valueType="num">
                                      <p:cBhvr additive="base">
                                        <p:cTn id="41" dur="500" fill="hold"/>
                                        <p:tgtEl>
                                          <p:spTgt spid="1020931">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020931">
                                            <p:txEl>
                                              <p:pRg st="6" end="6"/>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020931">
                                            <p:txEl>
                                              <p:pRg st="7" end="7"/>
                                            </p:txEl>
                                          </p:spTgt>
                                        </p:tgtEl>
                                        <p:attrNameLst>
                                          <p:attrName>style.visibility</p:attrName>
                                        </p:attrNameLst>
                                      </p:cBhvr>
                                      <p:to>
                                        <p:strVal val="visible"/>
                                      </p:to>
                                    </p:set>
                                    <p:anim calcmode="lin" valueType="num">
                                      <p:cBhvr additive="base">
                                        <p:cTn id="45" dur="500" fill="hold"/>
                                        <p:tgtEl>
                                          <p:spTgt spid="1020931">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020931">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0931" grpId="0" build="p" autoUpdateAnimBg="0"/>
    </p:bldLst>
  </p:timing>
</p:sld>
</file>

<file path=ppt/slides/slide1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381000" y="-228600"/>
            <a:ext cx="8534400" cy="1143000"/>
          </a:xfrm>
        </p:spPr>
        <p:txBody>
          <a:bodyPr/>
          <a:lstStyle/>
          <a:p>
            <a:pPr eaLnBrk="1" hangingPunct="1"/>
            <a:r>
              <a:rPr lang="es-ES_tradnl" smtClean="0"/>
              <a:t>Inversiones Activos Intangibles</a:t>
            </a:r>
          </a:p>
        </p:txBody>
      </p:sp>
      <p:sp>
        <p:nvSpPr>
          <p:cNvPr id="1021955" name="Rectangle 3"/>
          <p:cNvSpPr>
            <a:spLocks noGrp="1" noChangeArrowheads="1"/>
          </p:cNvSpPr>
          <p:nvPr>
            <p:ph type="body" idx="1"/>
          </p:nvPr>
        </p:nvSpPr>
        <p:spPr>
          <a:xfrm>
            <a:off x="1169988" y="609600"/>
            <a:ext cx="7745412" cy="6096000"/>
          </a:xfrm>
        </p:spPr>
        <p:txBody>
          <a:bodyPr/>
          <a:lstStyle/>
          <a:p>
            <a:pPr eaLnBrk="1" hangingPunct="1">
              <a:lnSpc>
                <a:spcPct val="90000"/>
              </a:lnSpc>
              <a:defRPr/>
            </a:pPr>
            <a:r>
              <a:rPr lang="es-EC" sz="2800" smtClean="0"/>
              <a:t>Son aquellas que se realizan sobre activos constituidos por servicios o derechos adquiridos o gastos preoperativos, necesarios para la puesta en marcha del proyecto:</a:t>
            </a:r>
          </a:p>
          <a:p>
            <a:pPr lvl="1" eaLnBrk="1" hangingPunct="1">
              <a:lnSpc>
                <a:spcPct val="90000"/>
              </a:lnSpc>
              <a:defRPr/>
            </a:pPr>
            <a:r>
              <a:rPr lang="es-EC" sz="2400" smtClean="0"/>
              <a:t>Gastos de constitución.</a:t>
            </a:r>
          </a:p>
          <a:p>
            <a:pPr lvl="1" eaLnBrk="1" hangingPunct="1">
              <a:lnSpc>
                <a:spcPct val="90000"/>
              </a:lnSpc>
              <a:defRPr/>
            </a:pPr>
            <a:r>
              <a:rPr lang="es-EC" sz="2400" smtClean="0"/>
              <a:t>Patentes y licencias.</a:t>
            </a:r>
          </a:p>
          <a:p>
            <a:pPr lvl="1" eaLnBrk="1" hangingPunct="1">
              <a:lnSpc>
                <a:spcPct val="90000"/>
              </a:lnSpc>
              <a:defRPr/>
            </a:pPr>
            <a:r>
              <a:rPr lang="es-EC" sz="2400" smtClean="0"/>
              <a:t>Concesiones de terrenos.</a:t>
            </a:r>
          </a:p>
          <a:p>
            <a:pPr lvl="1" eaLnBrk="1" hangingPunct="1">
              <a:lnSpc>
                <a:spcPct val="90000"/>
              </a:lnSpc>
              <a:defRPr/>
            </a:pPr>
            <a:r>
              <a:rPr lang="es-EC" sz="2400" smtClean="0"/>
              <a:t>Gastos de Puesta en Marcha.</a:t>
            </a:r>
          </a:p>
          <a:p>
            <a:pPr lvl="1" eaLnBrk="1" hangingPunct="1">
              <a:lnSpc>
                <a:spcPct val="90000"/>
              </a:lnSpc>
              <a:defRPr/>
            </a:pPr>
            <a:r>
              <a:rPr lang="es-EC" sz="2400" smtClean="0"/>
              <a:t>Depositos y compra de derechos.</a:t>
            </a:r>
          </a:p>
          <a:p>
            <a:pPr lvl="1" eaLnBrk="1" hangingPunct="1">
              <a:lnSpc>
                <a:spcPct val="90000"/>
              </a:lnSpc>
              <a:defRPr/>
            </a:pPr>
            <a:r>
              <a:rPr lang="es-EC" sz="2400" smtClean="0"/>
              <a:t>Desarrollo de Marca.</a:t>
            </a:r>
          </a:p>
          <a:p>
            <a:pPr lvl="1" eaLnBrk="1" hangingPunct="1">
              <a:lnSpc>
                <a:spcPct val="90000"/>
              </a:lnSpc>
              <a:defRPr/>
            </a:pPr>
            <a:r>
              <a:rPr lang="es-EC" sz="2400" smtClean="0"/>
              <a:t>Gastos de lanzamiento de producto.</a:t>
            </a:r>
          </a:p>
          <a:p>
            <a:pPr lvl="1" eaLnBrk="1" hangingPunct="1">
              <a:lnSpc>
                <a:spcPct val="90000"/>
              </a:lnSpc>
              <a:defRPr/>
            </a:pPr>
            <a:r>
              <a:rPr lang="es-EC" sz="2400" smtClean="0"/>
              <a:t>Otros gastos preoperativos.</a:t>
            </a:r>
          </a:p>
          <a:p>
            <a:pPr lvl="2" eaLnBrk="1" hangingPunct="1">
              <a:lnSpc>
                <a:spcPct val="90000"/>
              </a:lnSpc>
              <a:defRPr/>
            </a:pPr>
            <a:r>
              <a:rPr lang="es-EC" sz="2000" smtClean="0"/>
              <a:t>Desarrollo de líneas.</a:t>
            </a:r>
          </a:p>
          <a:p>
            <a:pPr lvl="2" eaLnBrk="1" hangingPunct="1">
              <a:lnSpc>
                <a:spcPct val="90000"/>
              </a:lnSpc>
              <a:defRPr/>
            </a:pPr>
            <a:r>
              <a:rPr lang="es-EC" sz="2000" smtClean="0"/>
              <a:t>Gastos de investigación.</a:t>
            </a:r>
          </a:p>
          <a:p>
            <a:pPr lvl="2" eaLnBrk="1" hangingPunct="1">
              <a:lnSpc>
                <a:spcPct val="90000"/>
              </a:lnSpc>
              <a:defRPr/>
            </a:pPr>
            <a:r>
              <a:rPr lang="es-EC" sz="2000" smtClean="0"/>
              <a:t>Capacitación preoperativa.</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1955">
                                            <p:txEl>
                                              <p:pRg st="0" end="0"/>
                                            </p:txEl>
                                          </p:spTgt>
                                        </p:tgtEl>
                                        <p:attrNameLst>
                                          <p:attrName>style.visibility</p:attrName>
                                        </p:attrNameLst>
                                      </p:cBhvr>
                                      <p:to>
                                        <p:strVal val="visible"/>
                                      </p:to>
                                    </p:set>
                                    <p:anim calcmode="lin" valueType="num">
                                      <p:cBhvr additive="base">
                                        <p:cTn id="7" dur="500" fill="hold"/>
                                        <p:tgtEl>
                                          <p:spTgt spid="10219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19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1955">
                                            <p:txEl>
                                              <p:pRg st="1" end="1"/>
                                            </p:txEl>
                                          </p:spTgt>
                                        </p:tgtEl>
                                        <p:attrNameLst>
                                          <p:attrName>style.visibility</p:attrName>
                                        </p:attrNameLst>
                                      </p:cBhvr>
                                      <p:to>
                                        <p:strVal val="visible"/>
                                      </p:to>
                                    </p:set>
                                    <p:anim calcmode="lin" valueType="num">
                                      <p:cBhvr additive="base">
                                        <p:cTn id="13" dur="500" fill="hold"/>
                                        <p:tgtEl>
                                          <p:spTgt spid="10219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19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1955">
                                            <p:txEl>
                                              <p:pRg st="2" end="2"/>
                                            </p:txEl>
                                          </p:spTgt>
                                        </p:tgtEl>
                                        <p:attrNameLst>
                                          <p:attrName>style.visibility</p:attrName>
                                        </p:attrNameLst>
                                      </p:cBhvr>
                                      <p:to>
                                        <p:strVal val="visible"/>
                                      </p:to>
                                    </p:set>
                                    <p:anim calcmode="lin" valueType="num">
                                      <p:cBhvr additive="base">
                                        <p:cTn id="19" dur="500" fill="hold"/>
                                        <p:tgtEl>
                                          <p:spTgt spid="102195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195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1955">
                                            <p:txEl>
                                              <p:pRg st="3" end="3"/>
                                            </p:txEl>
                                          </p:spTgt>
                                        </p:tgtEl>
                                        <p:attrNameLst>
                                          <p:attrName>style.visibility</p:attrName>
                                        </p:attrNameLst>
                                      </p:cBhvr>
                                      <p:to>
                                        <p:strVal val="visible"/>
                                      </p:to>
                                    </p:set>
                                    <p:anim calcmode="lin" valueType="num">
                                      <p:cBhvr additive="base">
                                        <p:cTn id="25" dur="500" fill="hold"/>
                                        <p:tgtEl>
                                          <p:spTgt spid="102195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195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1955">
                                            <p:txEl>
                                              <p:pRg st="4" end="4"/>
                                            </p:txEl>
                                          </p:spTgt>
                                        </p:tgtEl>
                                        <p:attrNameLst>
                                          <p:attrName>style.visibility</p:attrName>
                                        </p:attrNameLst>
                                      </p:cBhvr>
                                      <p:to>
                                        <p:strVal val="visible"/>
                                      </p:to>
                                    </p:set>
                                    <p:anim calcmode="lin" valueType="num">
                                      <p:cBhvr additive="base">
                                        <p:cTn id="31" dur="500" fill="hold"/>
                                        <p:tgtEl>
                                          <p:spTgt spid="102195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195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1955">
                                            <p:txEl>
                                              <p:pRg st="5" end="5"/>
                                            </p:txEl>
                                          </p:spTgt>
                                        </p:tgtEl>
                                        <p:attrNameLst>
                                          <p:attrName>style.visibility</p:attrName>
                                        </p:attrNameLst>
                                      </p:cBhvr>
                                      <p:to>
                                        <p:strVal val="visible"/>
                                      </p:to>
                                    </p:set>
                                    <p:anim calcmode="lin" valueType="num">
                                      <p:cBhvr additive="base">
                                        <p:cTn id="37" dur="500" fill="hold"/>
                                        <p:tgtEl>
                                          <p:spTgt spid="102195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195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1955">
                                            <p:txEl>
                                              <p:pRg st="6" end="6"/>
                                            </p:txEl>
                                          </p:spTgt>
                                        </p:tgtEl>
                                        <p:attrNameLst>
                                          <p:attrName>style.visibility</p:attrName>
                                        </p:attrNameLst>
                                      </p:cBhvr>
                                      <p:to>
                                        <p:strVal val="visible"/>
                                      </p:to>
                                    </p:set>
                                    <p:anim calcmode="lin" valueType="num">
                                      <p:cBhvr additive="base">
                                        <p:cTn id="43" dur="500" fill="hold"/>
                                        <p:tgtEl>
                                          <p:spTgt spid="102195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195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1955">
                                            <p:txEl>
                                              <p:pRg st="7" end="7"/>
                                            </p:txEl>
                                          </p:spTgt>
                                        </p:tgtEl>
                                        <p:attrNameLst>
                                          <p:attrName>style.visibility</p:attrName>
                                        </p:attrNameLst>
                                      </p:cBhvr>
                                      <p:to>
                                        <p:strVal val="visible"/>
                                      </p:to>
                                    </p:set>
                                    <p:anim calcmode="lin" valueType="num">
                                      <p:cBhvr additive="base">
                                        <p:cTn id="49" dur="500" fill="hold"/>
                                        <p:tgtEl>
                                          <p:spTgt spid="102195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195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021955">
                                            <p:txEl>
                                              <p:pRg st="8" end="8"/>
                                            </p:txEl>
                                          </p:spTgt>
                                        </p:tgtEl>
                                        <p:attrNameLst>
                                          <p:attrName>style.visibility</p:attrName>
                                        </p:attrNameLst>
                                      </p:cBhvr>
                                      <p:to>
                                        <p:strVal val="visible"/>
                                      </p:to>
                                    </p:set>
                                    <p:anim calcmode="lin" valueType="num">
                                      <p:cBhvr additive="base">
                                        <p:cTn id="55" dur="500" fill="hold"/>
                                        <p:tgtEl>
                                          <p:spTgt spid="1021955">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021955">
                                            <p:txEl>
                                              <p:pRg st="8" end="8"/>
                                            </p:txEl>
                                          </p:spTgt>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021955">
                                            <p:txEl>
                                              <p:pRg st="9" end="9"/>
                                            </p:txEl>
                                          </p:spTgt>
                                        </p:tgtEl>
                                        <p:attrNameLst>
                                          <p:attrName>style.visibility</p:attrName>
                                        </p:attrNameLst>
                                      </p:cBhvr>
                                      <p:to>
                                        <p:strVal val="visible"/>
                                      </p:to>
                                    </p:set>
                                    <p:anim calcmode="lin" valueType="num">
                                      <p:cBhvr additive="base">
                                        <p:cTn id="59" dur="500" fill="hold"/>
                                        <p:tgtEl>
                                          <p:spTgt spid="1021955">
                                            <p:txEl>
                                              <p:pRg st="9" end="9"/>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1021955">
                                            <p:txEl>
                                              <p:pRg st="9" end="9"/>
                                            </p:txEl>
                                          </p:spTgt>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021955">
                                            <p:txEl>
                                              <p:pRg st="10" end="10"/>
                                            </p:txEl>
                                          </p:spTgt>
                                        </p:tgtEl>
                                        <p:attrNameLst>
                                          <p:attrName>style.visibility</p:attrName>
                                        </p:attrNameLst>
                                      </p:cBhvr>
                                      <p:to>
                                        <p:strVal val="visible"/>
                                      </p:to>
                                    </p:set>
                                    <p:anim calcmode="lin" valueType="num">
                                      <p:cBhvr additive="base">
                                        <p:cTn id="63" dur="500" fill="hold"/>
                                        <p:tgtEl>
                                          <p:spTgt spid="1021955">
                                            <p:txEl>
                                              <p:pRg st="10" end="10"/>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1021955">
                                            <p:txEl>
                                              <p:pRg st="10" end="10"/>
                                            </p:txEl>
                                          </p:spTgt>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021955">
                                            <p:txEl>
                                              <p:pRg st="11" end="11"/>
                                            </p:txEl>
                                          </p:spTgt>
                                        </p:tgtEl>
                                        <p:attrNameLst>
                                          <p:attrName>style.visibility</p:attrName>
                                        </p:attrNameLst>
                                      </p:cBhvr>
                                      <p:to>
                                        <p:strVal val="visible"/>
                                      </p:to>
                                    </p:set>
                                    <p:anim calcmode="lin" valueType="num">
                                      <p:cBhvr additive="base">
                                        <p:cTn id="67" dur="500" fill="hold"/>
                                        <p:tgtEl>
                                          <p:spTgt spid="1021955">
                                            <p:txEl>
                                              <p:pRg st="11" end="11"/>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1021955">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1955" grpId="0" build="p" bldLvl="2" autoUpdateAnimBg="0"/>
    </p:bldLst>
  </p:timing>
</p:sld>
</file>

<file path=ppt/slides/slide1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0" y="-76200"/>
            <a:ext cx="8915400" cy="1143000"/>
          </a:xfrm>
        </p:spPr>
        <p:txBody>
          <a:bodyPr/>
          <a:lstStyle/>
          <a:p>
            <a:pPr eaLnBrk="1" hangingPunct="1"/>
            <a:r>
              <a:rPr lang="es-ES_tradnl" smtClean="0"/>
              <a:t>Inversiones Activos Intangibles</a:t>
            </a:r>
          </a:p>
        </p:txBody>
      </p:sp>
      <p:sp>
        <p:nvSpPr>
          <p:cNvPr id="1022979" name="Rectangle 3"/>
          <p:cNvSpPr>
            <a:spLocks noGrp="1" noChangeArrowheads="1"/>
          </p:cNvSpPr>
          <p:nvPr>
            <p:ph type="body" idx="1"/>
          </p:nvPr>
        </p:nvSpPr>
        <p:spPr>
          <a:xfrm>
            <a:off x="1169988" y="990600"/>
            <a:ext cx="7745412" cy="5715000"/>
          </a:xfrm>
        </p:spPr>
        <p:txBody>
          <a:bodyPr/>
          <a:lstStyle/>
          <a:p>
            <a:pPr eaLnBrk="1" hangingPunct="1">
              <a:lnSpc>
                <a:spcPct val="90000"/>
              </a:lnSpc>
              <a:defRPr/>
            </a:pPr>
            <a:endParaRPr lang="es-EC" sz="2800" smtClean="0"/>
          </a:p>
          <a:p>
            <a:pPr eaLnBrk="1" hangingPunct="1">
              <a:lnSpc>
                <a:spcPct val="90000"/>
              </a:lnSpc>
              <a:defRPr/>
            </a:pPr>
            <a:r>
              <a:rPr lang="es-EC" sz="2800" smtClean="0"/>
              <a:t>El concepto es similar al de activos fijos, es decir son egresos que se generan en un momento dado, pero que son necesarios para todo el funcionamiento después de ellos. </a:t>
            </a:r>
          </a:p>
          <a:p>
            <a:pPr eaLnBrk="1" hangingPunct="1">
              <a:lnSpc>
                <a:spcPct val="90000"/>
              </a:lnSpc>
              <a:defRPr/>
            </a:pPr>
            <a:r>
              <a:rPr lang="es-EC" sz="2800" smtClean="0"/>
              <a:t>No se deprecian, pero se amortizan.</a:t>
            </a:r>
          </a:p>
          <a:p>
            <a:pPr eaLnBrk="1" hangingPunct="1">
              <a:lnSpc>
                <a:spcPct val="90000"/>
              </a:lnSpc>
              <a:defRPr/>
            </a:pPr>
            <a:r>
              <a:rPr lang="es-EC" sz="2800" smtClean="0"/>
              <a:t>El concepto es similar, y consiste en trasladar al costo poco a poco durante cierto tiempo el valor  que ya se desembolsó. </a:t>
            </a:r>
          </a:p>
          <a:p>
            <a:pPr eaLnBrk="1" hangingPunct="1">
              <a:lnSpc>
                <a:spcPct val="90000"/>
              </a:lnSpc>
              <a:defRPr/>
            </a:pPr>
            <a:r>
              <a:rPr lang="es-EC" sz="2800" smtClean="0"/>
              <a:t>Al Igual que la depreciación, la amortización solo afectará al flujo de caja como  un escudo fiscal.</a:t>
            </a:r>
          </a:p>
          <a:p>
            <a:pPr eaLnBrk="1" hangingPunct="1">
              <a:lnSpc>
                <a:spcPct val="90000"/>
              </a:lnSpc>
              <a:defRPr/>
            </a:pPr>
            <a:r>
              <a:rPr lang="en-US" sz="2800" smtClean="0"/>
              <a:t>No todos se amortizan.</a:t>
            </a:r>
            <a:endParaRPr lang="es-ES_tradnl" sz="28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2979">
                                            <p:txEl>
                                              <p:pRg st="1" end="1"/>
                                            </p:txEl>
                                          </p:spTgt>
                                        </p:tgtEl>
                                        <p:attrNameLst>
                                          <p:attrName>style.visibility</p:attrName>
                                        </p:attrNameLst>
                                      </p:cBhvr>
                                      <p:to>
                                        <p:strVal val="visible"/>
                                      </p:to>
                                    </p:set>
                                    <p:anim calcmode="lin" valueType="num">
                                      <p:cBhvr additive="base">
                                        <p:cTn id="7" dur="500" fill="hold"/>
                                        <p:tgtEl>
                                          <p:spTgt spid="102297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297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2979">
                                            <p:txEl>
                                              <p:pRg st="2" end="2"/>
                                            </p:txEl>
                                          </p:spTgt>
                                        </p:tgtEl>
                                        <p:attrNameLst>
                                          <p:attrName>style.visibility</p:attrName>
                                        </p:attrNameLst>
                                      </p:cBhvr>
                                      <p:to>
                                        <p:strVal val="visible"/>
                                      </p:to>
                                    </p:set>
                                    <p:anim calcmode="lin" valueType="num">
                                      <p:cBhvr additive="base">
                                        <p:cTn id="13" dur="500" fill="hold"/>
                                        <p:tgtEl>
                                          <p:spTgt spid="102297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297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2979">
                                            <p:txEl>
                                              <p:pRg st="3" end="3"/>
                                            </p:txEl>
                                          </p:spTgt>
                                        </p:tgtEl>
                                        <p:attrNameLst>
                                          <p:attrName>style.visibility</p:attrName>
                                        </p:attrNameLst>
                                      </p:cBhvr>
                                      <p:to>
                                        <p:strVal val="visible"/>
                                      </p:to>
                                    </p:set>
                                    <p:anim calcmode="lin" valueType="num">
                                      <p:cBhvr additive="base">
                                        <p:cTn id="19" dur="500" fill="hold"/>
                                        <p:tgtEl>
                                          <p:spTgt spid="102297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297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2979">
                                            <p:txEl>
                                              <p:pRg st="4" end="4"/>
                                            </p:txEl>
                                          </p:spTgt>
                                        </p:tgtEl>
                                        <p:attrNameLst>
                                          <p:attrName>style.visibility</p:attrName>
                                        </p:attrNameLst>
                                      </p:cBhvr>
                                      <p:to>
                                        <p:strVal val="visible"/>
                                      </p:to>
                                    </p:set>
                                    <p:anim calcmode="lin" valueType="num">
                                      <p:cBhvr additive="base">
                                        <p:cTn id="25" dur="500" fill="hold"/>
                                        <p:tgtEl>
                                          <p:spTgt spid="102297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297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2979">
                                            <p:txEl>
                                              <p:pRg st="5" end="5"/>
                                            </p:txEl>
                                          </p:spTgt>
                                        </p:tgtEl>
                                        <p:attrNameLst>
                                          <p:attrName>style.visibility</p:attrName>
                                        </p:attrNameLst>
                                      </p:cBhvr>
                                      <p:to>
                                        <p:strVal val="visible"/>
                                      </p:to>
                                    </p:set>
                                    <p:anim calcmode="lin" valueType="num">
                                      <p:cBhvr additive="base">
                                        <p:cTn id="31" dur="500" fill="hold"/>
                                        <p:tgtEl>
                                          <p:spTgt spid="1022979">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297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2979" grpId="0" build="p" autoUpdateAnimBg="0"/>
    </p:bldLst>
  </p:timing>
</p:sld>
</file>

<file path=ppt/slides/slide1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228600" y="76200"/>
            <a:ext cx="8686800" cy="1143000"/>
          </a:xfrm>
        </p:spPr>
        <p:txBody>
          <a:bodyPr/>
          <a:lstStyle/>
          <a:p>
            <a:pPr eaLnBrk="1" hangingPunct="1"/>
            <a:r>
              <a:rPr lang="es-ES_tradnl" smtClean="0"/>
              <a:t>Inversion</a:t>
            </a:r>
            <a:r>
              <a:rPr lang="en-US" smtClean="0"/>
              <a:t> e</a:t>
            </a:r>
            <a:r>
              <a:rPr lang="es-ES_tradnl" smtClean="0"/>
              <a:t>n </a:t>
            </a:r>
            <a:r>
              <a:rPr lang="en-US" smtClean="0"/>
              <a:t>C</a:t>
            </a:r>
            <a:r>
              <a:rPr lang="es-ES_tradnl" smtClean="0"/>
              <a:t>apital de Trabajo</a:t>
            </a:r>
          </a:p>
        </p:txBody>
      </p:sp>
      <p:sp>
        <p:nvSpPr>
          <p:cNvPr id="1024003" name="Rectangle 3"/>
          <p:cNvSpPr>
            <a:spLocks noGrp="1" noChangeArrowheads="1"/>
          </p:cNvSpPr>
          <p:nvPr>
            <p:ph type="body" idx="1"/>
          </p:nvPr>
        </p:nvSpPr>
        <p:spPr>
          <a:xfrm>
            <a:off x="1169988" y="1143000"/>
            <a:ext cx="7772400" cy="4918075"/>
          </a:xfrm>
        </p:spPr>
        <p:txBody>
          <a:bodyPr/>
          <a:lstStyle/>
          <a:p>
            <a:pPr eaLnBrk="1" hangingPunct="1">
              <a:lnSpc>
                <a:spcPct val="90000"/>
              </a:lnSpc>
              <a:defRPr/>
            </a:pPr>
            <a:r>
              <a:rPr lang="en-US" sz="2400" smtClean="0"/>
              <a:t>C</a:t>
            </a:r>
            <a:r>
              <a:rPr lang="es-EC" sz="2400" smtClean="0"/>
              <a:t>onjunto recursos necesarios, en forma de activos corrientes, para la operación normal del proyecto durante un ciclo productivo, para una capacidad y tamaño determinados. </a:t>
            </a:r>
          </a:p>
          <a:p>
            <a:pPr eaLnBrk="1" hangingPunct="1">
              <a:lnSpc>
                <a:spcPct val="90000"/>
              </a:lnSpc>
              <a:defRPr/>
            </a:pPr>
            <a:r>
              <a:rPr lang="es-EC" sz="2400" smtClean="0"/>
              <a:t>A pesar de que el capital de  trabajo es un activo corriente:</a:t>
            </a:r>
          </a:p>
          <a:p>
            <a:pPr lvl="1" eaLnBrk="1" hangingPunct="1">
              <a:lnSpc>
                <a:spcPct val="90000"/>
              </a:lnSpc>
              <a:defRPr/>
            </a:pPr>
            <a:r>
              <a:rPr lang="es-EC" sz="2000" smtClean="0"/>
              <a:t>Inventarios en proceso</a:t>
            </a:r>
          </a:p>
          <a:p>
            <a:pPr lvl="1" eaLnBrk="1" hangingPunct="1">
              <a:lnSpc>
                <a:spcPct val="90000"/>
              </a:lnSpc>
              <a:defRPr/>
            </a:pPr>
            <a:r>
              <a:rPr lang="es-EC" sz="2000" smtClean="0"/>
              <a:t>Inventarios de producto terminado</a:t>
            </a:r>
          </a:p>
          <a:p>
            <a:pPr lvl="1" eaLnBrk="1" hangingPunct="1">
              <a:lnSpc>
                <a:spcPct val="90000"/>
              </a:lnSpc>
              <a:defRPr/>
            </a:pPr>
            <a:r>
              <a:rPr lang="es-EC" sz="2000" smtClean="0"/>
              <a:t>Inventarios de materiales</a:t>
            </a:r>
          </a:p>
          <a:p>
            <a:pPr lvl="1" eaLnBrk="1" hangingPunct="1">
              <a:lnSpc>
                <a:spcPct val="90000"/>
              </a:lnSpc>
              <a:defRPr/>
            </a:pPr>
            <a:r>
              <a:rPr lang="es-EC" sz="2000" smtClean="0"/>
              <a:t>Caja y bancos</a:t>
            </a:r>
          </a:p>
          <a:p>
            <a:pPr lvl="1" eaLnBrk="1" hangingPunct="1">
              <a:lnSpc>
                <a:spcPct val="90000"/>
              </a:lnSpc>
              <a:defRPr/>
            </a:pPr>
            <a:r>
              <a:rPr lang="es-EC" sz="2000" smtClean="0"/>
              <a:t>Cuentas por cobrar</a:t>
            </a:r>
          </a:p>
          <a:p>
            <a:pPr eaLnBrk="1" hangingPunct="1">
              <a:lnSpc>
                <a:spcPct val="90000"/>
              </a:lnSpc>
              <a:defRPr/>
            </a:pPr>
            <a:r>
              <a:rPr lang="es-EC" sz="2400" smtClean="0"/>
              <a:t>En la práctica se considera una inversión a largo plazo: debe de reinvertirse en el proyecto para mantenerlo funcionando.</a:t>
            </a:r>
          </a:p>
          <a:p>
            <a:pPr eaLnBrk="1" hangingPunct="1">
              <a:lnSpc>
                <a:spcPct val="90000"/>
              </a:lnSpc>
              <a:defRPr/>
            </a:pPr>
            <a:r>
              <a:rPr lang="es-EC" sz="2400" smtClean="0"/>
              <a:t>Solo se lo podrá recuperar  al finalizar el proyecto paralizándolo.</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003">
                                            <p:txEl>
                                              <p:pRg st="0" end="0"/>
                                            </p:txEl>
                                          </p:spTgt>
                                        </p:tgtEl>
                                        <p:attrNameLst>
                                          <p:attrName>style.visibility</p:attrName>
                                        </p:attrNameLst>
                                      </p:cBhvr>
                                      <p:to>
                                        <p:strVal val="visible"/>
                                      </p:to>
                                    </p:set>
                                    <p:anim calcmode="lin" valueType="num">
                                      <p:cBhvr additive="base">
                                        <p:cTn id="7" dur="500" fill="hold"/>
                                        <p:tgtEl>
                                          <p:spTgt spid="10240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0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003">
                                            <p:txEl>
                                              <p:pRg st="1" end="1"/>
                                            </p:txEl>
                                          </p:spTgt>
                                        </p:tgtEl>
                                        <p:attrNameLst>
                                          <p:attrName>style.visibility</p:attrName>
                                        </p:attrNameLst>
                                      </p:cBhvr>
                                      <p:to>
                                        <p:strVal val="visible"/>
                                      </p:to>
                                    </p:set>
                                    <p:anim calcmode="lin" valueType="num">
                                      <p:cBhvr additive="base">
                                        <p:cTn id="13" dur="500" fill="hold"/>
                                        <p:tgtEl>
                                          <p:spTgt spid="10240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0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24003">
                                            <p:txEl>
                                              <p:pRg st="2" end="2"/>
                                            </p:txEl>
                                          </p:spTgt>
                                        </p:tgtEl>
                                        <p:attrNameLst>
                                          <p:attrName>style.visibility</p:attrName>
                                        </p:attrNameLst>
                                      </p:cBhvr>
                                      <p:to>
                                        <p:strVal val="visible"/>
                                      </p:to>
                                    </p:set>
                                    <p:anim calcmode="lin" valueType="num">
                                      <p:cBhvr additive="base">
                                        <p:cTn id="17" dur="500" fill="hold"/>
                                        <p:tgtEl>
                                          <p:spTgt spid="10240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0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24003">
                                            <p:txEl>
                                              <p:pRg st="3" end="3"/>
                                            </p:txEl>
                                          </p:spTgt>
                                        </p:tgtEl>
                                        <p:attrNameLst>
                                          <p:attrName>style.visibility</p:attrName>
                                        </p:attrNameLst>
                                      </p:cBhvr>
                                      <p:to>
                                        <p:strVal val="visible"/>
                                      </p:to>
                                    </p:set>
                                    <p:anim calcmode="lin" valueType="num">
                                      <p:cBhvr additive="base">
                                        <p:cTn id="21" dur="500" fill="hold"/>
                                        <p:tgtEl>
                                          <p:spTgt spid="10240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240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024003">
                                            <p:txEl>
                                              <p:pRg st="4" end="4"/>
                                            </p:txEl>
                                          </p:spTgt>
                                        </p:tgtEl>
                                        <p:attrNameLst>
                                          <p:attrName>style.visibility</p:attrName>
                                        </p:attrNameLst>
                                      </p:cBhvr>
                                      <p:to>
                                        <p:strVal val="visible"/>
                                      </p:to>
                                    </p:set>
                                    <p:anim calcmode="lin" valueType="num">
                                      <p:cBhvr additive="base">
                                        <p:cTn id="25" dur="500" fill="hold"/>
                                        <p:tgtEl>
                                          <p:spTgt spid="10240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0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024003">
                                            <p:txEl>
                                              <p:pRg st="5" end="5"/>
                                            </p:txEl>
                                          </p:spTgt>
                                        </p:tgtEl>
                                        <p:attrNameLst>
                                          <p:attrName>style.visibility</p:attrName>
                                        </p:attrNameLst>
                                      </p:cBhvr>
                                      <p:to>
                                        <p:strVal val="visible"/>
                                      </p:to>
                                    </p:set>
                                    <p:anim calcmode="lin" valueType="num">
                                      <p:cBhvr additive="base">
                                        <p:cTn id="29" dur="500" fill="hold"/>
                                        <p:tgtEl>
                                          <p:spTgt spid="10240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2400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024003">
                                            <p:txEl>
                                              <p:pRg st="6" end="6"/>
                                            </p:txEl>
                                          </p:spTgt>
                                        </p:tgtEl>
                                        <p:attrNameLst>
                                          <p:attrName>style.visibility</p:attrName>
                                        </p:attrNameLst>
                                      </p:cBhvr>
                                      <p:to>
                                        <p:strVal val="visible"/>
                                      </p:to>
                                    </p:set>
                                    <p:anim calcmode="lin" valueType="num">
                                      <p:cBhvr additive="base">
                                        <p:cTn id="33" dur="500" fill="hold"/>
                                        <p:tgtEl>
                                          <p:spTgt spid="102400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02400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1024003">
                                            <p:txEl>
                                              <p:pRg st="7" end="7"/>
                                            </p:txEl>
                                          </p:spTgt>
                                        </p:tgtEl>
                                        <p:attrNameLst>
                                          <p:attrName>style.visibility</p:attrName>
                                        </p:attrNameLst>
                                      </p:cBhvr>
                                      <p:to>
                                        <p:strVal val="visible"/>
                                      </p:to>
                                    </p:set>
                                    <p:anim calcmode="lin" valueType="num">
                                      <p:cBhvr additive="base">
                                        <p:cTn id="39" dur="500" fill="hold"/>
                                        <p:tgtEl>
                                          <p:spTgt spid="1024003">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02400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1024003">
                                            <p:txEl>
                                              <p:pRg st="8" end="8"/>
                                            </p:txEl>
                                          </p:spTgt>
                                        </p:tgtEl>
                                        <p:attrNameLst>
                                          <p:attrName>style.visibility</p:attrName>
                                        </p:attrNameLst>
                                      </p:cBhvr>
                                      <p:to>
                                        <p:strVal val="visible"/>
                                      </p:to>
                                    </p:set>
                                    <p:anim calcmode="lin" valueType="num">
                                      <p:cBhvr additive="base">
                                        <p:cTn id="45" dur="500" fill="hold"/>
                                        <p:tgtEl>
                                          <p:spTgt spid="1024003">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02400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03" grpId="0" build="p" autoUpdateAnimBg="0"/>
    </p:bldLst>
  </p:timing>
</p:sld>
</file>

<file path=ppt/slides/slide1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381000" y="76200"/>
            <a:ext cx="8534400" cy="1143000"/>
          </a:xfrm>
        </p:spPr>
        <p:txBody>
          <a:bodyPr/>
          <a:lstStyle/>
          <a:p>
            <a:pPr eaLnBrk="1" hangingPunct="1"/>
            <a:r>
              <a:rPr lang="es-ES_tradnl" smtClean="0"/>
              <a:t>Inversion en Capital de</a:t>
            </a:r>
            <a:r>
              <a:rPr lang="en-US" smtClean="0"/>
              <a:t> </a:t>
            </a:r>
            <a:r>
              <a:rPr lang="es-ES_tradnl" smtClean="0"/>
              <a:t>Trabajo</a:t>
            </a:r>
          </a:p>
        </p:txBody>
      </p:sp>
      <p:sp>
        <p:nvSpPr>
          <p:cNvPr id="1025027" name="Rectangle 3"/>
          <p:cNvSpPr>
            <a:spLocks noGrp="1" noChangeArrowheads="1"/>
          </p:cNvSpPr>
          <p:nvPr>
            <p:ph type="body" idx="1"/>
          </p:nvPr>
        </p:nvSpPr>
        <p:spPr>
          <a:xfrm>
            <a:off x="1169988" y="1143000"/>
            <a:ext cx="7772400" cy="4918075"/>
          </a:xfrm>
        </p:spPr>
        <p:txBody>
          <a:bodyPr/>
          <a:lstStyle/>
          <a:p>
            <a:pPr eaLnBrk="1" hangingPunct="1">
              <a:defRPr/>
            </a:pPr>
            <a:r>
              <a:rPr lang="es-EC" sz="2800" smtClean="0"/>
              <a:t>Disponibilidad de recursos para:</a:t>
            </a:r>
          </a:p>
          <a:p>
            <a:pPr lvl="1" eaLnBrk="1" hangingPunct="1">
              <a:defRPr/>
            </a:pPr>
            <a:r>
              <a:rPr lang="es-EC" sz="2400" smtClean="0"/>
              <a:t>Pagar al personal.</a:t>
            </a:r>
          </a:p>
          <a:p>
            <a:pPr lvl="1" eaLnBrk="1" hangingPunct="1">
              <a:defRPr/>
            </a:pPr>
            <a:r>
              <a:rPr lang="es-EC" sz="2400" smtClean="0"/>
              <a:t>Comprar materiales.</a:t>
            </a:r>
          </a:p>
          <a:p>
            <a:pPr lvl="1" eaLnBrk="1" hangingPunct="1">
              <a:defRPr/>
            </a:pPr>
            <a:r>
              <a:rPr lang="es-EC" sz="2400" smtClean="0"/>
              <a:t>Comprar insumos y materia prima.</a:t>
            </a:r>
          </a:p>
          <a:p>
            <a:pPr lvl="1" eaLnBrk="1" hangingPunct="1">
              <a:defRPr/>
            </a:pPr>
            <a:r>
              <a:rPr lang="es-EC" sz="2400" smtClean="0"/>
              <a:t>Cubrir los costos  de operación.</a:t>
            </a:r>
          </a:p>
          <a:p>
            <a:pPr lvl="1" eaLnBrk="1" hangingPunct="1">
              <a:defRPr/>
            </a:pPr>
            <a:r>
              <a:rPr lang="es-EC" sz="2400" smtClean="0"/>
              <a:t>Tener inventarios de materiales (Bodega).</a:t>
            </a:r>
          </a:p>
          <a:p>
            <a:pPr lvl="1" eaLnBrk="1" hangingPunct="1">
              <a:defRPr/>
            </a:pPr>
            <a:r>
              <a:rPr lang="es-EC" sz="2400" smtClean="0"/>
              <a:t>Inventario de producto en proceso.</a:t>
            </a:r>
          </a:p>
          <a:p>
            <a:pPr lvl="1" eaLnBrk="1" hangingPunct="1">
              <a:defRPr/>
            </a:pPr>
            <a:r>
              <a:rPr lang="es-EC" sz="2400" smtClean="0"/>
              <a:t>Tener las primeras producciones.</a:t>
            </a:r>
          </a:p>
          <a:p>
            <a:pPr lvl="1" eaLnBrk="1" hangingPunct="1">
              <a:defRPr/>
            </a:pPr>
            <a:r>
              <a:rPr lang="es-EC" sz="2400" smtClean="0"/>
              <a:t>Tener inventario de producto terminado.</a:t>
            </a:r>
          </a:p>
          <a:p>
            <a:pPr lvl="1" eaLnBrk="1" hangingPunct="1">
              <a:defRPr/>
            </a:pPr>
            <a:r>
              <a:rPr lang="es-EC" sz="2400" smtClean="0"/>
              <a:t>Vender a credito (ctas x cobrar).</a:t>
            </a:r>
          </a:p>
          <a:p>
            <a:pPr lvl="1" eaLnBrk="1" hangingPunct="1">
              <a:defRPr/>
            </a:pPr>
            <a:r>
              <a:rPr lang="es-EC" sz="2400" smtClean="0"/>
              <a:t>Esperar hasta que nos paguen.</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5027">
                                            <p:txEl>
                                              <p:pRg st="0" end="0"/>
                                            </p:txEl>
                                          </p:spTgt>
                                        </p:tgtEl>
                                        <p:attrNameLst>
                                          <p:attrName>style.visibility</p:attrName>
                                        </p:attrNameLst>
                                      </p:cBhvr>
                                      <p:to>
                                        <p:strVal val="visible"/>
                                      </p:to>
                                    </p:set>
                                    <p:anim calcmode="lin" valueType="num">
                                      <p:cBhvr additive="base">
                                        <p:cTn id="7" dur="500" fill="hold"/>
                                        <p:tgtEl>
                                          <p:spTgt spid="10250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50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5027">
                                            <p:txEl>
                                              <p:pRg st="1" end="1"/>
                                            </p:txEl>
                                          </p:spTgt>
                                        </p:tgtEl>
                                        <p:attrNameLst>
                                          <p:attrName>style.visibility</p:attrName>
                                        </p:attrNameLst>
                                      </p:cBhvr>
                                      <p:to>
                                        <p:strVal val="visible"/>
                                      </p:to>
                                    </p:set>
                                    <p:anim calcmode="lin" valueType="num">
                                      <p:cBhvr additive="base">
                                        <p:cTn id="13" dur="500" fill="hold"/>
                                        <p:tgtEl>
                                          <p:spTgt spid="10250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50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5027">
                                            <p:txEl>
                                              <p:pRg st="2" end="2"/>
                                            </p:txEl>
                                          </p:spTgt>
                                        </p:tgtEl>
                                        <p:attrNameLst>
                                          <p:attrName>style.visibility</p:attrName>
                                        </p:attrNameLst>
                                      </p:cBhvr>
                                      <p:to>
                                        <p:strVal val="visible"/>
                                      </p:to>
                                    </p:set>
                                    <p:anim calcmode="lin" valueType="num">
                                      <p:cBhvr additive="base">
                                        <p:cTn id="19" dur="500" fill="hold"/>
                                        <p:tgtEl>
                                          <p:spTgt spid="10250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50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5027">
                                            <p:txEl>
                                              <p:pRg st="3" end="3"/>
                                            </p:txEl>
                                          </p:spTgt>
                                        </p:tgtEl>
                                        <p:attrNameLst>
                                          <p:attrName>style.visibility</p:attrName>
                                        </p:attrNameLst>
                                      </p:cBhvr>
                                      <p:to>
                                        <p:strVal val="visible"/>
                                      </p:to>
                                    </p:set>
                                    <p:anim calcmode="lin" valueType="num">
                                      <p:cBhvr additive="base">
                                        <p:cTn id="25" dur="500" fill="hold"/>
                                        <p:tgtEl>
                                          <p:spTgt spid="10250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502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5027">
                                            <p:txEl>
                                              <p:pRg st="4" end="4"/>
                                            </p:txEl>
                                          </p:spTgt>
                                        </p:tgtEl>
                                        <p:attrNameLst>
                                          <p:attrName>style.visibility</p:attrName>
                                        </p:attrNameLst>
                                      </p:cBhvr>
                                      <p:to>
                                        <p:strVal val="visible"/>
                                      </p:to>
                                    </p:set>
                                    <p:anim calcmode="lin" valueType="num">
                                      <p:cBhvr additive="base">
                                        <p:cTn id="31" dur="500" fill="hold"/>
                                        <p:tgtEl>
                                          <p:spTgt spid="102502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502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5027">
                                            <p:txEl>
                                              <p:pRg st="5" end="5"/>
                                            </p:txEl>
                                          </p:spTgt>
                                        </p:tgtEl>
                                        <p:attrNameLst>
                                          <p:attrName>style.visibility</p:attrName>
                                        </p:attrNameLst>
                                      </p:cBhvr>
                                      <p:to>
                                        <p:strVal val="visible"/>
                                      </p:to>
                                    </p:set>
                                    <p:anim calcmode="lin" valueType="num">
                                      <p:cBhvr additive="base">
                                        <p:cTn id="37" dur="500" fill="hold"/>
                                        <p:tgtEl>
                                          <p:spTgt spid="102502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502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5027">
                                            <p:txEl>
                                              <p:pRg st="6" end="6"/>
                                            </p:txEl>
                                          </p:spTgt>
                                        </p:tgtEl>
                                        <p:attrNameLst>
                                          <p:attrName>style.visibility</p:attrName>
                                        </p:attrNameLst>
                                      </p:cBhvr>
                                      <p:to>
                                        <p:strVal val="visible"/>
                                      </p:to>
                                    </p:set>
                                    <p:anim calcmode="lin" valueType="num">
                                      <p:cBhvr additive="base">
                                        <p:cTn id="43" dur="500" fill="hold"/>
                                        <p:tgtEl>
                                          <p:spTgt spid="102502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502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5027">
                                            <p:txEl>
                                              <p:pRg st="7" end="7"/>
                                            </p:txEl>
                                          </p:spTgt>
                                        </p:tgtEl>
                                        <p:attrNameLst>
                                          <p:attrName>style.visibility</p:attrName>
                                        </p:attrNameLst>
                                      </p:cBhvr>
                                      <p:to>
                                        <p:strVal val="visible"/>
                                      </p:to>
                                    </p:set>
                                    <p:anim calcmode="lin" valueType="num">
                                      <p:cBhvr additive="base">
                                        <p:cTn id="49" dur="500" fill="hold"/>
                                        <p:tgtEl>
                                          <p:spTgt spid="1025027">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502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025027">
                                            <p:txEl>
                                              <p:pRg st="8" end="8"/>
                                            </p:txEl>
                                          </p:spTgt>
                                        </p:tgtEl>
                                        <p:attrNameLst>
                                          <p:attrName>style.visibility</p:attrName>
                                        </p:attrNameLst>
                                      </p:cBhvr>
                                      <p:to>
                                        <p:strVal val="visible"/>
                                      </p:to>
                                    </p:set>
                                    <p:anim calcmode="lin" valueType="num">
                                      <p:cBhvr additive="base">
                                        <p:cTn id="55" dur="500" fill="hold"/>
                                        <p:tgtEl>
                                          <p:spTgt spid="1025027">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02502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025027">
                                            <p:txEl>
                                              <p:pRg st="9" end="9"/>
                                            </p:txEl>
                                          </p:spTgt>
                                        </p:tgtEl>
                                        <p:attrNameLst>
                                          <p:attrName>style.visibility</p:attrName>
                                        </p:attrNameLst>
                                      </p:cBhvr>
                                      <p:to>
                                        <p:strVal val="visible"/>
                                      </p:to>
                                    </p:set>
                                    <p:anim calcmode="lin" valueType="num">
                                      <p:cBhvr additive="base">
                                        <p:cTn id="61" dur="500" fill="hold"/>
                                        <p:tgtEl>
                                          <p:spTgt spid="1025027">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025027">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025027">
                                            <p:txEl>
                                              <p:pRg st="10" end="10"/>
                                            </p:txEl>
                                          </p:spTgt>
                                        </p:tgtEl>
                                        <p:attrNameLst>
                                          <p:attrName>style.visibility</p:attrName>
                                        </p:attrNameLst>
                                      </p:cBhvr>
                                      <p:to>
                                        <p:strVal val="visible"/>
                                      </p:to>
                                    </p:set>
                                    <p:anim calcmode="lin" valueType="num">
                                      <p:cBhvr additive="base">
                                        <p:cTn id="67" dur="500" fill="hold"/>
                                        <p:tgtEl>
                                          <p:spTgt spid="1025027">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1025027">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027" grpId="0" build="p" bldLvl="2" autoUpdateAnimBg="0"/>
    </p:bldLst>
  </p:timing>
</p:sld>
</file>

<file path=ppt/slides/slide1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a:xfrm>
            <a:off x="533400" y="381000"/>
            <a:ext cx="8382000" cy="1143000"/>
          </a:xfrm>
        </p:spPr>
        <p:txBody>
          <a:bodyPr/>
          <a:lstStyle/>
          <a:p>
            <a:pPr eaLnBrk="1" hangingPunct="1"/>
            <a:r>
              <a:rPr lang="es-ES_tradnl" smtClean="0"/>
              <a:t>Inversion en Capital de</a:t>
            </a:r>
            <a:r>
              <a:rPr lang="en-US" smtClean="0"/>
              <a:t> </a:t>
            </a:r>
            <a:r>
              <a:rPr lang="es-ES_tradnl" smtClean="0"/>
              <a:t>Trabajo</a:t>
            </a:r>
          </a:p>
        </p:txBody>
      </p:sp>
      <p:sp>
        <p:nvSpPr>
          <p:cNvPr id="1026051" name="Rectangle 3"/>
          <p:cNvSpPr>
            <a:spLocks noGrp="1" noChangeArrowheads="1"/>
          </p:cNvSpPr>
          <p:nvPr>
            <p:ph type="body" idx="1"/>
          </p:nvPr>
        </p:nvSpPr>
        <p:spPr>
          <a:xfrm>
            <a:off x="1169988" y="1484313"/>
            <a:ext cx="7772400" cy="4114800"/>
          </a:xfrm>
        </p:spPr>
        <p:txBody>
          <a:bodyPr/>
          <a:lstStyle/>
          <a:p>
            <a:pPr eaLnBrk="1" hangingPunct="1">
              <a:lnSpc>
                <a:spcPct val="90000"/>
              </a:lnSpc>
              <a:defRPr/>
            </a:pPr>
            <a:r>
              <a:rPr lang="es-EC" sz="2800" smtClean="0"/>
              <a:t>No deberemos de olvidar el considerar el  efectivo que deberemos de mantener en caja y bancos, el cual forma también parte del capital de trabajo.</a:t>
            </a:r>
          </a:p>
          <a:p>
            <a:pPr eaLnBrk="1" hangingPunct="1">
              <a:lnSpc>
                <a:spcPct val="90000"/>
              </a:lnSpc>
              <a:defRPr/>
            </a:pPr>
            <a:r>
              <a:rPr lang="es-EC" sz="2800" smtClean="0"/>
              <a:t>Utilizaremos el Método del “Déficit Acumulado Máximo”:</a:t>
            </a:r>
          </a:p>
          <a:p>
            <a:pPr lvl="1" eaLnBrk="1" hangingPunct="1">
              <a:lnSpc>
                <a:spcPct val="90000"/>
              </a:lnSpc>
              <a:defRPr/>
            </a:pPr>
            <a:r>
              <a:rPr lang="es-EC" sz="2400" smtClean="0"/>
              <a:t>Calcular para cada mes los flujos de ingresos y egresos proyectados y determinar el déficit acumulado máximo = Capital de Trabajo.</a:t>
            </a:r>
          </a:p>
          <a:p>
            <a:pPr eaLnBrk="1" hangingPunct="1">
              <a:lnSpc>
                <a:spcPct val="90000"/>
              </a:lnSpc>
              <a:defRPr/>
            </a:pPr>
            <a:r>
              <a:rPr lang="es-ES_tradnl" sz="2800" smtClean="0"/>
              <a:t>Esto está relacionado con el “Momento Cero.”</a:t>
            </a:r>
          </a:p>
          <a:p>
            <a:pPr eaLnBrk="1" hangingPunct="1">
              <a:lnSpc>
                <a:spcPct val="90000"/>
              </a:lnSpc>
              <a:defRPr/>
            </a:pPr>
            <a:r>
              <a:rPr lang="es-ES_tradnl" sz="2800" smtClean="0"/>
              <a:t>No se lo usa para ningun calculo, solo es importante considerarlo.</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6051">
                                            <p:txEl>
                                              <p:pRg st="0" end="0"/>
                                            </p:txEl>
                                          </p:spTgt>
                                        </p:tgtEl>
                                        <p:attrNameLst>
                                          <p:attrName>style.visibility</p:attrName>
                                        </p:attrNameLst>
                                      </p:cBhvr>
                                      <p:to>
                                        <p:strVal val="visible"/>
                                      </p:to>
                                    </p:set>
                                    <p:anim calcmode="lin" valueType="num">
                                      <p:cBhvr additive="base">
                                        <p:cTn id="7" dur="500" fill="hold"/>
                                        <p:tgtEl>
                                          <p:spTgt spid="10260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605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6051">
                                            <p:txEl>
                                              <p:pRg st="1" end="1"/>
                                            </p:txEl>
                                          </p:spTgt>
                                        </p:tgtEl>
                                        <p:attrNameLst>
                                          <p:attrName>style.visibility</p:attrName>
                                        </p:attrNameLst>
                                      </p:cBhvr>
                                      <p:to>
                                        <p:strVal val="visible"/>
                                      </p:to>
                                    </p:set>
                                    <p:anim calcmode="lin" valueType="num">
                                      <p:cBhvr additive="base">
                                        <p:cTn id="13" dur="500" fill="hold"/>
                                        <p:tgtEl>
                                          <p:spTgt spid="10260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6051">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26051">
                                            <p:txEl>
                                              <p:pRg st="2" end="2"/>
                                            </p:txEl>
                                          </p:spTgt>
                                        </p:tgtEl>
                                        <p:attrNameLst>
                                          <p:attrName>style.visibility</p:attrName>
                                        </p:attrNameLst>
                                      </p:cBhvr>
                                      <p:to>
                                        <p:strVal val="visible"/>
                                      </p:to>
                                    </p:set>
                                    <p:anim calcmode="lin" valueType="num">
                                      <p:cBhvr additive="base">
                                        <p:cTn id="17" dur="500" fill="hold"/>
                                        <p:tgtEl>
                                          <p:spTgt spid="102605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605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026051">
                                            <p:txEl>
                                              <p:pRg st="3" end="3"/>
                                            </p:txEl>
                                          </p:spTgt>
                                        </p:tgtEl>
                                        <p:attrNameLst>
                                          <p:attrName>style.visibility</p:attrName>
                                        </p:attrNameLst>
                                      </p:cBhvr>
                                      <p:to>
                                        <p:strVal val="visible"/>
                                      </p:to>
                                    </p:set>
                                    <p:anim calcmode="lin" valueType="num">
                                      <p:cBhvr additive="base">
                                        <p:cTn id="23" dur="500" fill="hold"/>
                                        <p:tgtEl>
                                          <p:spTgt spid="1026051">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2605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026051">
                                            <p:txEl>
                                              <p:pRg st="4" end="4"/>
                                            </p:txEl>
                                          </p:spTgt>
                                        </p:tgtEl>
                                        <p:attrNameLst>
                                          <p:attrName>style.visibility</p:attrName>
                                        </p:attrNameLst>
                                      </p:cBhvr>
                                      <p:to>
                                        <p:strVal val="visible"/>
                                      </p:to>
                                    </p:set>
                                    <p:anim calcmode="lin" valueType="num">
                                      <p:cBhvr additive="base">
                                        <p:cTn id="29" dur="500" fill="hold"/>
                                        <p:tgtEl>
                                          <p:spTgt spid="1026051">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026051">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051" grpId="0" build="p" autoUpdateAnimBg="0"/>
    </p:bldLst>
  </p:timing>
</p:sld>
</file>

<file path=ppt/slides/slide1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1143000" y="0"/>
            <a:ext cx="7772400" cy="1143000"/>
          </a:xfrm>
        </p:spPr>
        <p:txBody>
          <a:bodyPr/>
          <a:lstStyle/>
          <a:p>
            <a:pPr eaLnBrk="1" hangingPunct="1"/>
            <a:r>
              <a:rPr lang="es-ES_tradnl" smtClean="0"/>
              <a:t>Valores ya Desembolsados</a:t>
            </a:r>
          </a:p>
        </p:txBody>
      </p:sp>
      <p:sp>
        <p:nvSpPr>
          <p:cNvPr id="1027075" name="Rectangle 3"/>
          <p:cNvSpPr>
            <a:spLocks noGrp="1" noChangeArrowheads="1"/>
          </p:cNvSpPr>
          <p:nvPr>
            <p:ph type="body" idx="1"/>
          </p:nvPr>
        </p:nvSpPr>
        <p:spPr>
          <a:xfrm>
            <a:off x="1169988" y="1143000"/>
            <a:ext cx="7772400" cy="4918075"/>
          </a:xfrm>
        </p:spPr>
        <p:txBody>
          <a:bodyPr/>
          <a:lstStyle/>
          <a:p>
            <a:pPr eaLnBrk="1" hangingPunct="1">
              <a:lnSpc>
                <a:spcPct val="90000"/>
              </a:lnSpc>
              <a:defRPr/>
            </a:pPr>
            <a:r>
              <a:rPr lang="es-ES_tradnl" smtClean="0"/>
              <a:t>A</a:t>
            </a:r>
            <a:r>
              <a:rPr lang="es-EC" smtClean="0"/>
              <a:t>ctivos puedan ser utilizados en otro proceso o venderse:</a:t>
            </a:r>
          </a:p>
          <a:p>
            <a:pPr lvl="1" eaLnBrk="1" hangingPunct="1">
              <a:lnSpc>
                <a:spcPct val="90000"/>
              </a:lnSpc>
              <a:defRPr/>
            </a:pPr>
            <a:r>
              <a:rPr lang="es-EC" smtClean="0"/>
              <a:t>Considerarlos como parte del desembolso.</a:t>
            </a:r>
          </a:p>
          <a:p>
            <a:pPr lvl="1" eaLnBrk="1" hangingPunct="1">
              <a:lnSpc>
                <a:spcPct val="90000"/>
              </a:lnSpc>
              <a:defRPr/>
            </a:pPr>
            <a:r>
              <a:rPr lang="es-EC" smtClean="0"/>
              <a:t>Prestar atención al valor que les vamos a asignar.</a:t>
            </a:r>
          </a:p>
          <a:p>
            <a:pPr lvl="1" eaLnBrk="1" hangingPunct="1">
              <a:lnSpc>
                <a:spcPct val="90000"/>
              </a:lnSpc>
              <a:defRPr/>
            </a:pPr>
            <a:r>
              <a:rPr lang="es-EC" smtClean="0"/>
              <a:t>No necesariamente es el valor por el desembolsado/valor en libros.</a:t>
            </a:r>
          </a:p>
          <a:p>
            <a:pPr lvl="1" eaLnBrk="1" hangingPunct="1">
              <a:lnSpc>
                <a:spcPct val="90000"/>
              </a:lnSpc>
              <a:defRPr/>
            </a:pPr>
            <a:r>
              <a:rPr lang="es-EC" smtClean="0"/>
              <a:t>Una alternativa: el valor de mercado del bien, o el valor que podemos obtener haciendo producir dicho bien en otro proceso.</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7075">
                                            <p:txEl>
                                              <p:pRg st="0" end="0"/>
                                            </p:txEl>
                                          </p:spTgt>
                                        </p:tgtEl>
                                        <p:attrNameLst>
                                          <p:attrName>style.visibility</p:attrName>
                                        </p:attrNameLst>
                                      </p:cBhvr>
                                      <p:to>
                                        <p:strVal val="visible"/>
                                      </p:to>
                                    </p:set>
                                    <p:anim calcmode="lin" valueType="num">
                                      <p:cBhvr additive="base">
                                        <p:cTn id="7" dur="500" fill="hold"/>
                                        <p:tgtEl>
                                          <p:spTgt spid="10270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707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7075">
                                            <p:txEl>
                                              <p:pRg st="1" end="1"/>
                                            </p:txEl>
                                          </p:spTgt>
                                        </p:tgtEl>
                                        <p:attrNameLst>
                                          <p:attrName>style.visibility</p:attrName>
                                        </p:attrNameLst>
                                      </p:cBhvr>
                                      <p:to>
                                        <p:strVal val="visible"/>
                                      </p:to>
                                    </p:set>
                                    <p:anim calcmode="lin" valueType="num">
                                      <p:cBhvr additive="base">
                                        <p:cTn id="11" dur="500" fill="hold"/>
                                        <p:tgtEl>
                                          <p:spTgt spid="1027075">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707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7075">
                                            <p:txEl>
                                              <p:pRg st="2" end="2"/>
                                            </p:txEl>
                                          </p:spTgt>
                                        </p:tgtEl>
                                        <p:attrNameLst>
                                          <p:attrName>style.visibility</p:attrName>
                                        </p:attrNameLst>
                                      </p:cBhvr>
                                      <p:to>
                                        <p:strVal val="visible"/>
                                      </p:to>
                                    </p:set>
                                    <p:anim calcmode="lin" valueType="num">
                                      <p:cBhvr additive="base">
                                        <p:cTn id="15" dur="500" fill="hold"/>
                                        <p:tgtEl>
                                          <p:spTgt spid="1027075">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707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7075">
                                            <p:txEl>
                                              <p:pRg st="3" end="3"/>
                                            </p:txEl>
                                          </p:spTgt>
                                        </p:tgtEl>
                                        <p:attrNameLst>
                                          <p:attrName>style.visibility</p:attrName>
                                        </p:attrNameLst>
                                      </p:cBhvr>
                                      <p:to>
                                        <p:strVal val="visible"/>
                                      </p:to>
                                    </p:set>
                                    <p:anim calcmode="lin" valueType="num">
                                      <p:cBhvr additive="base">
                                        <p:cTn id="19" dur="500" fill="hold"/>
                                        <p:tgtEl>
                                          <p:spTgt spid="102707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7075">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27075">
                                            <p:txEl>
                                              <p:pRg st="4" end="4"/>
                                            </p:txEl>
                                          </p:spTgt>
                                        </p:tgtEl>
                                        <p:attrNameLst>
                                          <p:attrName>style.visibility</p:attrName>
                                        </p:attrNameLst>
                                      </p:cBhvr>
                                      <p:to>
                                        <p:strVal val="visible"/>
                                      </p:to>
                                    </p:set>
                                    <p:anim calcmode="lin" valueType="num">
                                      <p:cBhvr additive="base">
                                        <p:cTn id="23" dur="500" fill="hold"/>
                                        <p:tgtEl>
                                          <p:spTgt spid="1027075">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02707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075" grpId="0" build="p" autoUpdateAnimBg="0"/>
    </p:bldLst>
  </p:timing>
</p:sld>
</file>

<file path=ppt/slides/slide1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xfrm>
            <a:off x="1143000" y="0"/>
            <a:ext cx="7772400" cy="1143000"/>
          </a:xfrm>
        </p:spPr>
        <p:txBody>
          <a:bodyPr/>
          <a:lstStyle/>
          <a:p>
            <a:pPr eaLnBrk="1" hangingPunct="1"/>
            <a:r>
              <a:rPr lang="es-ES_tradnl" smtClean="0"/>
              <a:t>Valores ya Desembolsados</a:t>
            </a:r>
          </a:p>
        </p:txBody>
      </p:sp>
      <p:sp>
        <p:nvSpPr>
          <p:cNvPr id="1028099" name="Rectangle 3"/>
          <p:cNvSpPr>
            <a:spLocks noGrp="1" noChangeArrowheads="1"/>
          </p:cNvSpPr>
          <p:nvPr>
            <p:ph type="body" idx="1"/>
          </p:nvPr>
        </p:nvSpPr>
        <p:spPr>
          <a:xfrm>
            <a:off x="1169988" y="1143000"/>
            <a:ext cx="7772400" cy="4918075"/>
          </a:xfrm>
        </p:spPr>
        <p:txBody>
          <a:bodyPr/>
          <a:lstStyle/>
          <a:p>
            <a:pPr eaLnBrk="1" hangingPunct="1">
              <a:defRPr/>
            </a:pPr>
            <a:r>
              <a:rPr lang="es-EC" smtClean="0"/>
              <a:t>Egresos ya incurridos, pero que no pueden ser recuperados:</a:t>
            </a:r>
          </a:p>
          <a:p>
            <a:pPr lvl="1" eaLnBrk="1" hangingPunct="1">
              <a:defRPr/>
            </a:pPr>
            <a:r>
              <a:rPr lang="es-EC" smtClean="0"/>
              <a:t>Activos que solo sirvan para un propósito y de los que no puede obtenerse nada de su venta.</a:t>
            </a:r>
          </a:p>
          <a:p>
            <a:pPr lvl="1" eaLnBrk="1" hangingPunct="1">
              <a:defRPr/>
            </a:pPr>
            <a:r>
              <a:rPr lang="es-EC" smtClean="0"/>
              <a:t>No deben de ser considerados.</a:t>
            </a:r>
          </a:p>
          <a:p>
            <a:pPr lvl="1" eaLnBrk="1" hangingPunct="1">
              <a:defRPr/>
            </a:pPr>
            <a:r>
              <a:rPr lang="es-EC" smtClean="0"/>
              <a:t>Si ejecutamos o no el proyecto no habrá una diferencia en el valor ya desembolsado. “Costos Hundidos” o  “</a:t>
            </a:r>
            <a:r>
              <a:rPr lang="en-US" smtClean="0"/>
              <a:t>Sunken Costs.”</a:t>
            </a:r>
            <a:endParaRPr lang="es-ES_tradnl"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8099">
                                            <p:txEl>
                                              <p:pRg st="0" end="0"/>
                                            </p:txEl>
                                          </p:spTgt>
                                        </p:tgtEl>
                                        <p:attrNameLst>
                                          <p:attrName>style.visibility</p:attrName>
                                        </p:attrNameLst>
                                      </p:cBhvr>
                                      <p:to>
                                        <p:strVal val="visible"/>
                                      </p:to>
                                    </p:set>
                                    <p:anim calcmode="lin" valueType="num">
                                      <p:cBhvr additive="base">
                                        <p:cTn id="7" dur="500" fill="hold"/>
                                        <p:tgtEl>
                                          <p:spTgt spid="10280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809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8099">
                                            <p:txEl>
                                              <p:pRg st="1" end="1"/>
                                            </p:txEl>
                                          </p:spTgt>
                                        </p:tgtEl>
                                        <p:attrNameLst>
                                          <p:attrName>style.visibility</p:attrName>
                                        </p:attrNameLst>
                                      </p:cBhvr>
                                      <p:to>
                                        <p:strVal val="visible"/>
                                      </p:to>
                                    </p:set>
                                    <p:anim calcmode="lin" valueType="num">
                                      <p:cBhvr additive="base">
                                        <p:cTn id="11" dur="500" fill="hold"/>
                                        <p:tgtEl>
                                          <p:spTgt spid="102809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809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28099">
                                            <p:txEl>
                                              <p:pRg st="2" end="2"/>
                                            </p:txEl>
                                          </p:spTgt>
                                        </p:tgtEl>
                                        <p:attrNameLst>
                                          <p:attrName>style.visibility</p:attrName>
                                        </p:attrNameLst>
                                      </p:cBhvr>
                                      <p:to>
                                        <p:strVal val="visible"/>
                                      </p:to>
                                    </p:set>
                                    <p:anim calcmode="lin" valueType="num">
                                      <p:cBhvr additive="base">
                                        <p:cTn id="15" dur="500" fill="hold"/>
                                        <p:tgtEl>
                                          <p:spTgt spid="102809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809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028099">
                                            <p:txEl>
                                              <p:pRg st="3" end="3"/>
                                            </p:txEl>
                                          </p:spTgt>
                                        </p:tgtEl>
                                        <p:attrNameLst>
                                          <p:attrName>style.visibility</p:attrName>
                                        </p:attrNameLst>
                                      </p:cBhvr>
                                      <p:to>
                                        <p:strVal val="visible"/>
                                      </p:to>
                                    </p:set>
                                    <p:anim calcmode="lin" valueType="num">
                                      <p:cBhvr additive="base">
                                        <p:cTn id="19" dur="500" fill="hold"/>
                                        <p:tgtEl>
                                          <p:spTgt spid="102809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809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099" grpId="0" build="p" autoUpdateAnimBg="0"/>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pPr eaLnBrk="1" hangingPunct="1"/>
            <a:r>
              <a:rPr lang="en-US" smtClean="0"/>
              <a:t>Valores Ya Desembolsados</a:t>
            </a:r>
            <a:endParaRPr lang="es-ES_tradnl" smtClean="0"/>
          </a:p>
        </p:txBody>
      </p:sp>
      <p:sp>
        <p:nvSpPr>
          <p:cNvPr id="1029123" name="Rectangle 3"/>
          <p:cNvSpPr>
            <a:spLocks noGrp="1" noChangeArrowheads="1"/>
          </p:cNvSpPr>
          <p:nvPr>
            <p:ph type="body" idx="1"/>
          </p:nvPr>
        </p:nvSpPr>
        <p:spPr/>
        <p:txBody>
          <a:bodyPr/>
          <a:lstStyle/>
          <a:p>
            <a:pPr eaLnBrk="1" hangingPunct="1">
              <a:defRPr/>
            </a:pPr>
            <a:r>
              <a:rPr lang="en-US" smtClean="0"/>
              <a:t>Si el activo tiene un uso alternativo es un costo alternativo.</a:t>
            </a:r>
          </a:p>
          <a:p>
            <a:pPr eaLnBrk="1" hangingPunct="1">
              <a:defRPr/>
            </a:pPr>
            <a:r>
              <a:rPr lang="en-US" smtClean="0"/>
              <a:t>De lo contrario es un costo hundido.</a:t>
            </a:r>
            <a:endParaRPr lang="es-ES_tradnl" smtClean="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1066800" y="76200"/>
            <a:ext cx="7772400" cy="1143000"/>
          </a:xfrm>
        </p:spPr>
        <p:txBody>
          <a:bodyPr/>
          <a:lstStyle/>
          <a:p>
            <a:pPr eaLnBrk="1" hangingPunct="1"/>
            <a:r>
              <a:rPr lang="en-US" smtClean="0"/>
              <a:t>Estados Financieros Usados en Análisis de Proyectos</a:t>
            </a:r>
            <a:endParaRPr lang="es-ES_tradnl" smtClean="0"/>
          </a:p>
        </p:txBody>
      </p:sp>
      <p:sp>
        <p:nvSpPr>
          <p:cNvPr id="858115" name="Rectangle 3"/>
          <p:cNvSpPr>
            <a:spLocks noGrp="1" noChangeArrowheads="1"/>
          </p:cNvSpPr>
          <p:nvPr>
            <p:ph type="body" idx="1"/>
          </p:nvPr>
        </p:nvSpPr>
        <p:spPr>
          <a:xfrm>
            <a:off x="609600" y="1219200"/>
            <a:ext cx="8534400" cy="5486400"/>
          </a:xfrm>
        </p:spPr>
        <p:txBody>
          <a:bodyPr/>
          <a:lstStyle/>
          <a:p>
            <a:pPr eaLnBrk="1" hangingPunct="1">
              <a:lnSpc>
                <a:spcPct val="90000"/>
              </a:lnSpc>
              <a:defRPr/>
            </a:pPr>
            <a:r>
              <a:rPr lang="es-ES_tradnl" sz="2400" smtClean="0"/>
              <a:t>Balance General (B/G): Muestra las inversiones hechas en el proyecto y las fuentes de donde provienen estas.</a:t>
            </a:r>
          </a:p>
          <a:p>
            <a:pPr lvl="1" eaLnBrk="1" hangingPunct="1">
              <a:lnSpc>
                <a:spcPct val="90000"/>
              </a:lnSpc>
              <a:defRPr/>
            </a:pPr>
            <a:r>
              <a:rPr lang="es-ES_tradnl" sz="2000" smtClean="0"/>
              <a:t>Activo=Pasivo +Patrimonio.</a:t>
            </a:r>
          </a:p>
          <a:p>
            <a:pPr eaLnBrk="1" hangingPunct="1">
              <a:lnSpc>
                <a:spcPct val="90000"/>
              </a:lnSpc>
              <a:defRPr/>
            </a:pPr>
            <a:r>
              <a:rPr lang="es-ES_tradnl" sz="2400" smtClean="0"/>
              <a:t>Estado de Resultados (</a:t>
            </a:r>
            <a:r>
              <a:rPr lang="en-US" sz="2400" smtClean="0"/>
              <a:t>P&amp;G</a:t>
            </a:r>
            <a:r>
              <a:rPr lang="es-ES_tradnl" sz="2400" smtClean="0"/>
              <a:t>): Calcula utilidad del proyecto en un período d</a:t>
            </a:r>
            <a:r>
              <a:rPr lang="en-US" sz="2400" smtClean="0"/>
              <a:t>a</a:t>
            </a:r>
            <a:r>
              <a:rPr lang="es-ES_tradnl" sz="2400" smtClean="0"/>
              <a:t>do</a:t>
            </a:r>
            <a:r>
              <a:rPr lang="en-US" sz="2400" smtClean="0"/>
              <a:t>. S</a:t>
            </a:r>
            <a:r>
              <a:rPr lang="es-ES_tradnl" sz="2400" smtClean="0"/>
              <a:t>e tienen en cuenta ingresos y gastos contables (que no </a:t>
            </a:r>
            <a:r>
              <a:rPr lang="en-US" sz="2400" smtClean="0"/>
              <a:t>mueven</a:t>
            </a:r>
            <a:r>
              <a:rPr lang="es-ES_tradnl" sz="2400" smtClean="0"/>
              <a:t> fondos).</a:t>
            </a:r>
          </a:p>
          <a:p>
            <a:pPr eaLnBrk="1" hangingPunct="1">
              <a:lnSpc>
                <a:spcPct val="90000"/>
              </a:lnSpc>
              <a:defRPr/>
            </a:pPr>
            <a:r>
              <a:rPr lang="es-ES_tradnl" sz="2400" smtClean="0"/>
              <a:t>Flujo de Fondos (FC</a:t>
            </a:r>
            <a:r>
              <a:rPr lang="en-US" sz="2400" smtClean="0"/>
              <a:t>C</a:t>
            </a:r>
            <a:r>
              <a:rPr lang="es-ES_tradnl" sz="2400" smtClean="0"/>
              <a:t>): Calcula ingresos y egresos reales de dinero en un período determinado.</a:t>
            </a:r>
            <a:r>
              <a:rPr lang="en-US" sz="2400" smtClean="0"/>
              <a:t> (&gt;0).</a:t>
            </a:r>
            <a:endParaRPr lang="es-ES_tradnl" sz="2400" smtClean="0"/>
          </a:p>
          <a:p>
            <a:pPr lvl="1" eaLnBrk="1" hangingPunct="1">
              <a:lnSpc>
                <a:spcPct val="90000"/>
              </a:lnSpc>
              <a:defRPr/>
            </a:pPr>
            <a:r>
              <a:rPr lang="es-ES_tradnl" sz="2000" smtClean="0"/>
              <a:t>Flujo </a:t>
            </a:r>
            <a:r>
              <a:rPr lang="en-US" sz="2000" smtClean="0"/>
              <a:t>C</a:t>
            </a:r>
            <a:r>
              <a:rPr lang="es-ES_tradnl" sz="2000" smtClean="0"/>
              <a:t>aja libre proyecto (FCLP): Calcula inversiones y  beneficios de proyecto a lo largo de </a:t>
            </a:r>
            <a:r>
              <a:rPr lang="en-US" sz="2000" smtClean="0"/>
              <a:t>su</a:t>
            </a:r>
            <a:r>
              <a:rPr lang="es-ES_tradnl" sz="2000" smtClean="0"/>
              <a:t> vida sin tener en cuenta</a:t>
            </a:r>
            <a:r>
              <a:rPr lang="en-US" sz="2000" smtClean="0"/>
              <a:t> </a:t>
            </a:r>
            <a:r>
              <a:rPr lang="es-ES_tradnl" sz="2000" smtClean="0"/>
              <a:t>restricciones de capital de los inversionistas.</a:t>
            </a:r>
          </a:p>
          <a:p>
            <a:pPr lvl="1" eaLnBrk="1" hangingPunct="1">
              <a:lnSpc>
                <a:spcPct val="90000"/>
              </a:lnSpc>
              <a:defRPr/>
            </a:pPr>
            <a:r>
              <a:rPr lang="es-ES_tradnl" sz="2000" smtClean="0"/>
              <a:t>Flujo </a:t>
            </a:r>
            <a:r>
              <a:rPr lang="en-US" sz="2000" smtClean="0"/>
              <a:t>C</a:t>
            </a:r>
            <a:r>
              <a:rPr lang="es-ES_tradnl" sz="2000" smtClean="0"/>
              <a:t>aja </a:t>
            </a:r>
            <a:r>
              <a:rPr lang="en-US" sz="2000" smtClean="0"/>
              <a:t>I</a:t>
            </a:r>
            <a:r>
              <a:rPr lang="es-ES_tradnl" sz="2000" smtClean="0"/>
              <a:t>nversionistas (FCI): Calcula inversiones y los beneficios de proyecto, </a:t>
            </a:r>
            <a:r>
              <a:rPr lang="en-US" sz="2000" smtClean="0"/>
              <a:t>considerando su financiación, </a:t>
            </a:r>
            <a:r>
              <a:rPr lang="es-ES_tradnl" sz="2000" smtClean="0"/>
              <a:t>y los ahorros en impuestos de la financiación</a:t>
            </a:r>
            <a:r>
              <a:rPr lang="en-US" sz="2000" smtClean="0"/>
              <a:t>.</a:t>
            </a:r>
            <a:endParaRPr lang="es-ES_tradnl" sz="2000" smtClean="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1143000" y="76200"/>
            <a:ext cx="7772400" cy="1143000"/>
          </a:xfrm>
        </p:spPr>
        <p:txBody>
          <a:bodyPr/>
          <a:lstStyle/>
          <a:p>
            <a:pPr eaLnBrk="1" hangingPunct="1"/>
            <a:r>
              <a:rPr lang="es-ES_tradnl" smtClean="0"/>
              <a:t>Valores de Desecho</a:t>
            </a:r>
          </a:p>
        </p:txBody>
      </p:sp>
      <p:sp>
        <p:nvSpPr>
          <p:cNvPr id="1030147" name="Rectangle 3"/>
          <p:cNvSpPr>
            <a:spLocks noGrp="1" noChangeArrowheads="1"/>
          </p:cNvSpPr>
          <p:nvPr>
            <p:ph type="body" idx="1"/>
          </p:nvPr>
        </p:nvSpPr>
        <p:spPr>
          <a:xfrm>
            <a:off x="1169988" y="990600"/>
            <a:ext cx="7772400" cy="5070475"/>
          </a:xfrm>
        </p:spPr>
        <p:txBody>
          <a:bodyPr/>
          <a:lstStyle/>
          <a:p>
            <a:pPr eaLnBrk="1" hangingPunct="1">
              <a:lnSpc>
                <a:spcPct val="90000"/>
              </a:lnSpc>
              <a:defRPr/>
            </a:pPr>
            <a:r>
              <a:rPr lang="es-EC" sz="2400" smtClean="0"/>
              <a:t>Al final de proyecto se puede recuperar efectivo.</a:t>
            </a:r>
          </a:p>
          <a:p>
            <a:pPr eaLnBrk="1" hangingPunct="1">
              <a:lnSpc>
                <a:spcPct val="90000"/>
              </a:lnSpc>
              <a:defRPr/>
            </a:pPr>
            <a:r>
              <a:rPr lang="es-EC" sz="2400" smtClean="0"/>
              <a:t>Valor en libros:</a:t>
            </a:r>
          </a:p>
          <a:p>
            <a:pPr lvl="1" eaLnBrk="1" hangingPunct="1">
              <a:lnSpc>
                <a:spcPct val="90000"/>
              </a:lnSpc>
              <a:defRPr/>
            </a:pPr>
            <a:r>
              <a:rPr lang="es-EC" sz="2000" smtClean="0"/>
              <a:t>Demasiado conservadora de valor real proyecto.</a:t>
            </a:r>
          </a:p>
          <a:p>
            <a:pPr lvl="1" eaLnBrk="1" hangingPunct="1">
              <a:lnSpc>
                <a:spcPct val="90000"/>
              </a:lnSpc>
              <a:defRPr/>
            </a:pPr>
            <a:r>
              <a:rPr lang="es-EC" sz="2000" smtClean="0"/>
              <a:t>Algunos activos tienen tiempo de vida mayor que su vida útil contable.</a:t>
            </a:r>
          </a:p>
          <a:p>
            <a:pPr lvl="1" eaLnBrk="1" hangingPunct="1">
              <a:lnSpc>
                <a:spcPct val="90000"/>
              </a:lnSpc>
              <a:defRPr/>
            </a:pPr>
            <a:r>
              <a:rPr lang="es-EC" sz="2000" smtClean="0"/>
              <a:t>Mantenimiento asegura activos esten operativos</a:t>
            </a:r>
            <a:r>
              <a:rPr lang="es-EC" sz="2400" smtClean="0"/>
              <a:t>.</a:t>
            </a:r>
          </a:p>
          <a:p>
            <a:pPr eaLnBrk="1" hangingPunct="1">
              <a:lnSpc>
                <a:spcPct val="90000"/>
              </a:lnSpc>
              <a:defRPr/>
            </a:pPr>
            <a:r>
              <a:rPr lang="es-EC" sz="2400" smtClean="0"/>
              <a:t>No se vende activos fijos, sino ente productivo en operación. Incluso con inventarios (Si no se paraliza actividades al final, y recupera el capital de trabajo).</a:t>
            </a:r>
          </a:p>
          <a:p>
            <a:pPr eaLnBrk="1" hangingPunct="1">
              <a:lnSpc>
                <a:spcPct val="90000"/>
              </a:lnSpc>
              <a:defRPr/>
            </a:pPr>
            <a:r>
              <a:rPr lang="es-EC" sz="2400" smtClean="0"/>
              <a:t>Considerar al final una recuperación por la venta del proyecto:</a:t>
            </a:r>
          </a:p>
          <a:p>
            <a:pPr lvl="1" eaLnBrk="1" hangingPunct="1">
              <a:lnSpc>
                <a:spcPct val="90000"/>
              </a:lnSpc>
              <a:defRPr/>
            </a:pPr>
            <a:r>
              <a:rPr lang="es-EC" sz="2000" smtClean="0"/>
              <a:t>El “valor del proyecto en el futuro.”</a:t>
            </a:r>
          </a:p>
          <a:p>
            <a:pPr lvl="1" eaLnBrk="1" hangingPunct="1">
              <a:lnSpc>
                <a:spcPct val="90000"/>
              </a:lnSpc>
              <a:defRPr/>
            </a:pPr>
            <a:r>
              <a:rPr lang="es-EC" sz="2000" smtClean="0"/>
              <a:t>Una forma: El valor equivalente a una perpetuidad o anualidad a largo plazo por un valor similar a los flujos de caja de los últimos años.</a:t>
            </a:r>
          </a:p>
          <a:p>
            <a:pPr eaLnBrk="1" hangingPunct="1">
              <a:lnSpc>
                <a:spcPct val="90000"/>
              </a:lnSpc>
              <a:defRPr/>
            </a:pPr>
            <a:r>
              <a:rPr lang="en-US" sz="2000" smtClean="0"/>
              <a:t>Otra forma: Recuperar capital de trabajo y vender activos fijos al valor esperado de mercado.</a:t>
            </a:r>
            <a:endParaRPr lang="es-ES_tradnl" sz="20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30147">
                                            <p:txEl>
                                              <p:pRg st="0" end="0"/>
                                            </p:txEl>
                                          </p:spTgt>
                                        </p:tgtEl>
                                        <p:attrNameLst>
                                          <p:attrName>style.visibility</p:attrName>
                                        </p:attrNameLst>
                                      </p:cBhvr>
                                      <p:to>
                                        <p:strVal val="visible"/>
                                      </p:to>
                                    </p:set>
                                    <p:anim calcmode="lin" valueType="num">
                                      <p:cBhvr additive="base">
                                        <p:cTn id="7" dur="500" fill="hold"/>
                                        <p:tgtEl>
                                          <p:spTgt spid="1030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301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30147">
                                            <p:txEl>
                                              <p:pRg st="1" end="1"/>
                                            </p:txEl>
                                          </p:spTgt>
                                        </p:tgtEl>
                                        <p:attrNameLst>
                                          <p:attrName>style.visibility</p:attrName>
                                        </p:attrNameLst>
                                      </p:cBhvr>
                                      <p:to>
                                        <p:strVal val="visible"/>
                                      </p:to>
                                    </p:set>
                                    <p:anim calcmode="lin" valueType="num">
                                      <p:cBhvr additive="base">
                                        <p:cTn id="13" dur="500" fill="hold"/>
                                        <p:tgtEl>
                                          <p:spTgt spid="1030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3014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30147">
                                            <p:txEl>
                                              <p:pRg st="2" end="2"/>
                                            </p:txEl>
                                          </p:spTgt>
                                        </p:tgtEl>
                                        <p:attrNameLst>
                                          <p:attrName>style.visibility</p:attrName>
                                        </p:attrNameLst>
                                      </p:cBhvr>
                                      <p:to>
                                        <p:strVal val="visible"/>
                                      </p:to>
                                    </p:set>
                                    <p:anim calcmode="lin" valueType="num">
                                      <p:cBhvr additive="base">
                                        <p:cTn id="17" dur="500" fill="hold"/>
                                        <p:tgtEl>
                                          <p:spTgt spid="103014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3014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30147">
                                            <p:txEl>
                                              <p:pRg st="3" end="3"/>
                                            </p:txEl>
                                          </p:spTgt>
                                        </p:tgtEl>
                                        <p:attrNameLst>
                                          <p:attrName>style.visibility</p:attrName>
                                        </p:attrNameLst>
                                      </p:cBhvr>
                                      <p:to>
                                        <p:strVal val="visible"/>
                                      </p:to>
                                    </p:set>
                                    <p:anim calcmode="lin" valueType="num">
                                      <p:cBhvr additive="base">
                                        <p:cTn id="21" dur="500" fill="hold"/>
                                        <p:tgtEl>
                                          <p:spTgt spid="103014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30147">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030147">
                                            <p:txEl>
                                              <p:pRg st="4" end="4"/>
                                            </p:txEl>
                                          </p:spTgt>
                                        </p:tgtEl>
                                        <p:attrNameLst>
                                          <p:attrName>style.visibility</p:attrName>
                                        </p:attrNameLst>
                                      </p:cBhvr>
                                      <p:to>
                                        <p:strVal val="visible"/>
                                      </p:to>
                                    </p:set>
                                    <p:anim calcmode="lin" valueType="num">
                                      <p:cBhvr additive="base">
                                        <p:cTn id="25" dur="500" fill="hold"/>
                                        <p:tgtEl>
                                          <p:spTgt spid="103014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3014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30147">
                                            <p:txEl>
                                              <p:pRg st="5" end="5"/>
                                            </p:txEl>
                                          </p:spTgt>
                                        </p:tgtEl>
                                        <p:attrNameLst>
                                          <p:attrName>style.visibility</p:attrName>
                                        </p:attrNameLst>
                                      </p:cBhvr>
                                      <p:to>
                                        <p:strVal val="visible"/>
                                      </p:to>
                                    </p:set>
                                    <p:anim calcmode="lin" valueType="num">
                                      <p:cBhvr additive="base">
                                        <p:cTn id="31" dur="500" fill="hold"/>
                                        <p:tgtEl>
                                          <p:spTgt spid="103014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3014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30147">
                                            <p:txEl>
                                              <p:pRg st="6" end="6"/>
                                            </p:txEl>
                                          </p:spTgt>
                                        </p:tgtEl>
                                        <p:attrNameLst>
                                          <p:attrName>style.visibility</p:attrName>
                                        </p:attrNameLst>
                                      </p:cBhvr>
                                      <p:to>
                                        <p:strVal val="visible"/>
                                      </p:to>
                                    </p:set>
                                    <p:anim calcmode="lin" valueType="num">
                                      <p:cBhvr additive="base">
                                        <p:cTn id="37" dur="500" fill="hold"/>
                                        <p:tgtEl>
                                          <p:spTgt spid="1030147">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30147">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030147">
                                            <p:txEl>
                                              <p:pRg st="7" end="7"/>
                                            </p:txEl>
                                          </p:spTgt>
                                        </p:tgtEl>
                                        <p:attrNameLst>
                                          <p:attrName>style.visibility</p:attrName>
                                        </p:attrNameLst>
                                      </p:cBhvr>
                                      <p:to>
                                        <p:strVal val="visible"/>
                                      </p:to>
                                    </p:set>
                                    <p:anim calcmode="lin" valueType="num">
                                      <p:cBhvr additive="base">
                                        <p:cTn id="41" dur="500" fill="hold"/>
                                        <p:tgtEl>
                                          <p:spTgt spid="1030147">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030147">
                                            <p:txEl>
                                              <p:pRg st="7" end="7"/>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030147">
                                            <p:txEl>
                                              <p:pRg st="8" end="8"/>
                                            </p:txEl>
                                          </p:spTgt>
                                        </p:tgtEl>
                                        <p:attrNameLst>
                                          <p:attrName>style.visibility</p:attrName>
                                        </p:attrNameLst>
                                      </p:cBhvr>
                                      <p:to>
                                        <p:strVal val="visible"/>
                                      </p:to>
                                    </p:set>
                                    <p:anim calcmode="lin" valueType="num">
                                      <p:cBhvr additive="base">
                                        <p:cTn id="45" dur="500" fill="hold"/>
                                        <p:tgtEl>
                                          <p:spTgt spid="1030147">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03014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030147">
                                            <p:txEl>
                                              <p:pRg st="9" end="9"/>
                                            </p:txEl>
                                          </p:spTgt>
                                        </p:tgtEl>
                                        <p:attrNameLst>
                                          <p:attrName>style.visibility</p:attrName>
                                        </p:attrNameLst>
                                      </p:cBhvr>
                                      <p:to>
                                        <p:strVal val="visible"/>
                                      </p:to>
                                    </p:set>
                                    <p:anim calcmode="lin" valueType="num">
                                      <p:cBhvr additive="base">
                                        <p:cTn id="51" dur="500" fill="hold"/>
                                        <p:tgtEl>
                                          <p:spTgt spid="1030147">
                                            <p:txEl>
                                              <p:pRg st="9" end="9"/>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103014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0147" grpId="0" build="p" autoUpdateAnimBg="0"/>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1758950" y="1546225"/>
            <a:ext cx="5181600" cy="609600"/>
          </a:xfrm>
          <a:solidFill>
            <a:schemeClr val="accent2"/>
          </a:solidFill>
        </p:spPr>
        <p:txBody>
          <a:bodyPr/>
          <a:lstStyle/>
          <a:p>
            <a:pPr eaLnBrk="1" hangingPunct="1"/>
            <a:r>
              <a:rPr lang="es-MX" sz="3200" b="1" smtClean="0"/>
              <a:t>Estudio de Mercado</a:t>
            </a:r>
          </a:p>
        </p:txBody>
      </p:sp>
      <p:sp>
        <p:nvSpPr>
          <p:cNvPr id="1036291" name="Rectangle 3"/>
          <p:cNvSpPr>
            <a:spLocks noGrp="1" noChangeArrowheads="1"/>
          </p:cNvSpPr>
          <p:nvPr>
            <p:ph type="body" sz="half" idx="1"/>
          </p:nvPr>
        </p:nvSpPr>
        <p:spPr>
          <a:xfrm>
            <a:off x="844550" y="2384425"/>
            <a:ext cx="3810000" cy="4114800"/>
          </a:xfrm>
        </p:spPr>
        <p:txBody>
          <a:bodyPr/>
          <a:lstStyle/>
          <a:p>
            <a:pPr eaLnBrk="1" hangingPunct="1">
              <a:lnSpc>
                <a:spcPct val="90000"/>
              </a:lnSpc>
              <a:defRPr/>
            </a:pPr>
            <a:r>
              <a:rPr lang="es-MX" sz="2400" b="1" smtClean="0"/>
              <a:t>Definir el Bien o Servicio</a:t>
            </a:r>
          </a:p>
          <a:p>
            <a:pPr eaLnBrk="1" hangingPunct="1">
              <a:lnSpc>
                <a:spcPct val="90000"/>
              </a:lnSpc>
              <a:defRPr/>
            </a:pPr>
            <a:r>
              <a:rPr lang="es-MX" sz="2400" b="1" smtClean="0"/>
              <a:t>Análisis del Consumidor Potencial</a:t>
            </a:r>
          </a:p>
          <a:p>
            <a:pPr eaLnBrk="1" hangingPunct="1">
              <a:lnSpc>
                <a:spcPct val="90000"/>
              </a:lnSpc>
              <a:defRPr/>
            </a:pPr>
            <a:r>
              <a:rPr lang="es-MX" sz="2400" b="1" smtClean="0"/>
              <a:t>Análisis de la Competencia</a:t>
            </a:r>
          </a:p>
          <a:p>
            <a:pPr eaLnBrk="1" hangingPunct="1">
              <a:lnSpc>
                <a:spcPct val="90000"/>
              </a:lnSpc>
              <a:defRPr/>
            </a:pPr>
            <a:r>
              <a:rPr lang="es-MX" sz="2400" b="1" smtClean="0"/>
              <a:t>Determinar la Demanda</a:t>
            </a:r>
          </a:p>
          <a:p>
            <a:pPr eaLnBrk="1" hangingPunct="1">
              <a:lnSpc>
                <a:spcPct val="90000"/>
              </a:lnSpc>
              <a:defRPr/>
            </a:pPr>
            <a:r>
              <a:rPr lang="es-MX" sz="2400" b="1" smtClean="0"/>
              <a:t>Estudio de Comercialización</a:t>
            </a:r>
          </a:p>
          <a:p>
            <a:pPr eaLnBrk="1" hangingPunct="1">
              <a:lnSpc>
                <a:spcPct val="90000"/>
              </a:lnSpc>
              <a:defRPr/>
            </a:pPr>
            <a:r>
              <a:rPr lang="es-MX" sz="2400" b="1" smtClean="0"/>
              <a:t>Fijación de Precios</a:t>
            </a:r>
          </a:p>
        </p:txBody>
      </p:sp>
      <p:sp>
        <p:nvSpPr>
          <p:cNvPr id="158724" name="Freeform 4"/>
          <p:cNvSpPr>
            <a:spLocks/>
          </p:cNvSpPr>
          <p:nvPr/>
        </p:nvSpPr>
        <p:spPr bwMode="auto">
          <a:xfrm>
            <a:off x="4999038" y="5281613"/>
            <a:ext cx="149225" cy="238125"/>
          </a:xfrm>
          <a:custGeom>
            <a:avLst/>
            <a:gdLst>
              <a:gd name="T0" fmla="*/ 47 w 94"/>
              <a:gd name="T1" fmla="*/ 0 h 150"/>
              <a:gd name="T2" fmla="*/ 94 w 94"/>
              <a:gd name="T3" fmla="*/ 47 h 150"/>
              <a:gd name="T4" fmla="*/ 70 w 94"/>
              <a:gd name="T5" fmla="*/ 150 h 150"/>
              <a:gd name="T6" fmla="*/ 0 w 94"/>
              <a:gd name="T7" fmla="*/ 126 h 150"/>
              <a:gd name="T8" fmla="*/ 47 w 94"/>
              <a:gd name="T9" fmla="*/ 0 h 150"/>
              <a:gd name="T10" fmla="*/ 0 60000 65536"/>
              <a:gd name="T11" fmla="*/ 0 60000 65536"/>
              <a:gd name="T12" fmla="*/ 0 60000 65536"/>
              <a:gd name="T13" fmla="*/ 0 60000 65536"/>
              <a:gd name="T14" fmla="*/ 0 60000 65536"/>
              <a:gd name="T15" fmla="*/ 0 w 94"/>
              <a:gd name="T16" fmla="*/ 0 h 150"/>
              <a:gd name="T17" fmla="*/ 94 w 94"/>
              <a:gd name="T18" fmla="*/ 150 h 150"/>
            </a:gdLst>
            <a:ahLst/>
            <a:cxnLst>
              <a:cxn ang="T10">
                <a:pos x="T0" y="T1"/>
              </a:cxn>
              <a:cxn ang="T11">
                <a:pos x="T2" y="T3"/>
              </a:cxn>
              <a:cxn ang="T12">
                <a:pos x="T4" y="T5"/>
              </a:cxn>
              <a:cxn ang="T13">
                <a:pos x="T6" y="T7"/>
              </a:cxn>
              <a:cxn ang="T14">
                <a:pos x="T8" y="T9"/>
              </a:cxn>
            </a:cxnLst>
            <a:rect l="T15" t="T16" r="T17" b="T18"/>
            <a:pathLst>
              <a:path w="94" h="150">
                <a:moveTo>
                  <a:pt x="47" y="0"/>
                </a:moveTo>
                <a:lnTo>
                  <a:pt x="94" y="47"/>
                </a:lnTo>
                <a:lnTo>
                  <a:pt x="70" y="150"/>
                </a:lnTo>
                <a:lnTo>
                  <a:pt x="0" y="126"/>
                </a:lnTo>
                <a:lnTo>
                  <a:pt x="47" y="0"/>
                </a:lnTo>
                <a:close/>
              </a:path>
            </a:pathLst>
          </a:custGeom>
          <a:solidFill>
            <a:srgbClr val="F2E8D3"/>
          </a:solidFill>
          <a:ln w="9525">
            <a:noFill/>
            <a:round/>
            <a:headEnd/>
            <a:tailEnd/>
          </a:ln>
        </p:spPr>
        <p:txBody>
          <a:bodyPr/>
          <a:lstStyle/>
          <a:p>
            <a:endParaRPr lang="es-ES"/>
          </a:p>
        </p:txBody>
      </p:sp>
      <p:sp>
        <p:nvSpPr>
          <p:cNvPr id="158725" name="Freeform 5"/>
          <p:cNvSpPr>
            <a:spLocks/>
          </p:cNvSpPr>
          <p:nvPr/>
        </p:nvSpPr>
        <p:spPr bwMode="auto">
          <a:xfrm>
            <a:off x="4654550" y="2849563"/>
            <a:ext cx="3803650" cy="3779837"/>
          </a:xfrm>
          <a:custGeom>
            <a:avLst/>
            <a:gdLst>
              <a:gd name="T0" fmla="*/ 2392 w 2396"/>
              <a:gd name="T1" fmla="*/ 432 h 2381"/>
              <a:gd name="T2" fmla="*/ 2392 w 2396"/>
              <a:gd name="T3" fmla="*/ 1388 h 2381"/>
              <a:gd name="T4" fmla="*/ 2196 w 2396"/>
              <a:gd name="T5" fmla="*/ 1611 h 2381"/>
              <a:gd name="T6" fmla="*/ 1896 w 2396"/>
              <a:gd name="T7" fmla="*/ 1612 h 2381"/>
              <a:gd name="T8" fmla="*/ 1604 w 2396"/>
              <a:gd name="T9" fmla="*/ 1613 h 2381"/>
              <a:gd name="T10" fmla="*/ 1317 w 2396"/>
              <a:gd name="T11" fmla="*/ 1615 h 2381"/>
              <a:gd name="T12" fmla="*/ 1029 w 2396"/>
              <a:gd name="T13" fmla="*/ 1617 h 2381"/>
              <a:gd name="T14" fmla="*/ 778 w 2396"/>
              <a:gd name="T15" fmla="*/ 1640 h 2381"/>
              <a:gd name="T16" fmla="*/ 783 w 2396"/>
              <a:gd name="T17" fmla="*/ 1798 h 2381"/>
              <a:gd name="T18" fmla="*/ 856 w 2396"/>
              <a:gd name="T19" fmla="*/ 2054 h 2381"/>
              <a:gd name="T20" fmla="*/ 974 w 2396"/>
              <a:gd name="T21" fmla="*/ 2263 h 2381"/>
              <a:gd name="T22" fmla="*/ 991 w 2396"/>
              <a:gd name="T23" fmla="*/ 2305 h 2381"/>
              <a:gd name="T24" fmla="*/ 867 w 2396"/>
              <a:gd name="T25" fmla="*/ 2301 h 2381"/>
              <a:gd name="T26" fmla="*/ 807 w 2396"/>
              <a:gd name="T27" fmla="*/ 2319 h 2381"/>
              <a:gd name="T28" fmla="*/ 751 w 2396"/>
              <a:gd name="T29" fmla="*/ 2296 h 2381"/>
              <a:gd name="T30" fmla="*/ 678 w 2396"/>
              <a:gd name="T31" fmla="*/ 2186 h 2381"/>
              <a:gd name="T32" fmla="*/ 599 w 2396"/>
              <a:gd name="T33" fmla="*/ 2057 h 2381"/>
              <a:gd name="T34" fmla="*/ 477 w 2396"/>
              <a:gd name="T35" fmla="*/ 2142 h 2381"/>
              <a:gd name="T36" fmla="*/ 343 w 2396"/>
              <a:gd name="T37" fmla="*/ 2343 h 2381"/>
              <a:gd name="T38" fmla="*/ 301 w 2396"/>
              <a:gd name="T39" fmla="*/ 2332 h 2381"/>
              <a:gd name="T40" fmla="*/ 236 w 2396"/>
              <a:gd name="T41" fmla="*/ 2351 h 2381"/>
              <a:gd name="T42" fmla="*/ 168 w 2396"/>
              <a:gd name="T43" fmla="*/ 2381 h 2381"/>
              <a:gd name="T44" fmla="*/ 194 w 2396"/>
              <a:gd name="T45" fmla="*/ 2272 h 2381"/>
              <a:gd name="T46" fmla="*/ 281 w 2396"/>
              <a:gd name="T47" fmla="*/ 1943 h 2381"/>
              <a:gd name="T48" fmla="*/ 323 w 2396"/>
              <a:gd name="T49" fmla="*/ 1800 h 2381"/>
              <a:gd name="T50" fmla="*/ 288 w 2396"/>
              <a:gd name="T51" fmla="*/ 1764 h 2381"/>
              <a:gd name="T52" fmla="*/ 287 w 2396"/>
              <a:gd name="T53" fmla="*/ 1693 h 2381"/>
              <a:gd name="T54" fmla="*/ 269 w 2396"/>
              <a:gd name="T55" fmla="*/ 1633 h 2381"/>
              <a:gd name="T56" fmla="*/ 307 w 2396"/>
              <a:gd name="T57" fmla="*/ 1554 h 2381"/>
              <a:gd name="T58" fmla="*/ 380 w 2396"/>
              <a:gd name="T59" fmla="*/ 1579 h 2381"/>
              <a:gd name="T60" fmla="*/ 365 w 2396"/>
              <a:gd name="T61" fmla="*/ 1460 h 2381"/>
              <a:gd name="T62" fmla="*/ 267 w 2396"/>
              <a:gd name="T63" fmla="*/ 1384 h 2381"/>
              <a:gd name="T64" fmla="*/ 214 w 2396"/>
              <a:gd name="T65" fmla="*/ 1440 h 2381"/>
              <a:gd name="T66" fmla="*/ 283 w 2396"/>
              <a:gd name="T67" fmla="*/ 1538 h 2381"/>
              <a:gd name="T68" fmla="*/ 249 w 2396"/>
              <a:gd name="T69" fmla="*/ 1626 h 2381"/>
              <a:gd name="T70" fmla="*/ 133 w 2396"/>
              <a:gd name="T71" fmla="*/ 1653 h 2381"/>
              <a:gd name="T72" fmla="*/ 50 w 2396"/>
              <a:gd name="T73" fmla="*/ 1599 h 2381"/>
              <a:gd name="T74" fmla="*/ 0 w 2396"/>
              <a:gd name="T75" fmla="*/ 1468 h 2381"/>
              <a:gd name="T76" fmla="*/ 43 w 2396"/>
              <a:gd name="T77" fmla="*/ 1348 h 2381"/>
              <a:gd name="T78" fmla="*/ 212 w 2396"/>
              <a:gd name="T79" fmla="*/ 1202 h 2381"/>
              <a:gd name="T80" fmla="*/ 333 w 2396"/>
              <a:gd name="T81" fmla="*/ 1161 h 2381"/>
              <a:gd name="T82" fmla="*/ 315 w 2396"/>
              <a:gd name="T83" fmla="*/ 1122 h 2381"/>
              <a:gd name="T84" fmla="*/ 223 w 2396"/>
              <a:gd name="T85" fmla="*/ 1073 h 2381"/>
              <a:gd name="T86" fmla="*/ 135 w 2396"/>
              <a:gd name="T87" fmla="*/ 1018 h 2381"/>
              <a:gd name="T88" fmla="*/ 69 w 2396"/>
              <a:gd name="T89" fmla="*/ 966 h 2381"/>
              <a:gd name="T90" fmla="*/ 40 w 2396"/>
              <a:gd name="T91" fmla="*/ 788 h 2381"/>
              <a:gd name="T92" fmla="*/ 50 w 2396"/>
              <a:gd name="T93" fmla="*/ 619 h 2381"/>
              <a:gd name="T94" fmla="*/ 102 w 2396"/>
              <a:gd name="T95" fmla="*/ 518 h 2381"/>
              <a:gd name="T96" fmla="*/ 209 w 2396"/>
              <a:gd name="T97" fmla="*/ 411 h 2381"/>
              <a:gd name="T98" fmla="*/ 323 w 2396"/>
              <a:gd name="T99" fmla="*/ 343 h 2381"/>
              <a:gd name="T100" fmla="*/ 432 w 2396"/>
              <a:gd name="T101" fmla="*/ 325 h 2381"/>
              <a:gd name="T102" fmla="*/ 514 w 2396"/>
              <a:gd name="T103" fmla="*/ 370 h 2381"/>
              <a:gd name="T104" fmla="*/ 505 w 2396"/>
              <a:gd name="T105" fmla="*/ 33 h 2381"/>
              <a:gd name="T106" fmla="*/ 585 w 2396"/>
              <a:gd name="T107" fmla="*/ 6 h 238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96"/>
              <a:gd name="T163" fmla="*/ 0 h 2381"/>
              <a:gd name="T164" fmla="*/ 2396 w 2396"/>
              <a:gd name="T165" fmla="*/ 2381 h 238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96" h="2381">
                <a:moveTo>
                  <a:pt x="2383" y="3"/>
                </a:moveTo>
                <a:lnTo>
                  <a:pt x="2387" y="101"/>
                </a:lnTo>
                <a:lnTo>
                  <a:pt x="2387" y="191"/>
                </a:lnTo>
                <a:lnTo>
                  <a:pt x="2387" y="281"/>
                </a:lnTo>
                <a:lnTo>
                  <a:pt x="2391" y="370"/>
                </a:lnTo>
                <a:lnTo>
                  <a:pt x="2392" y="432"/>
                </a:lnTo>
                <a:lnTo>
                  <a:pt x="2395" y="577"/>
                </a:lnTo>
                <a:lnTo>
                  <a:pt x="2396" y="742"/>
                </a:lnTo>
                <a:lnTo>
                  <a:pt x="2394" y="867"/>
                </a:lnTo>
                <a:lnTo>
                  <a:pt x="2394" y="1246"/>
                </a:lnTo>
                <a:lnTo>
                  <a:pt x="2394" y="1287"/>
                </a:lnTo>
                <a:lnTo>
                  <a:pt x="2392" y="1388"/>
                </a:lnTo>
                <a:lnTo>
                  <a:pt x="2390" y="1509"/>
                </a:lnTo>
                <a:lnTo>
                  <a:pt x="2383" y="1612"/>
                </a:lnTo>
                <a:lnTo>
                  <a:pt x="2352" y="1610"/>
                </a:lnTo>
                <a:lnTo>
                  <a:pt x="2299" y="1610"/>
                </a:lnTo>
                <a:lnTo>
                  <a:pt x="2248" y="1610"/>
                </a:lnTo>
                <a:lnTo>
                  <a:pt x="2196" y="1611"/>
                </a:lnTo>
                <a:lnTo>
                  <a:pt x="2145" y="1611"/>
                </a:lnTo>
                <a:lnTo>
                  <a:pt x="2095" y="1611"/>
                </a:lnTo>
                <a:lnTo>
                  <a:pt x="2044" y="1611"/>
                </a:lnTo>
                <a:lnTo>
                  <a:pt x="1994" y="1611"/>
                </a:lnTo>
                <a:lnTo>
                  <a:pt x="1945" y="1612"/>
                </a:lnTo>
                <a:lnTo>
                  <a:pt x="1896" y="1612"/>
                </a:lnTo>
                <a:lnTo>
                  <a:pt x="1847" y="1612"/>
                </a:lnTo>
                <a:lnTo>
                  <a:pt x="1798" y="1612"/>
                </a:lnTo>
                <a:lnTo>
                  <a:pt x="1750" y="1612"/>
                </a:lnTo>
                <a:lnTo>
                  <a:pt x="1701" y="1613"/>
                </a:lnTo>
                <a:lnTo>
                  <a:pt x="1653" y="1613"/>
                </a:lnTo>
                <a:lnTo>
                  <a:pt x="1604" y="1613"/>
                </a:lnTo>
                <a:lnTo>
                  <a:pt x="1557" y="1613"/>
                </a:lnTo>
                <a:lnTo>
                  <a:pt x="1509" y="1613"/>
                </a:lnTo>
                <a:lnTo>
                  <a:pt x="1461" y="1615"/>
                </a:lnTo>
                <a:lnTo>
                  <a:pt x="1413" y="1615"/>
                </a:lnTo>
                <a:lnTo>
                  <a:pt x="1366" y="1615"/>
                </a:lnTo>
                <a:lnTo>
                  <a:pt x="1317" y="1615"/>
                </a:lnTo>
                <a:lnTo>
                  <a:pt x="1270" y="1615"/>
                </a:lnTo>
                <a:lnTo>
                  <a:pt x="1222" y="1616"/>
                </a:lnTo>
                <a:lnTo>
                  <a:pt x="1174" y="1616"/>
                </a:lnTo>
                <a:lnTo>
                  <a:pt x="1126" y="1616"/>
                </a:lnTo>
                <a:lnTo>
                  <a:pt x="1078" y="1616"/>
                </a:lnTo>
                <a:lnTo>
                  <a:pt x="1029" y="1617"/>
                </a:lnTo>
                <a:lnTo>
                  <a:pt x="981" y="1617"/>
                </a:lnTo>
                <a:lnTo>
                  <a:pt x="932" y="1617"/>
                </a:lnTo>
                <a:lnTo>
                  <a:pt x="884" y="1617"/>
                </a:lnTo>
                <a:lnTo>
                  <a:pt x="835" y="1619"/>
                </a:lnTo>
                <a:lnTo>
                  <a:pt x="786" y="1619"/>
                </a:lnTo>
                <a:lnTo>
                  <a:pt x="778" y="1640"/>
                </a:lnTo>
                <a:lnTo>
                  <a:pt x="772" y="1665"/>
                </a:lnTo>
                <a:lnTo>
                  <a:pt x="768" y="1690"/>
                </a:lnTo>
                <a:lnTo>
                  <a:pt x="768" y="1717"/>
                </a:lnTo>
                <a:lnTo>
                  <a:pt x="769" y="1744"/>
                </a:lnTo>
                <a:lnTo>
                  <a:pt x="774" y="1772"/>
                </a:lnTo>
                <a:lnTo>
                  <a:pt x="783" y="1798"/>
                </a:lnTo>
                <a:lnTo>
                  <a:pt x="796" y="1825"/>
                </a:lnTo>
                <a:lnTo>
                  <a:pt x="774" y="1833"/>
                </a:lnTo>
                <a:lnTo>
                  <a:pt x="793" y="1886"/>
                </a:lnTo>
                <a:lnTo>
                  <a:pt x="814" y="1941"/>
                </a:lnTo>
                <a:lnTo>
                  <a:pt x="834" y="1997"/>
                </a:lnTo>
                <a:lnTo>
                  <a:pt x="856" y="2054"/>
                </a:lnTo>
                <a:lnTo>
                  <a:pt x="879" y="2108"/>
                </a:lnTo>
                <a:lnTo>
                  <a:pt x="903" y="2162"/>
                </a:lnTo>
                <a:lnTo>
                  <a:pt x="930" y="2212"/>
                </a:lnTo>
                <a:lnTo>
                  <a:pt x="958" y="2259"/>
                </a:lnTo>
                <a:lnTo>
                  <a:pt x="967" y="2260"/>
                </a:lnTo>
                <a:lnTo>
                  <a:pt x="974" y="2263"/>
                </a:lnTo>
                <a:lnTo>
                  <a:pt x="982" y="2267"/>
                </a:lnTo>
                <a:lnTo>
                  <a:pt x="987" y="2272"/>
                </a:lnTo>
                <a:lnTo>
                  <a:pt x="991" y="2279"/>
                </a:lnTo>
                <a:lnTo>
                  <a:pt x="993" y="2287"/>
                </a:lnTo>
                <a:lnTo>
                  <a:pt x="993" y="2296"/>
                </a:lnTo>
                <a:lnTo>
                  <a:pt x="991" y="2305"/>
                </a:lnTo>
                <a:lnTo>
                  <a:pt x="970" y="2312"/>
                </a:lnTo>
                <a:lnTo>
                  <a:pt x="950" y="2315"/>
                </a:lnTo>
                <a:lnTo>
                  <a:pt x="930" y="2314"/>
                </a:lnTo>
                <a:lnTo>
                  <a:pt x="909" y="2310"/>
                </a:lnTo>
                <a:lnTo>
                  <a:pt x="888" y="2305"/>
                </a:lnTo>
                <a:lnTo>
                  <a:pt x="867" y="2301"/>
                </a:lnTo>
                <a:lnTo>
                  <a:pt x="845" y="2298"/>
                </a:lnTo>
                <a:lnTo>
                  <a:pt x="825" y="2300"/>
                </a:lnTo>
                <a:lnTo>
                  <a:pt x="824" y="2309"/>
                </a:lnTo>
                <a:lnTo>
                  <a:pt x="820" y="2314"/>
                </a:lnTo>
                <a:lnTo>
                  <a:pt x="815" y="2318"/>
                </a:lnTo>
                <a:lnTo>
                  <a:pt x="807" y="2319"/>
                </a:lnTo>
                <a:lnTo>
                  <a:pt x="800" y="2320"/>
                </a:lnTo>
                <a:lnTo>
                  <a:pt x="792" y="2321"/>
                </a:lnTo>
                <a:lnTo>
                  <a:pt x="784" y="2321"/>
                </a:lnTo>
                <a:lnTo>
                  <a:pt x="779" y="2324"/>
                </a:lnTo>
                <a:lnTo>
                  <a:pt x="765" y="2311"/>
                </a:lnTo>
                <a:lnTo>
                  <a:pt x="751" y="2296"/>
                </a:lnTo>
                <a:lnTo>
                  <a:pt x="737" y="2279"/>
                </a:lnTo>
                <a:lnTo>
                  <a:pt x="724" y="2261"/>
                </a:lnTo>
                <a:lnTo>
                  <a:pt x="712" y="2244"/>
                </a:lnTo>
                <a:lnTo>
                  <a:pt x="700" y="2224"/>
                </a:lnTo>
                <a:lnTo>
                  <a:pt x="689" y="2205"/>
                </a:lnTo>
                <a:lnTo>
                  <a:pt x="678" y="2186"/>
                </a:lnTo>
                <a:lnTo>
                  <a:pt x="662" y="2166"/>
                </a:lnTo>
                <a:lnTo>
                  <a:pt x="649" y="2145"/>
                </a:lnTo>
                <a:lnTo>
                  <a:pt x="636" y="2124"/>
                </a:lnTo>
                <a:lnTo>
                  <a:pt x="624" y="2101"/>
                </a:lnTo>
                <a:lnTo>
                  <a:pt x="612" y="2079"/>
                </a:lnTo>
                <a:lnTo>
                  <a:pt x="599" y="2057"/>
                </a:lnTo>
                <a:lnTo>
                  <a:pt x="584" y="2037"/>
                </a:lnTo>
                <a:lnTo>
                  <a:pt x="567" y="2017"/>
                </a:lnTo>
                <a:lnTo>
                  <a:pt x="551" y="2019"/>
                </a:lnTo>
                <a:lnTo>
                  <a:pt x="524" y="2057"/>
                </a:lnTo>
                <a:lnTo>
                  <a:pt x="500" y="2098"/>
                </a:lnTo>
                <a:lnTo>
                  <a:pt x="477" y="2142"/>
                </a:lnTo>
                <a:lnTo>
                  <a:pt x="454" y="2184"/>
                </a:lnTo>
                <a:lnTo>
                  <a:pt x="431" y="2226"/>
                </a:lnTo>
                <a:lnTo>
                  <a:pt x="406" y="2267"/>
                </a:lnTo>
                <a:lnTo>
                  <a:pt x="380" y="2306"/>
                </a:lnTo>
                <a:lnTo>
                  <a:pt x="351" y="2342"/>
                </a:lnTo>
                <a:lnTo>
                  <a:pt x="343" y="2343"/>
                </a:lnTo>
                <a:lnTo>
                  <a:pt x="335" y="2346"/>
                </a:lnTo>
                <a:lnTo>
                  <a:pt x="328" y="2349"/>
                </a:lnTo>
                <a:lnTo>
                  <a:pt x="321" y="2356"/>
                </a:lnTo>
                <a:lnTo>
                  <a:pt x="316" y="2344"/>
                </a:lnTo>
                <a:lnTo>
                  <a:pt x="310" y="2337"/>
                </a:lnTo>
                <a:lnTo>
                  <a:pt x="301" y="2332"/>
                </a:lnTo>
                <a:lnTo>
                  <a:pt x="292" y="2330"/>
                </a:lnTo>
                <a:lnTo>
                  <a:pt x="282" y="2330"/>
                </a:lnTo>
                <a:lnTo>
                  <a:pt x="270" y="2334"/>
                </a:lnTo>
                <a:lnTo>
                  <a:pt x="259" y="2338"/>
                </a:lnTo>
                <a:lnTo>
                  <a:pt x="249" y="2344"/>
                </a:lnTo>
                <a:lnTo>
                  <a:pt x="236" y="2351"/>
                </a:lnTo>
                <a:lnTo>
                  <a:pt x="224" y="2357"/>
                </a:lnTo>
                <a:lnTo>
                  <a:pt x="214" y="2363"/>
                </a:lnTo>
                <a:lnTo>
                  <a:pt x="204" y="2371"/>
                </a:lnTo>
                <a:lnTo>
                  <a:pt x="193" y="2376"/>
                </a:lnTo>
                <a:lnTo>
                  <a:pt x="181" y="2380"/>
                </a:lnTo>
                <a:lnTo>
                  <a:pt x="168" y="2381"/>
                </a:lnTo>
                <a:lnTo>
                  <a:pt x="153" y="2379"/>
                </a:lnTo>
                <a:lnTo>
                  <a:pt x="152" y="2362"/>
                </a:lnTo>
                <a:lnTo>
                  <a:pt x="156" y="2347"/>
                </a:lnTo>
                <a:lnTo>
                  <a:pt x="163" y="2335"/>
                </a:lnTo>
                <a:lnTo>
                  <a:pt x="175" y="2324"/>
                </a:lnTo>
                <a:lnTo>
                  <a:pt x="194" y="2272"/>
                </a:lnTo>
                <a:lnTo>
                  <a:pt x="212" y="2217"/>
                </a:lnTo>
                <a:lnTo>
                  <a:pt x="227" y="2162"/>
                </a:lnTo>
                <a:lnTo>
                  <a:pt x="242" y="2107"/>
                </a:lnTo>
                <a:lnTo>
                  <a:pt x="255" y="2051"/>
                </a:lnTo>
                <a:lnTo>
                  <a:pt x="268" y="1996"/>
                </a:lnTo>
                <a:lnTo>
                  <a:pt x="281" y="1943"/>
                </a:lnTo>
                <a:lnTo>
                  <a:pt x="293" y="1889"/>
                </a:lnTo>
                <a:lnTo>
                  <a:pt x="306" y="1874"/>
                </a:lnTo>
                <a:lnTo>
                  <a:pt x="315" y="1852"/>
                </a:lnTo>
                <a:lnTo>
                  <a:pt x="323" y="1828"/>
                </a:lnTo>
                <a:lnTo>
                  <a:pt x="330" y="1805"/>
                </a:lnTo>
                <a:lnTo>
                  <a:pt x="323" y="1800"/>
                </a:lnTo>
                <a:lnTo>
                  <a:pt x="314" y="1795"/>
                </a:lnTo>
                <a:lnTo>
                  <a:pt x="305" y="1791"/>
                </a:lnTo>
                <a:lnTo>
                  <a:pt x="297" y="1786"/>
                </a:lnTo>
                <a:lnTo>
                  <a:pt x="292" y="1781"/>
                </a:lnTo>
                <a:lnTo>
                  <a:pt x="288" y="1773"/>
                </a:lnTo>
                <a:lnTo>
                  <a:pt x="288" y="1764"/>
                </a:lnTo>
                <a:lnTo>
                  <a:pt x="293" y="1751"/>
                </a:lnTo>
                <a:lnTo>
                  <a:pt x="325" y="1717"/>
                </a:lnTo>
                <a:lnTo>
                  <a:pt x="319" y="1708"/>
                </a:lnTo>
                <a:lnTo>
                  <a:pt x="309" y="1702"/>
                </a:lnTo>
                <a:lnTo>
                  <a:pt x="298" y="1698"/>
                </a:lnTo>
                <a:lnTo>
                  <a:pt x="287" y="1693"/>
                </a:lnTo>
                <a:lnTo>
                  <a:pt x="277" y="1689"/>
                </a:lnTo>
                <a:lnTo>
                  <a:pt x="268" y="1682"/>
                </a:lnTo>
                <a:lnTo>
                  <a:pt x="260" y="1673"/>
                </a:lnTo>
                <a:lnTo>
                  <a:pt x="258" y="1661"/>
                </a:lnTo>
                <a:lnTo>
                  <a:pt x="264" y="1648"/>
                </a:lnTo>
                <a:lnTo>
                  <a:pt x="269" y="1633"/>
                </a:lnTo>
                <a:lnTo>
                  <a:pt x="273" y="1616"/>
                </a:lnTo>
                <a:lnTo>
                  <a:pt x="277" y="1601"/>
                </a:lnTo>
                <a:lnTo>
                  <a:pt x="282" y="1585"/>
                </a:lnTo>
                <a:lnTo>
                  <a:pt x="288" y="1571"/>
                </a:lnTo>
                <a:lnTo>
                  <a:pt x="296" y="1561"/>
                </a:lnTo>
                <a:lnTo>
                  <a:pt x="307" y="1554"/>
                </a:lnTo>
                <a:lnTo>
                  <a:pt x="320" y="1555"/>
                </a:lnTo>
                <a:lnTo>
                  <a:pt x="333" y="1560"/>
                </a:lnTo>
                <a:lnTo>
                  <a:pt x="346" y="1566"/>
                </a:lnTo>
                <a:lnTo>
                  <a:pt x="357" y="1573"/>
                </a:lnTo>
                <a:lnTo>
                  <a:pt x="369" y="1578"/>
                </a:lnTo>
                <a:lnTo>
                  <a:pt x="380" y="1579"/>
                </a:lnTo>
                <a:lnTo>
                  <a:pt x="389" y="1578"/>
                </a:lnTo>
                <a:lnTo>
                  <a:pt x="398" y="1570"/>
                </a:lnTo>
                <a:lnTo>
                  <a:pt x="394" y="1541"/>
                </a:lnTo>
                <a:lnTo>
                  <a:pt x="386" y="1513"/>
                </a:lnTo>
                <a:lnTo>
                  <a:pt x="376" y="1486"/>
                </a:lnTo>
                <a:lnTo>
                  <a:pt x="365" y="1460"/>
                </a:lnTo>
                <a:lnTo>
                  <a:pt x="349" y="1437"/>
                </a:lnTo>
                <a:lnTo>
                  <a:pt x="333" y="1416"/>
                </a:lnTo>
                <a:lnTo>
                  <a:pt x="314" y="1398"/>
                </a:lnTo>
                <a:lnTo>
                  <a:pt x="293" y="1381"/>
                </a:lnTo>
                <a:lnTo>
                  <a:pt x="278" y="1380"/>
                </a:lnTo>
                <a:lnTo>
                  <a:pt x="267" y="1384"/>
                </a:lnTo>
                <a:lnTo>
                  <a:pt x="256" y="1392"/>
                </a:lnTo>
                <a:lnTo>
                  <a:pt x="249" y="1400"/>
                </a:lnTo>
                <a:lnTo>
                  <a:pt x="242" y="1412"/>
                </a:lnTo>
                <a:lnTo>
                  <a:pt x="235" y="1422"/>
                </a:lnTo>
                <a:lnTo>
                  <a:pt x="226" y="1432"/>
                </a:lnTo>
                <a:lnTo>
                  <a:pt x="214" y="1440"/>
                </a:lnTo>
                <a:lnTo>
                  <a:pt x="216" y="1459"/>
                </a:lnTo>
                <a:lnTo>
                  <a:pt x="226" y="1476"/>
                </a:lnTo>
                <a:lnTo>
                  <a:pt x="242" y="1491"/>
                </a:lnTo>
                <a:lnTo>
                  <a:pt x="260" y="1506"/>
                </a:lnTo>
                <a:lnTo>
                  <a:pt x="275" y="1522"/>
                </a:lnTo>
                <a:lnTo>
                  <a:pt x="283" y="1538"/>
                </a:lnTo>
                <a:lnTo>
                  <a:pt x="279" y="1559"/>
                </a:lnTo>
                <a:lnTo>
                  <a:pt x="260" y="1582"/>
                </a:lnTo>
                <a:lnTo>
                  <a:pt x="255" y="1592"/>
                </a:lnTo>
                <a:lnTo>
                  <a:pt x="250" y="1603"/>
                </a:lnTo>
                <a:lnTo>
                  <a:pt x="247" y="1616"/>
                </a:lnTo>
                <a:lnTo>
                  <a:pt x="249" y="1626"/>
                </a:lnTo>
                <a:lnTo>
                  <a:pt x="214" y="1684"/>
                </a:lnTo>
                <a:lnTo>
                  <a:pt x="198" y="1679"/>
                </a:lnTo>
                <a:lnTo>
                  <a:pt x="181" y="1672"/>
                </a:lnTo>
                <a:lnTo>
                  <a:pt x="165" y="1666"/>
                </a:lnTo>
                <a:lnTo>
                  <a:pt x="148" y="1659"/>
                </a:lnTo>
                <a:lnTo>
                  <a:pt x="133" y="1653"/>
                </a:lnTo>
                <a:lnTo>
                  <a:pt x="117" y="1645"/>
                </a:lnTo>
                <a:lnTo>
                  <a:pt x="102" y="1638"/>
                </a:lnTo>
                <a:lnTo>
                  <a:pt x="88" y="1629"/>
                </a:lnTo>
                <a:lnTo>
                  <a:pt x="74" y="1620"/>
                </a:lnTo>
                <a:lnTo>
                  <a:pt x="61" y="1611"/>
                </a:lnTo>
                <a:lnTo>
                  <a:pt x="50" y="1599"/>
                </a:lnTo>
                <a:lnTo>
                  <a:pt x="38" y="1588"/>
                </a:lnTo>
                <a:lnTo>
                  <a:pt x="28" y="1577"/>
                </a:lnTo>
                <a:lnTo>
                  <a:pt x="19" y="1562"/>
                </a:lnTo>
                <a:lnTo>
                  <a:pt x="11" y="1548"/>
                </a:lnTo>
                <a:lnTo>
                  <a:pt x="5" y="1533"/>
                </a:lnTo>
                <a:lnTo>
                  <a:pt x="0" y="1468"/>
                </a:lnTo>
                <a:lnTo>
                  <a:pt x="5" y="1458"/>
                </a:lnTo>
                <a:lnTo>
                  <a:pt x="8" y="1441"/>
                </a:lnTo>
                <a:lnTo>
                  <a:pt x="10" y="1425"/>
                </a:lnTo>
                <a:lnTo>
                  <a:pt x="11" y="1412"/>
                </a:lnTo>
                <a:lnTo>
                  <a:pt x="24" y="1379"/>
                </a:lnTo>
                <a:lnTo>
                  <a:pt x="43" y="1348"/>
                </a:lnTo>
                <a:lnTo>
                  <a:pt x="65" y="1320"/>
                </a:lnTo>
                <a:lnTo>
                  <a:pt x="92" y="1295"/>
                </a:lnTo>
                <a:lnTo>
                  <a:pt x="120" y="1269"/>
                </a:lnTo>
                <a:lnTo>
                  <a:pt x="150" y="1246"/>
                </a:lnTo>
                <a:lnTo>
                  <a:pt x="181" y="1223"/>
                </a:lnTo>
                <a:lnTo>
                  <a:pt x="212" y="1202"/>
                </a:lnTo>
                <a:lnTo>
                  <a:pt x="235" y="1193"/>
                </a:lnTo>
                <a:lnTo>
                  <a:pt x="255" y="1185"/>
                </a:lnTo>
                <a:lnTo>
                  <a:pt x="274" y="1177"/>
                </a:lnTo>
                <a:lnTo>
                  <a:pt x="295" y="1171"/>
                </a:lnTo>
                <a:lnTo>
                  <a:pt x="314" y="1166"/>
                </a:lnTo>
                <a:lnTo>
                  <a:pt x="333" y="1161"/>
                </a:lnTo>
                <a:lnTo>
                  <a:pt x="353" y="1158"/>
                </a:lnTo>
                <a:lnTo>
                  <a:pt x="376" y="1156"/>
                </a:lnTo>
                <a:lnTo>
                  <a:pt x="361" y="1147"/>
                </a:lnTo>
                <a:lnTo>
                  <a:pt x="346" y="1139"/>
                </a:lnTo>
                <a:lnTo>
                  <a:pt x="332" y="1131"/>
                </a:lnTo>
                <a:lnTo>
                  <a:pt x="315" y="1122"/>
                </a:lnTo>
                <a:lnTo>
                  <a:pt x="300" y="1115"/>
                </a:lnTo>
                <a:lnTo>
                  <a:pt x="284" y="1107"/>
                </a:lnTo>
                <a:lnTo>
                  <a:pt x="269" y="1098"/>
                </a:lnTo>
                <a:lnTo>
                  <a:pt x="254" y="1091"/>
                </a:lnTo>
                <a:lnTo>
                  <a:pt x="238" y="1082"/>
                </a:lnTo>
                <a:lnTo>
                  <a:pt x="223" y="1073"/>
                </a:lnTo>
                <a:lnTo>
                  <a:pt x="208" y="1065"/>
                </a:lnTo>
                <a:lnTo>
                  <a:pt x="193" y="1056"/>
                </a:lnTo>
                <a:lnTo>
                  <a:pt x="179" y="1047"/>
                </a:lnTo>
                <a:lnTo>
                  <a:pt x="163" y="1037"/>
                </a:lnTo>
                <a:lnTo>
                  <a:pt x="149" y="1028"/>
                </a:lnTo>
                <a:lnTo>
                  <a:pt x="135" y="1018"/>
                </a:lnTo>
                <a:lnTo>
                  <a:pt x="124" y="1011"/>
                </a:lnTo>
                <a:lnTo>
                  <a:pt x="112" y="1004"/>
                </a:lnTo>
                <a:lnTo>
                  <a:pt x="101" y="995"/>
                </a:lnTo>
                <a:lnTo>
                  <a:pt x="89" y="986"/>
                </a:lnTo>
                <a:lnTo>
                  <a:pt x="79" y="976"/>
                </a:lnTo>
                <a:lnTo>
                  <a:pt x="69" y="966"/>
                </a:lnTo>
                <a:lnTo>
                  <a:pt x="61" y="955"/>
                </a:lnTo>
                <a:lnTo>
                  <a:pt x="56" y="946"/>
                </a:lnTo>
                <a:lnTo>
                  <a:pt x="41" y="907"/>
                </a:lnTo>
                <a:lnTo>
                  <a:pt x="37" y="876"/>
                </a:lnTo>
                <a:lnTo>
                  <a:pt x="38" y="841"/>
                </a:lnTo>
                <a:lnTo>
                  <a:pt x="40" y="788"/>
                </a:lnTo>
                <a:lnTo>
                  <a:pt x="22" y="759"/>
                </a:lnTo>
                <a:lnTo>
                  <a:pt x="17" y="726"/>
                </a:lnTo>
                <a:lnTo>
                  <a:pt x="20" y="690"/>
                </a:lnTo>
                <a:lnTo>
                  <a:pt x="28" y="653"/>
                </a:lnTo>
                <a:lnTo>
                  <a:pt x="36" y="635"/>
                </a:lnTo>
                <a:lnTo>
                  <a:pt x="50" y="619"/>
                </a:lnTo>
                <a:lnTo>
                  <a:pt x="64" y="602"/>
                </a:lnTo>
                <a:lnTo>
                  <a:pt x="80" y="587"/>
                </a:lnTo>
                <a:lnTo>
                  <a:pt x="93" y="571"/>
                </a:lnTo>
                <a:lnTo>
                  <a:pt x="103" y="555"/>
                </a:lnTo>
                <a:lnTo>
                  <a:pt x="107" y="538"/>
                </a:lnTo>
                <a:lnTo>
                  <a:pt x="102" y="518"/>
                </a:lnTo>
                <a:lnTo>
                  <a:pt x="108" y="491"/>
                </a:lnTo>
                <a:lnTo>
                  <a:pt x="121" y="469"/>
                </a:lnTo>
                <a:lnTo>
                  <a:pt x="138" y="450"/>
                </a:lnTo>
                <a:lnTo>
                  <a:pt x="159" y="435"/>
                </a:lnTo>
                <a:lnTo>
                  <a:pt x="184" y="422"/>
                </a:lnTo>
                <a:lnTo>
                  <a:pt x="209" y="411"/>
                </a:lnTo>
                <a:lnTo>
                  <a:pt x="235" y="402"/>
                </a:lnTo>
                <a:lnTo>
                  <a:pt x="260" y="393"/>
                </a:lnTo>
                <a:lnTo>
                  <a:pt x="275" y="381"/>
                </a:lnTo>
                <a:lnTo>
                  <a:pt x="291" y="369"/>
                </a:lnTo>
                <a:lnTo>
                  <a:pt x="306" y="356"/>
                </a:lnTo>
                <a:lnTo>
                  <a:pt x="323" y="343"/>
                </a:lnTo>
                <a:lnTo>
                  <a:pt x="340" y="333"/>
                </a:lnTo>
                <a:lnTo>
                  <a:pt x="358" y="325"/>
                </a:lnTo>
                <a:lnTo>
                  <a:pt x="377" y="321"/>
                </a:lnTo>
                <a:lnTo>
                  <a:pt x="398" y="323"/>
                </a:lnTo>
                <a:lnTo>
                  <a:pt x="416" y="323"/>
                </a:lnTo>
                <a:lnTo>
                  <a:pt x="432" y="325"/>
                </a:lnTo>
                <a:lnTo>
                  <a:pt x="448" y="330"/>
                </a:lnTo>
                <a:lnTo>
                  <a:pt x="462" y="338"/>
                </a:lnTo>
                <a:lnTo>
                  <a:pt x="476" y="346"/>
                </a:lnTo>
                <a:lnTo>
                  <a:pt x="488" y="355"/>
                </a:lnTo>
                <a:lnTo>
                  <a:pt x="501" y="362"/>
                </a:lnTo>
                <a:lnTo>
                  <a:pt x="514" y="370"/>
                </a:lnTo>
                <a:lnTo>
                  <a:pt x="514" y="300"/>
                </a:lnTo>
                <a:lnTo>
                  <a:pt x="513" y="191"/>
                </a:lnTo>
                <a:lnTo>
                  <a:pt x="510" y="92"/>
                </a:lnTo>
                <a:lnTo>
                  <a:pt x="509" y="48"/>
                </a:lnTo>
                <a:lnTo>
                  <a:pt x="511" y="48"/>
                </a:lnTo>
                <a:lnTo>
                  <a:pt x="505" y="33"/>
                </a:lnTo>
                <a:lnTo>
                  <a:pt x="508" y="22"/>
                </a:lnTo>
                <a:lnTo>
                  <a:pt x="518" y="14"/>
                </a:lnTo>
                <a:lnTo>
                  <a:pt x="532" y="9"/>
                </a:lnTo>
                <a:lnTo>
                  <a:pt x="548" y="6"/>
                </a:lnTo>
                <a:lnTo>
                  <a:pt x="567" y="6"/>
                </a:lnTo>
                <a:lnTo>
                  <a:pt x="585" y="6"/>
                </a:lnTo>
                <a:lnTo>
                  <a:pt x="602" y="6"/>
                </a:lnTo>
                <a:lnTo>
                  <a:pt x="721" y="9"/>
                </a:lnTo>
                <a:lnTo>
                  <a:pt x="2128" y="3"/>
                </a:lnTo>
                <a:lnTo>
                  <a:pt x="2131" y="0"/>
                </a:lnTo>
                <a:lnTo>
                  <a:pt x="2383" y="3"/>
                </a:lnTo>
                <a:close/>
              </a:path>
            </a:pathLst>
          </a:custGeom>
          <a:solidFill>
            <a:srgbClr val="7F2B00"/>
          </a:solidFill>
          <a:ln w="9525">
            <a:noFill/>
            <a:round/>
            <a:headEnd/>
            <a:tailEnd/>
          </a:ln>
        </p:spPr>
        <p:txBody>
          <a:bodyPr/>
          <a:lstStyle/>
          <a:p>
            <a:endParaRPr lang="es-ES"/>
          </a:p>
        </p:txBody>
      </p:sp>
      <p:sp>
        <p:nvSpPr>
          <p:cNvPr id="158726" name="Freeform 6"/>
          <p:cNvSpPr>
            <a:spLocks/>
          </p:cNvSpPr>
          <p:nvPr/>
        </p:nvSpPr>
        <p:spPr bwMode="auto">
          <a:xfrm>
            <a:off x="7966075" y="2895600"/>
            <a:ext cx="439738" cy="466725"/>
          </a:xfrm>
          <a:custGeom>
            <a:avLst/>
            <a:gdLst>
              <a:gd name="T0" fmla="*/ 277 w 277"/>
              <a:gd name="T1" fmla="*/ 13 h 294"/>
              <a:gd name="T2" fmla="*/ 274 w 277"/>
              <a:gd name="T3" fmla="*/ 285 h 294"/>
              <a:gd name="T4" fmla="*/ 3 w 277"/>
              <a:gd name="T5" fmla="*/ 294 h 294"/>
              <a:gd name="T6" fmla="*/ 3 w 277"/>
              <a:gd name="T7" fmla="*/ 267 h 294"/>
              <a:gd name="T8" fmla="*/ 3 w 277"/>
              <a:gd name="T9" fmla="*/ 243 h 294"/>
              <a:gd name="T10" fmla="*/ 2 w 277"/>
              <a:gd name="T11" fmla="*/ 218 h 294"/>
              <a:gd name="T12" fmla="*/ 0 w 277"/>
              <a:gd name="T13" fmla="*/ 197 h 294"/>
              <a:gd name="T14" fmla="*/ 19 w 277"/>
              <a:gd name="T15" fmla="*/ 176 h 294"/>
              <a:gd name="T16" fmla="*/ 33 w 277"/>
              <a:gd name="T17" fmla="*/ 155 h 294"/>
              <a:gd name="T18" fmla="*/ 44 w 277"/>
              <a:gd name="T19" fmla="*/ 132 h 294"/>
              <a:gd name="T20" fmla="*/ 51 w 277"/>
              <a:gd name="T21" fmla="*/ 106 h 294"/>
              <a:gd name="T22" fmla="*/ 56 w 277"/>
              <a:gd name="T23" fmla="*/ 82 h 294"/>
              <a:gd name="T24" fmla="*/ 63 w 277"/>
              <a:gd name="T25" fmla="*/ 56 h 294"/>
              <a:gd name="T26" fmla="*/ 69 w 277"/>
              <a:gd name="T27" fmla="*/ 32 h 294"/>
              <a:gd name="T28" fmla="*/ 79 w 277"/>
              <a:gd name="T29" fmla="*/ 8 h 294"/>
              <a:gd name="T30" fmla="*/ 101 w 277"/>
              <a:gd name="T31" fmla="*/ 5 h 294"/>
              <a:gd name="T32" fmla="*/ 128 w 277"/>
              <a:gd name="T33" fmla="*/ 3 h 294"/>
              <a:gd name="T34" fmla="*/ 157 w 277"/>
              <a:gd name="T35" fmla="*/ 2 h 294"/>
              <a:gd name="T36" fmla="*/ 188 w 277"/>
              <a:gd name="T37" fmla="*/ 0 h 294"/>
              <a:gd name="T38" fmla="*/ 217 w 277"/>
              <a:gd name="T39" fmla="*/ 2 h 294"/>
              <a:gd name="T40" fmla="*/ 244 w 277"/>
              <a:gd name="T41" fmla="*/ 3 h 294"/>
              <a:gd name="T42" fmla="*/ 264 w 277"/>
              <a:gd name="T43" fmla="*/ 7 h 294"/>
              <a:gd name="T44" fmla="*/ 277 w 277"/>
              <a:gd name="T45" fmla="*/ 13 h 29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77"/>
              <a:gd name="T70" fmla="*/ 0 h 294"/>
              <a:gd name="T71" fmla="*/ 277 w 277"/>
              <a:gd name="T72" fmla="*/ 294 h 29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77" h="294">
                <a:moveTo>
                  <a:pt x="277" y="13"/>
                </a:moveTo>
                <a:lnTo>
                  <a:pt x="274" y="285"/>
                </a:lnTo>
                <a:lnTo>
                  <a:pt x="3" y="294"/>
                </a:lnTo>
                <a:lnTo>
                  <a:pt x="3" y="267"/>
                </a:lnTo>
                <a:lnTo>
                  <a:pt x="3" y="243"/>
                </a:lnTo>
                <a:lnTo>
                  <a:pt x="2" y="218"/>
                </a:lnTo>
                <a:lnTo>
                  <a:pt x="0" y="197"/>
                </a:lnTo>
                <a:lnTo>
                  <a:pt x="19" y="176"/>
                </a:lnTo>
                <a:lnTo>
                  <a:pt x="33" y="155"/>
                </a:lnTo>
                <a:lnTo>
                  <a:pt x="44" y="132"/>
                </a:lnTo>
                <a:lnTo>
                  <a:pt x="51" y="106"/>
                </a:lnTo>
                <a:lnTo>
                  <a:pt x="56" y="82"/>
                </a:lnTo>
                <a:lnTo>
                  <a:pt x="63" y="56"/>
                </a:lnTo>
                <a:lnTo>
                  <a:pt x="69" y="32"/>
                </a:lnTo>
                <a:lnTo>
                  <a:pt x="79" y="8"/>
                </a:lnTo>
                <a:lnTo>
                  <a:pt x="101" y="5"/>
                </a:lnTo>
                <a:lnTo>
                  <a:pt x="128" y="3"/>
                </a:lnTo>
                <a:lnTo>
                  <a:pt x="157" y="2"/>
                </a:lnTo>
                <a:lnTo>
                  <a:pt x="188" y="0"/>
                </a:lnTo>
                <a:lnTo>
                  <a:pt x="217" y="2"/>
                </a:lnTo>
                <a:lnTo>
                  <a:pt x="244" y="3"/>
                </a:lnTo>
                <a:lnTo>
                  <a:pt x="264" y="7"/>
                </a:lnTo>
                <a:lnTo>
                  <a:pt x="277" y="13"/>
                </a:lnTo>
                <a:close/>
              </a:path>
            </a:pathLst>
          </a:custGeom>
          <a:solidFill>
            <a:srgbClr val="F2E8D3"/>
          </a:solidFill>
          <a:ln w="9525">
            <a:noFill/>
            <a:round/>
            <a:headEnd/>
            <a:tailEnd/>
          </a:ln>
        </p:spPr>
        <p:txBody>
          <a:bodyPr/>
          <a:lstStyle/>
          <a:p>
            <a:endParaRPr lang="es-ES"/>
          </a:p>
        </p:txBody>
      </p:sp>
      <p:sp>
        <p:nvSpPr>
          <p:cNvPr id="158727" name="Freeform 7"/>
          <p:cNvSpPr>
            <a:spLocks/>
          </p:cNvSpPr>
          <p:nvPr/>
        </p:nvSpPr>
        <p:spPr bwMode="auto">
          <a:xfrm>
            <a:off x="7459663" y="2900363"/>
            <a:ext cx="461962" cy="461962"/>
          </a:xfrm>
          <a:custGeom>
            <a:avLst/>
            <a:gdLst>
              <a:gd name="T0" fmla="*/ 291 w 291"/>
              <a:gd name="T1" fmla="*/ 147 h 291"/>
              <a:gd name="T2" fmla="*/ 264 w 291"/>
              <a:gd name="T3" fmla="*/ 184 h 291"/>
              <a:gd name="T4" fmla="*/ 236 w 291"/>
              <a:gd name="T5" fmla="*/ 218 h 291"/>
              <a:gd name="T6" fmla="*/ 211 w 291"/>
              <a:gd name="T7" fmla="*/ 252 h 291"/>
              <a:gd name="T8" fmla="*/ 189 w 291"/>
              <a:gd name="T9" fmla="*/ 291 h 291"/>
              <a:gd name="T10" fmla="*/ 160 w 291"/>
              <a:gd name="T11" fmla="*/ 291 h 291"/>
              <a:gd name="T12" fmla="*/ 134 w 291"/>
              <a:gd name="T13" fmla="*/ 289 h 291"/>
              <a:gd name="T14" fmla="*/ 105 w 291"/>
              <a:gd name="T15" fmla="*/ 287 h 291"/>
              <a:gd name="T16" fmla="*/ 71 w 291"/>
              <a:gd name="T17" fmla="*/ 288 h 291"/>
              <a:gd name="T18" fmla="*/ 99 w 291"/>
              <a:gd name="T19" fmla="*/ 260 h 291"/>
              <a:gd name="T20" fmla="*/ 125 w 291"/>
              <a:gd name="T21" fmla="*/ 233 h 291"/>
              <a:gd name="T22" fmla="*/ 154 w 291"/>
              <a:gd name="T23" fmla="*/ 208 h 291"/>
              <a:gd name="T24" fmla="*/ 180 w 291"/>
              <a:gd name="T25" fmla="*/ 184 h 291"/>
              <a:gd name="T26" fmla="*/ 207 w 291"/>
              <a:gd name="T27" fmla="*/ 158 h 291"/>
              <a:gd name="T28" fmla="*/ 234 w 291"/>
              <a:gd name="T29" fmla="*/ 133 h 291"/>
              <a:gd name="T30" fmla="*/ 259 w 291"/>
              <a:gd name="T31" fmla="*/ 104 h 291"/>
              <a:gd name="T32" fmla="*/ 285 w 291"/>
              <a:gd name="T33" fmla="*/ 75 h 291"/>
              <a:gd name="T34" fmla="*/ 275 w 291"/>
              <a:gd name="T35" fmla="*/ 62 h 291"/>
              <a:gd name="T36" fmla="*/ 261 w 291"/>
              <a:gd name="T37" fmla="*/ 66 h 291"/>
              <a:gd name="T38" fmla="*/ 245 w 291"/>
              <a:gd name="T39" fmla="*/ 76 h 291"/>
              <a:gd name="T40" fmla="*/ 235 w 291"/>
              <a:gd name="T41" fmla="*/ 84 h 291"/>
              <a:gd name="T42" fmla="*/ 207 w 291"/>
              <a:gd name="T43" fmla="*/ 110 h 291"/>
              <a:gd name="T44" fmla="*/ 179 w 291"/>
              <a:gd name="T45" fmla="*/ 135 h 291"/>
              <a:gd name="T46" fmla="*/ 151 w 291"/>
              <a:gd name="T47" fmla="*/ 161 h 291"/>
              <a:gd name="T48" fmla="*/ 122 w 291"/>
              <a:gd name="T49" fmla="*/ 187 h 291"/>
              <a:gd name="T50" fmla="*/ 94 w 291"/>
              <a:gd name="T51" fmla="*/ 214 h 291"/>
              <a:gd name="T52" fmla="*/ 66 w 291"/>
              <a:gd name="T53" fmla="*/ 240 h 291"/>
              <a:gd name="T54" fmla="*/ 39 w 291"/>
              <a:gd name="T55" fmla="*/ 265 h 291"/>
              <a:gd name="T56" fmla="*/ 15 w 291"/>
              <a:gd name="T57" fmla="*/ 291 h 291"/>
              <a:gd name="T58" fmla="*/ 0 w 291"/>
              <a:gd name="T59" fmla="*/ 8 h 291"/>
              <a:gd name="T60" fmla="*/ 44 w 291"/>
              <a:gd name="T61" fmla="*/ 8 h 291"/>
              <a:gd name="T62" fmla="*/ 90 w 291"/>
              <a:gd name="T63" fmla="*/ 5 h 291"/>
              <a:gd name="T64" fmla="*/ 136 w 291"/>
              <a:gd name="T65" fmla="*/ 4 h 291"/>
              <a:gd name="T66" fmla="*/ 179 w 291"/>
              <a:gd name="T67" fmla="*/ 2 h 291"/>
              <a:gd name="T68" fmla="*/ 219 w 291"/>
              <a:gd name="T69" fmla="*/ 1 h 291"/>
              <a:gd name="T70" fmla="*/ 252 w 291"/>
              <a:gd name="T71" fmla="*/ 1 h 291"/>
              <a:gd name="T72" fmla="*/ 277 w 291"/>
              <a:gd name="T73" fmla="*/ 2 h 291"/>
              <a:gd name="T74" fmla="*/ 291 w 291"/>
              <a:gd name="T75" fmla="*/ 5 h 2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91"/>
              <a:gd name="T115" fmla="*/ 0 h 291"/>
              <a:gd name="T116" fmla="*/ 291 w 291"/>
              <a:gd name="T117" fmla="*/ 291 h 29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91" h="291">
                <a:moveTo>
                  <a:pt x="291" y="5"/>
                </a:moveTo>
                <a:lnTo>
                  <a:pt x="291" y="147"/>
                </a:lnTo>
                <a:lnTo>
                  <a:pt x="278" y="166"/>
                </a:lnTo>
                <a:lnTo>
                  <a:pt x="264" y="184"/>
                </a:lnTo>
                <a:lnTo>
                  <a:pt x="250" y="200"/>
                </a:lnTo>
                <a:lnTo>
                  <a:pt x="236" y="218"/>
                </a:lnTo>
                <a:lnTo>
                  <a:pt x="224" y="235"/>
                </a:lnTo>
                <a:lnTo>
                  <a:pt x="211" y="252"/>
                </a:lnTo>
                <a:lnTo>
                  <a:pt x="199" y="272"/>
                </a:lnTo>
                <a:lnTo>
                  <a:pt x="189" y="291"/>
                </a:lnTo>
                <a:lnTo>
                  <a:pt x="174" y="291"/>
                </a:lnTo>
                <a:lnTo>
                  <a:pt x="160" y="291"/>
                </a:lnTo>
                <a:lnTo>
                  <a:pt x="147" y="289"/>
                </a:lnTo>
                <a:lnTo>
                  <a:pt x="134" y="289"/>
                </a:lnTo>
                <a:lnTo>
                  <a:pt x="120" y="288"/>
                </a:lnTo>
                <a:lnTo>
                  <a:pt x="105" y="287"/>
                </a:lnTo>
                <a:lnTo>
                  <a:pt x="88" y="287"/>
                </a:lnTo>
                <a:lnTo>
                  <a:pt x="71" y="288"/>
                </a:lnTo>
                <a:lnTo>
                  <a:pt x="85" y="274"/>
                </a:lnTo>
                <a:lnTo>
                  <a:pt x="99" y="260"/>
                </a:lnTo>
                <a:lnTo>
                  <a:pt x="111" y="246"/>
                </a:lnTo>
                <a:lnTo>
                  <a:pt x="125" y="233"/>
                </a:lnTo>
                <a:lnTo>
                  <a:pt x="139" y="221"/>
                </a:lnTo>
                <a:lnTo>
                  <a:pt x="154" y="208"/>
                </a:lnTo>
                <a:lnTo>
                  <a:pt x="166" y="195"/>
                </a:lnTo>
                <a:lnTo>
                  <a:pt x="180" y="184"/>
                </a:lnTo>
                <a:lnTo>
                  <a:pt x="193" y="171"/>
                </a:lnTo>
                <a:lnTo>
                  <a:pt x="207" y="158"/>
                </a:lnTo>
                <a:lnTo>
                  <a:pt x="220" y="145"/>
                </a:lnTo>
                <a:lnTo>
                  <a:pt x="234" y="133"/>
                </a:lnTo>
                <a:lnTo>
                  <a:pt x="247" y="119"/>
                </a:lnTo>
                <a:lnTo>
                  <a:pt x="259" y="104"/>
                </a:lnTo>
                <a:lnTo>
                  <a:pt x="272" y="90"/>
                </a:lnTo>
                <a:lnTo>
                  <a:pt x="285" y="75"/>
                </a:lnTo>
                <a:lnTo>
                  <a:pt x="280" y="66"/>
                </a:lnTo>
                <a:lnTo>
                  <a:pt x="275" y="62"/>
                </a:lnTo>
                <a:lnTo>
                  <a:pt x="267" y="64"/>
                </a:lnTo>
                <a:lnTo>
                  <a:pt x="261" y="66"/>
                </a:lnTo>
                <a:lnTo>
                  <a:pt x="253" y="71"/>
                </a:lnTo>
                <a:lnTo>
                  <a:pt x="245" y="76"/>
                </a:lnTo>
                <a:lnTo>
                  <a:pt x="240" y="82"/>
                </a:lnTo>
                <a:lnTo>
                  <a:pt x="235" y="84"/>
                </a:lnTo>
                <a:lnTo>
                  <a:pt x="221" y="97"/>
                </a:lnTo>
                <a:lnTo>
                  <a:pt x="207" y="110"/>
                </a:lnTo>
                <a:lnTo>
                  <a:pt x="193" y="122"/>
                </a:lnTo>
                <a:lnTo>
                  <a:pt x="179" y="135"/>
                </a:lnTo>
                <a:lnTo>
                  <a:pt x="165" y="148"/>
                </a:lnTo>
                <a:lnTo>
                  <a:pt x="151" y="161"/>
                </a:lnTo>
                <a:lnTo>
                  <a:pt x="136" y="175"/>
                </a:lnTo>
                <a:lnTo>
                  <a:pt x="122" y="187"/>
                </a:lnTo>
                <a:lnTo>
                  <a:pt x="108" y="200"/>
                </a:lnTo>
                <a:lnTo>
                  <a:pt x="94" y="214"/>
                </a:lnTo>
                <a:lnTo>
                  <a:pt x="80" y="227"/>
                </a:lnTo>
                <a:lnTo>
                  <a:pt x="66" y="240"/>
                </a:lnTo>
                <a:lnTo>
                  <a:pt x="51" y="252"/>
                </a:lnTo>
                <a:lnTo>
                  <a:pt x="39" y="265"/>
                </a:lnTo>
                <a:lnTo>
                  <a:pt x="26" y="278"/>
                </a:lnTo>
                <a:lnTo>
                  <a:pt x="15" y="291"/>
                </a:lnTo>
                <a:lnTo>
                  <a:pt x="0" y="291"/>
                </a:lnTo>
                <a:lnTo>
                  <a:pt x="0" y="8"/>
                </a:lnTo>
                <a:lnTo>
                  <a:pt x="22" y="8"/>
                </a:lnTo>
                <a:lnTo>
                  <a:pt x="44" y="8"/>
                </a:lnTo>
                <a:lnTo>
                  <a:pt x="67" y="6"/>
                </a:lnTo>
                <a:lnTo>
                  <a:pt x="90" y="5"/>
                </a:lnTo>
                <a:lnTo>
                  <a:pt x="113" y="5"/>
                </a:lnTo>
                <a:lnTo>
                  <a:pt x="136" y="4"/>
                </a:lnTo>
                <a:lnTo>
                  <a:pt x="157" y="2"/>
                </a:lnTo>
                <a:lnTo>
                  <a:pt x="179" y="2"/>
                </a:lnTo>
                <a:lnTo>
                  <a:pt x="199" y="1"/>
                </a:lnTo>
                <a:lnTo>
                  <a:pt x="219" y="1"/>
                </a:lnTo>
                <a:lnTo>
                  <a:pt x="236" y="0"/>
                </a:lnTo>
                <a:lnTo>
                  <a:pt x="252" y="1"/>
                </a:lnTo>
                <a:lnTo>
                  <a:pt x="266" y="1"/>
                </a:lnTo>
                <a:lnTo>
                  <a:pt x="277" y="2"/>
                </a:lnTo>
                <a:lnTo>
                  <a:pt x="285" y="4"/>
                </a:lnTo>
                <a:lnTo>
                  <a:pt x="291" y="5"/>
                </a:lnTo>
                <a:close/>
              </a:path>
            </a:pathLst>
          </a:custGeom>
          <a:solidFill>
            <a:srgbClr val="F2E8D3"/>
          </a:solidFill>
          <a:ln w="9525">
            <a:noFill/>
            <a:round/>
            <a:headEnd/>
            <a:tailEnd/>
          </a:ln>
        </p:spPr>
        <p:txBody>
          <a:bodyPr/>
          <a:lstStyle/>
          <a:p>
            <a:endParaRPr lang="es-ES"/>
          </a:p>
        </p:txBody>
      </p:sp>
      <p:sp>
        <p:nvSpPr>
          <p:cNvPr id="158728" name="Freeform 8"/>
          <p:cNvSpPr>
            <a:spLocks/>
          </p:cNvSpPr>
          <p:nvPr/>
        </p:nvSpPr>
        <p:spPr bwMode="auto">
          <a:xfrm>
            <a:off x="5991225" y="2901950"/>
            <a:ext cx="449263" cy="463550"/>
          </a:xfrm>
          <a:custGeom>
            <a:avLst/>
            <a:gdLst>
              <a:gd name="T0" fmla="*/ 283 w 283"/>
              <a:gd name="T1" fmla="*/ 292 h 292"/>
              <a:gd name="T2" fmla="*/ 6 w 283"/>
              <a:gd name="T3" fmla="*/ 292 h 292"/>
              <a:gd name="T4" fmla="*/ 0 w 283"/>
              <a:gd name="T5" fmla="*/ 18 h 292"/>
              <a:gd name="T6" fmla="*/ 11 w 283"/>
              <a:gd name="T7" fmla="*/ 1 h 292"/>
              <a:gd name="T8" fmla="*/ 29 w 283"/>
              <a:gd name="T9" fmla="*/ 1 h 292"/>
              <a:gd name="T10" fmla="*/ 47 w 283"/>
              <a:gd name="T11" fmla="*/ 1 h 292"/>
              <a:gd name="T12" fmla="*/ 63 w 283"/>
              <a:gd name="T13" fmla="*/ 3 h 292"/>
              <a:gd name="T14" fmla="*/ 80 w 283"/>
              <a:gd name="T15" fmla="*/ 3 h 292"/>
              <a:gd name="T16" fmla="*/ 97 w 283"/>
              <a:gd name="T17" fmla="*/ 1 h 292"/>
              <a:gd name="T18" fmla="*/ 112 w 283"/>
              <a:gd name="T19" fmla="*/ 1 h 292"/>
              <a:gd name="T20" fmla="*/ 128 w 283"/>
              <a:gd name="T21" fmla="*/ 1 h 292"/>
              <a:gd name="T22" fmla="*/ 144 w 283"/>
              <a:gd name="T23" fmla="*/ 1 h 292"/>
              <a:gd name="T24" fmla="*/ 159 w 283"/>
              <a:gd name="T25" fmla="*/ 1 h 292"/>
              <a:gd name="T26" fmla="*/ 176 w 283"/>
              <a:gd name="T27" fmla="*/ 1 h 292"/>
              <a:gd name="T28" fmla="*/ 191 w 283"/>
              <a:gd name="T29" fmla="*/ 1 h 292"/>
              <a:gd name="T30" fmla="*/ 208 w 283"/>
              <a:gd name="T31" fmla="*/ 0 h 292"/>
              <a:gd name="T32" fmla="*/ 224 w 283"/>
              <a:gd name="T33" fmla="*/ 0 h 292"/>
              <a:gd name="T34" fmla="*/ 241 w 283"/>
              <a:gd name="T35" fmla="*/ 1 h 292"/>
              <a:gd name="T36" fmla="*/ 259 w 283"/>
              <a:gd name="T37" fmla="*/ 1 h 292"/>
              <a:gd name="T38" fmla="*/ 276 w 283"/>
              <a:gd name="T39" fmla="*/ 1 h 292"/>
              <a:gd name="T40" fmla="*/ 278 w 283"/>
              <a:gd name="T41" fmla="*/ 41 h 292"/>
              <a:gd name="T42" fmla="*/ 280 w 283"/>
              <a:gd name="T43" fmla="*/ 132 h 292"/>
              <a:gd name="T44" fmla="*/ 283 w 283"/>
              <a:gd name="T45" fmla="*/ 230 h 292"/>
              <a:gd name="T46" fmla="*/ 283 w 283"/>
              <a:gd name="T47" fmla="*/ 292 h 29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3"/>
              <a:gd name="T73" fmla="*/ 0 h 292"/>
              <a:gd name="T74" fmla="*/ 283 w 283"/>
              <a:gd name="T75" fmla="*/ 292 h 29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3" h="292">
                <a:moveTo>
                  <a:pt x="283" y="292"/>
                </a:moveTo>
                <a:lnTo>
                  <a:pt x="6" y="292"/>
                </a:lnTo>
                <a:lnTo>
                  <a:pt x="0" y="18"/>
                </a:lnTo>
                <a:lnTo>
                  <a:pt x="11" y="1"/>
                </a:lnTo>
                <a:lnTo>
                  <a:pt x="29" y="1"/>
                </a:lnTo>
                <a:lnTo>
                  <a:pt x="47" y="1"/>
                </a:lnTo>
                <a:lnTo>
                  <a:pt x="63" y="3"/>
                </a:lnTo>
                <a:lnTo>
                  <a:pt x="80" y="3"/>
                </a:lnTo>
                <a:lnTo>
                  <a:pt x="97" y="1"/>
                </a:lnTo>
                <a:lnTo>
                  <a:pt x="112" y="1"/>
                </a:lnTo>
                <a:lnTo>
                  <a:pt x="128" y="1"/>
                </a:lnTo>
                <a:lnTo>
                  <a:pt x="144" y="1"/>
                </a:lnTo>
                <a:lnTo>
                  <a:pt x="159" y="1"/>
                </a:lnTo>
                <a:lnTo>
                  <a:pt x="176" y="1"/>
                </a:lnTo>
                <a:lnTo>
                  <a:pt x="191" y="1"/>
                </a:lnTo>
                <a:lnTo>
                  <a:pt x="208" y="0"/>
                </a:lnTo>
                <a:lnTo>
                  <a:pt x="224" y="0"/>
                </a:lnTo>
                <a:lnTo>
                  <a:pt x="241" y="1"/>
                </a:lnTo>
                <a:lnTo>
                  <a:pt x="259" y="1"/>
                </a:lnTo>
                <a:lnTo>
                  <a:pt x="276" y="1"/>
                </a:lnTo>
                <a:lnTo>
                  <a:pt x="278" y="41"/>
                </a:lnTo>
                <a:lnTo>
                  <a:pt x="280" y="132"/>
                </a:lnTo>
                <a:lnTo>
                  <a:pt x="283" y="230"/>
                </a:lnTo>
                <a:lnTo>
                  <a:pt x="283" y="292"/>
                </a:lnTo>
                <a:close/>
              </a:path>
            </a:pathLst>
          </a:custGeom>
          <a:solidFill>
            <a:srgbClr val="F2E8D3"/>
          </a:solidFill>
          <a:ln w="9525">
            <a:noFill/>
            <a:round/>
            <a:headEnd/>
            <a:tailEnd/>
          </a:ln>
        </p:spPr>
        <p:txBody>
          <a:bodyPr/>
          <a:lstStyle/>
          <a:p>
            <a:endParaRPr lang="es-ES"/>
          </a:p>
        </p:txBody>
      </p:sp>
      <p:sp>
        <p:nvSpPr>
          <p:cNvPr id="158729" name="Freeform 9"/>
          <p:cNvSpPr>
            <a:spLocks/>
          </p:cNvSpPr>
          <p:nvPr/>
        </p:nvSpPr>
        <p:spPr bwMode="auto">
          <a:xfrm>
            <a:off x="6492875" y="2898775"/>
            <a:ext cx="442913" cy="463550"/>
          </a:xfrm>
          <a:custGeom>
            <a:avLst/>
            <a:gdLst>
              <a:gd name="T0" fmla="*/ 275 w 279"/>
              <a:gd name="T1" fmla="*/ 6 h 292"/>
              <a:gd name="T2" fmla="*/ 279 w 279"/>
              <a:gd name="T3" fmla="*/ 292 h 292"/>
              <a:gd name="T4" fmla="*/ 0 w 279"/>
              <a:gd name="T5" fmla="*/ 292 h 292"/>
              <a:gd name="T6" fmla="*/ 2 w 279"/>
              <a:gd name="T7" fmla="*/ 216 h 292"/>
              <a:gd name="T8" fmla="*/ 4 w 279"/>
              <a:gd name="T9" fmla="*/ 148 h 292"/>
              <a:gd name="T10" fmla="*/ 2 w 279"/>
              <a:gd name="T11" fmla="*/ 80 h 292"/>
              <a:gd name="T12" fmla="*/ 0 w 279"/>
              <a:gd name="T13" fmla="*/ 6 h 292"/>
              <a:gd name="T14" fmla="*/ 18 w 279"/>
              <a:gd name="T15" fmla="*/ 6 h 292"/>
              <a:gd name="T16" fmla="*/ 36 w 279"/>
              <a:gd name="T17" fmla="*/ 6 h 292"/>
              <a:gd name="T18" fmla="*/ 53 w 279"/>
              <a:gd name="T19" fmla="*/ 5 h 292"/>
              <a:gd name="T20" fmla="*/ 71 w 279"/>
              <a:gd name="T21" fmla="*/ 3 h 292"/>
              <a:gd name="T22" fmla="*/ 89 w 279"/>
              <a:gd name="T23" fmla="*/ 3 h 292"/>
              <a:gd name="T24" fmla="*/ 107 w 279"/>
              <a:gd name="T25" fmla="*/ 2 h 292"/>
              <a:gd name="T26" fmla="*/ 124 w 279"/>
              <a:gd name="T27" fmla="*/ 1 h 292"/>
              <a:gd name="T28" fmla="*/ 141 w 279"/>
              <a:gd name="T29" fmla="*/ 1 h 292"/>
              <a:gd name="T30" fmla="*/ 159 w 279"/>
              <a:gd name="T31" fmla="*/ 0 h 292"/>
              <a:gd name="T32" fmla="*/ 177 w 279"/>
              <a:gd name="T33" fmla="*/ 0 h 292"/>
              <a:gd name="T34" fmla="*/ 194 w 279"/>
              <a:gd name="T35" fmla="*/ 0 h 292"/>
              <a:gd name="T36" fmla="*/ 212 w 279"/>
              <a:gd name="T37" fmla="*/ 0 h 292"/>
              <a:gd name="T38" fmla="*/ 228 w 279"/>
              <a:gd name="T39" fmla="*/ 1 h 292"/>
              <a:gd name="T40" fmla="*/ 243 w 279"/>
              <a:gd name="T41" fmla="*/ 2 h 292"/>
              <a:gd name="T42" fmla="*/ 260 w 279"/>
              <a:gd name="T43" fmla="*/ 3 h 292"/>
              <a:gd name="T44" fmla="*/ 275 w 279"/>
              <a:gd name="T45" fmla="*/ 6 h 2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79"/>
              <a:gd name="T70" fmla="*/ 0 h 292"/>
              <a:gd name="T71" fmla="*/ 279 w 279"/>
              <a:gd name="T72" fmla="*/ 292 h 29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79" h="292">
                <a:moveTo>
                  <a:pt x="275" y="6"/>
                </a:moveTo>
                <a:lnTo>
                  <a:pt x="279" y="292"/>
                </a:lnTo>
                <a:lnTo>
                  <a:pt x="0" y="292"/>
                </a:lnTo>
                <a:lnTo>
                  <a:pt x="2" y="216"/>
                </a:lnTo>
                <a:lnTo>
                  <a:pt x="4" y="148"/>
                </a:lnTo>
                <a:lnTo>
                  <a:pt x="2" y="80"/>
                </a:lnTo>
                <a:lnTo>
                  <a:pt x="0" y="6"/>
                </a:lnTo>
                <a:lnTo>
                  <a:pt x="18" y="6"/>
                </a:lnTo>
                <a:lnTo>
                  <a:pt x="36" y="6"/>
                </a:lnTo>
                <a:lnTo>
                  <a:pt x="53" y="5"/>
                </a:lnTo>
                <a:lnTo>
                  <a:pt x="71" y="3"/>
                </a:lnTo>
                <a:lnTo>
                  <a:pt x="89" y="3"/>
                </a:lnTo>
                <a:lnTo>
                  <a:pt x="107" y="2"/>
                </a:lnTo>
                <a:lnTo>
                  <a:pt x="124" y="1"/>
                </a:lnTo>
                <a:lnTo>
                  <a:pt x="141" y="1"/>
                </a:lnTo>
                <a:lnTo>
                  <a:pt x="159" y="0"/>
                </a:lnTo>
                <a:lnTo>
                  <a:pt x="177" y="0"/>
                </a:lnTo>
                <a:lnTo>
                  <a:pt x="194" y="0"/>
                </a:lnTo>
                <a:lnTo>
                  <a:pt x="212" y="0"/>
                </a:lnTo>
                <a:lnTo>
                  <a:pt x="228" y="1"/>
                </a:lnTo>
                <a:lnTo>
                  <a:pt x="243" y="2"/>
                </a:lnTo>
                <a:lnTo>
                  <a:pt x="260" y="3"/>
                </a:lnTo>
                <a:lnTo>
                  <a:pt x="275" y="6"/>
                </a:lnTo>
                <a:close/>
              </a:path>
            </a:pathLst>
          </a:custGeom>
          <a:solidFill>
            <a:srgbClr val="F2E8D3"/>
          </a:solidFill>
          <a:ln w="9525">
            <a:noFill/>
            <a:round/>
            <a:headEnd/>
            <a:tailEnd/>
          </a:ln>
        </p:spPr>
        <p:txBody>
          <a:bodyPr/>
          <a:lstStyle/>
          <a:p>
            <a:endParaRPr lang="es-ES"/>
          </a:p>
        </p:txBody>
      </p:sp>
      <p:sp>
        <p:nvSpPr>
          <p:cNvPr id="158730" name="Freeform 10"/>
          <p:cNvSpPr>
            <a:spLocks/>
          </p:cNvSpPr>
          <p:nvPr/>
        </p:nvSpPr>
        <p:spPr bwMode="auto">
          <a:xfrm>
            <a:off x="6978650" y="2898775"/>
            <a:ext cx="434975" cy="463550"/>
          </a:xfrm>
          <a:custGeom>
            <a:avLst/>
            <a:gdLst>
              <a:gd name="T0" fmla="*/ 269 w 274"/>
              <a:gd name="T1" fmla="*/ 292 h 292"/>
              <a:gd name="T2" fmla="*/ 4 w 274"/>
              <a:gd name="T3" fmla="*/ 292 h 292"/>
              <a:gd name="T4" fmla="*/ 3 w 274"/>
              <a:gd name="T5" fmla="*/ 222 h 292"/>
              <a:gd name="T6" fmla="*/ 3 w 274"/>
              <a:gd name="T7" fmla="*/ 149 h 292"/>
              <a:gd name="T8" fmla="*/ 3 w 274"/>
              <a:gd name="T9" fmla="*/ 75 h 292"/>
              <a:gd name="T10" fmla="*/ 0 w 274"/>
              <a:gd name="T11" fmla="*/ 0 h 292"/>
              <a:gd name="T12" fmla="*/ 269 w 274"/>
              <a:gd name="T13" fmla="*/ 3 h 292"/>
              <a:gd name="T14" fmla="*/ 270 w 274"/>
              <a:gd name="T15" fmla="*/ 42 h 292"/>
              <a:gd name="T16" fmla="*/ 273 w 274"/>
              <a:gd name="T17" fmla="*/ 128 h 292"/>
              <a:gd name="T18" fmla="*/ 274 w 274"/>
              <a:gd name="T19" fmla="*/ 225 h 292"/>
              <a:gd name="T20" fmla="*/ 269 w 274"/>
              <a:gd name="T21" fmla="*/ 292 h 2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4"/>
              <a:gd name="T34" fmla="*/ 0 h 292"/>
              <a:gd name="T35" fmla="*/ 274 w 274"/>
              <a:gd name="T36" fmla="*/ 292 h 29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4" h="292">
                <a:moveTo>
                  <a:pt x="269" y="292"/>
                </a:moveTo>
                <a:lnTo>
                  <a:pt x="4" y="292"/>
                </a:lnTo>
                <a:lnTo>
                  <a:pt x="3" y="222"/>
                </a:lnTo>
                <a:lnTo>
                  <a:pt x="3" y="149"/>
                </a:lnTo>
                <a:lnTo>
                  <a:pt x="3" y="75"/>
                </a:lnTo>
                <a:lnTo>
                  <a:pt x="0" y="0"/>
                </a:lnTo>
                <a:lnTo>
                  <a:pt x="269" y="3"/>
                </a:lnTo>
                <a:lnTo>
                  <a:pt x="270" y="42"/>
                </a:lnTo>
                <a:lnTo>
                  <a:pt x="273" y="128"/>
                </a:lnTo>
                <a:lnTo>
                  <a:pt x="274" y="225"/>
                </a:lnTo>
                <a:lnTo>
                  <a:pt x="269" y="292"/>
                </a:lnTo>
                <a:close/>
              </a:path>
            </a:pathLst>
          </a:custGeom>
          <a:solidFill>
            <a:srgbClr val="F2E8D3"/>
          </a:solidFill>
          <a:ln w="9525">
            <a:noFill/>
            <a:round/>
            <a:headEnd/>
            <a:tailEnd/>
          </a:ln>
        </p:spPr>
        <p:txBody>
          <a:bodyPr/>
          <a:lstStyle/>
          <a:p>
            <a:endParaRPr lang="es-ES"/>
          </a:p>
        </p:txBody>
      </p:sp>
      <p:sp>
        <p:nvSpPr>
          <p:cNvPr id="158731" name="Freeform 11"/>
          <p:cNvSpPr>
            <a:spLocks/>
          </p:cNvSpPr>
          <p:nvPr/>
        </p:nvSpPr>
        <p:spPr bwMode="auto">
          <a:xfrm>
            <a:off x="5507038" y="2908300"/>
            <a:ext cx="444500" cy="461963"/>
          </a:xfrm>
          <a:custGeom>
            <a:avLst/>
            <a:gdLst>
              <a:gd name="T0" fmla="*/ 268 w 280"/>
              <a:gd name="T1" fmla="*/ 0 h 291"/>
              <a:gd name="T2" fmla="*/ 277 w 280"/>
              <a:gd name="T3" fmla="*/ 51 h 291"/>
              <a:gd name="T4" fmla="*/ 280 w 280"/>
              <a:gd name="T5" fmla="*/ 117 h 291"/>
              <a:gd name="T6" fmla="*/ 280 w 280"/>
              <a:gd name="T7" fmla="*/ 176 h 291"/>
              <a:gd name="T8" fmla="*/ 279 w 280"/>
              <a:gd name="T9" fmla="*/ 200 h 291"/>
              <a:gd name="T10" fmla="*/ 279 w 280"/>
              <a:gd name="T11" fmla="*/ 288 h 291"/>
              <a:gd name="T12" fmla="*/ 1 w 280"/>
              <a:gd name="T13" fmla="*/ 291 h 291"/>
              <a:gd name="T14" fmla="*/ 0 w 280"/>
              <a:gd name="T15" fmla="*/ 5 h 291"/>
              <a:gd name="T16" fmla="*/ 18 w 280"/>
              <a:gd name="T17" fmla="*/ 4 h 291"/>
              <a:gd name="T18" fmla="*/ 36 w 280"/>
              <a:gd name="T19" fmla="*/ 3 h 291"/>
              <a:gd name="T20" fmla="*/ 52 w 280"/>
              <a:gd name="T21" fmla="*/ 1 h 291"/>
              <a:gd name="T22" fmla="*/ 69 w 280"/>
              <a:gd name="T23" fmla="*/ 0 h 291"/>
              <a:gd name="T24" fmla="*/ 87 w 280"/>
              <a:gd name="T25" fmla="*/ 0 h 291"/>
              <a:gd name="T26" fmla="*/ 103 w 280"/>
              <a:gd name="T27" fmla="*/ 0 h 291"/>
              <a:gd name="T28" fmla="*/ 120 w 280"/>
              <a:gd name="T29" fmla="*/ 0 h 291"/>
              <a:gd name="T30" fmla="*/ 136 w 280"/>
              <a:gd name="T31" fmla="*/ 0 h 291"/>
              <a:gd name="T32" fmla="*/ 152 w 280"/>
              <a:gd name="T33" fmla="*/ 0 h 291"/>
              <a:gd name="T34" fmla="*/ 168 w 280"/>
              <a:gd name="T35" fmla="*/ 0 h 291"/>
              <a:gd name="T36" fmla="*/ 185 w 280"/>
              <a:gd name="T37" fmla="*/ 0 h 291"/>
              <a:gd name="T38" fmla="*/ 201 w 280"/>
              <a:gd name="T39" fmla="*/ 0 h 291"/>
              <a:gd name="T40" fmla="*/ 218 w 280"/>
              <a:gd name="T41" fmla="*/ 0 h 291"/>
              <a:gd name="T42" fmla="*/ 235 w 280"/>
              <a:gd name="T43" fmla="*/ 0 h 291"/>
              <a:gd name="T44" fmla="*/ 251 w 280"/>
              <a:gd name="T45" fmla="*/ 0 h 291"/>
              <a:gd name="T46" fmla="*/ 268 w 280"/>
              <a:gd name="T47" fmla="*/ 0 h 29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0"/>
              <a:gd name="T73" fmla="*/ 0 h 291"/>
              <a:gd name="T74" fmla="*/ 280 w 280"/>
              <a:gd name="T75" fmla="*/ 291 h 29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0" h="291">
                <a:moveTo>
                  <a:pt x="268" y="0"/>
                </a:moveTo>
                <a:lnTo>
                  <a:pt x="277" y="51"/>
                </a:lnTo>
                <a:lnTo>
                  <a:pt x="280" y="117"/>
                </a:lnTo>
                <a:lnTo>
                  <a:pt x="280" y="176"/>
                </a:lnTo>
                <a:lnTo>
                  <a:pt x="279" y="200"/>
                </a:lnTo>
                <a:lnTo>
                  <a:pt x="279" y="288"/>
                </a:lnTo>
                <a:lnTo>
                  <a:pt x="1" y="291"/>
                </a:lnTo>
                <a:lnTo>
                  <a:pt x="0" y="5"/>
                </a:lnTo>
                <a:lnTo>
                  <a:pt x="18" y="4"/>
                </a:lnTo>
                <a:lnTo>
                  <a:pt x="36" y="3"/>
                </a:lnTo>
                <a:lnTo>
                  <a:pt x="52" y="1"/>
                </a:lnTo>
                <a:lnTo>
                  <a:pt x="69" y="0"/>
                </a:lnTo>
                <a:lnTo>
                  <a:pt x="87" y="0"/>
                </a:lnTo>
                <a:lnTo>
                  <a:pt x="103" y="0"/>
                </a:lnTo>
                <a:lnTo>
                  <a:pt x="120" y="0"/>
                </a:lnTo>
                <a:lnTo>
                  <a:pt x="136" y="0"/>
                </a:lnTo>
                <a:lnTo>
                  <a:pt x="152" y="0"/>
                </a:lnTo>
                <a:lnTo>
                  <a:pt x="168" y="0"/>
                </a:lnTo>
                <a:lnTo>
                  <a:pt x="185" y="0"/>
                </a:lnTo>
                <a:lnTo>
                  <a:pt x="201" y="0"/>
                </a:lnTo>
                <a:lnTo>
                  <a:pt x="218" y="0"/>
                </a:lnTo>
                <a:lnTo>
                  <a:pt x="235" y="0"/>
                </a:lnTo>
                <a:lnTo>
                  <a:pt x="251" y="0"/>
                </a:lnTo>
                <a:lnTo>
                  <a:pt x="268" y="0"/>
                </a:lnTo>
                <a:close/>
              </a:path>
            </a:pathLst>
          </a:custGeom>
          <a:solidFill>
            <a:srgbClr val="F2E8D3"/>
          </a:solidFill>
          <a:ln w="9525">
            <a:noFill/>
            <a:round/>
            <a:headEnd/>
            <a:tailEnd/>
          </a:ln>
        </p:spPr>
        <p:txBody>
          <a:bodyPr/>
          <a:lstStyle/>
          <a:p>
            <a:endParaRPr lang="es-ES"/>
          </a:p>
        </p:txBody>
      </p:sp>
      <p:sp>
        <p:nvSpPr>
          <p:cNvPr id="158732" name="Freeform 12"/>
          <p:cNvSpPr>
            <a:spLocks/>
          </p:cNvSpPr>
          <p:nvPr/>
        </p:nvSpPr>
        <p:spPr bwMode="auto">
          <a:xfrm>
            <a:off x="7964488" y="2901950"/>
            <a:ext cx="41275" cy="114300"/>
          </a:xfrm>
          <a:custGeom>
            <a:avLst/>
            <a:gdLst>
              <a:gd name="T0" fmla="*/ 22 w 26"/>
              <a:gd name="T1" fmla="*/ 18 h 72"/>
              <a:gd name="T2" fmla="*/ 4 w 26"/>
              <a:gd name="T3" fmla="*/ 72 h 72"/>
              <a:gd name="T4" fmla="*/ 1 w 26"/>
              <a:gd name="T5" fmla="*/ 54 h 72"/>
              <a:gd name="T6" fmla="*/ 0 w 26"/>
              <a:gd name="T7" fmla="*/ 36 h 72"/>
              <a:gd name="T8" fmla="*/ 1 w 26"/>
              <a:gd name="T9" fmla="*/ 18 h 72"/>
              <a:gd name="T10" fmla="*/ 6 w 26"/>
              <a:gd name="T11" fmla="*/ 1 h 72"/>
              <a:gd name="T12" fmla="*/ 15 w 26"/>
              <a:gd name="T13" fmla="*/ 0 h 72"/>
              <a:gd name="T14" fmla="*/ 22 w 26"/>
              <a:gd name="T15" fmla="*/ 4 h 72"/>
              <a:gd name="T16" fmla="*/ 26 w 26"/>
              <a:gd name="T17" fmla="*/ 10 h 72"/>
              <a:gd name="T18" fmla="*/ 22 w 26"/>
              <a:gd name="T19" fmla="*/ 18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72"/>
              <a:gd name="T32" fmla="*/ 26 w 26"/>
              <a:gd name="T33" fmla="*/ 72 h 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72">
                <a:moveTo>
                  <a:pt x="22" y="18"/>
                </a:moveTo>
                <a:lnTo>
                  <a:pt x="4" y="72"/>
                </a:lnTo>
                <a:lnTo>
                  <a:pt x="1" y="54"/>
                </a:lnTo>
                <a:lnTo>
                  <a:pt x="0" y="36"/>
                </a:lnTo>
                <a:lnTo>
                  <a:pt x="1" y="18"/>
                </a:lnTo>
                <a:lnTo>
                  <a:pt x="6" y="1"/>
                </a:lnTo>
                <a:lnTo>
                  <a:pt x="15" y="0"/>
                </a:lnTo>
                <a:lnTo>
                  <a:pt x="22" y="4"/>
                </a:lnTo>
                <a:lnTo>
                  <a:pt x="26" y="10"/>
                </a:lnTo>
                <a:lnTo>
                  <a:pt x="22" y="18"/>
                </a:lnTo>
                <a:close/>
              </a:path>
            </a:pathLst>
          </a:custGeom>
          <a:solidFill>
            <a:srgbClr val="F2E8D3"/>
          </a:solidFill>
          <a:ln w="9525">
            <a:noFill/>
            <a:round/>
            <a:headEnd/>
            <a:tailEnd/>
          </a:ln>
        </p:spPr>
        <p:txBody>
          <a:bodyPr/>
          <a:lstStyle/>
          <a:p>
            <a:endParaRPr lang="es-ES"/>
          </a:p>
        </p:txBody>
      </p:sp>
      <p:sp>
        <p:nvSpPr>
          <p:cNvPr id="158733" name="Freeform 13"/>
          <p:cNvSpPr>
            <a:spLocks/>
          </p:cNvSpPr>
          <p:nvPr/>
        </p:nvSpPr>
        <p:spPr bwMode="auto">
          <a:xfrm>
            <a:off x="7878763" y="3284538"/>
            <a:ext cx="46037" cy="63500"/>
          </a:xfrm>
          <a:custGeom>
            <a:avLst/>
            <a:gdLst>
              <a:gd name="T0" fmla="*/ 29 w 29"/>
              <a:gd name="T1" fmla="*/ 40 h 40"/>
              <a:gd name="T2" fmla="*/ 20 w 29"/>
              <a:gd name="T3" fmla="*/ 40 h 40"/>
              <a:gd name="T4" fmla="*/ 11 w 29"/>
              <a:gd name="T5" fmla="*/ 40 h 40"/>
              <a:gd name="T6" fmla="*/ 3 w 29"/>
              <a:gd name="T7" fmla="*/ 40 h 40"/>
              <a:gd name="T8" fmla="*/ 0 w 29"/>
              <a:gd name="T9" fmla="*/ 40 h 40"/>
              <a:gd name="T10" fmla="*/ 0 w 29"/>
              <a:gd name="T11" fmla="*/ 26 h 40"/>
              <a:gd name="T12" fmla="*/ 4 w 29"/>
              <a:gd name="T13" fmla="*/ 17 h 40"/>
              <a:gd name="T14" fmla="*/ 12 w 29"/>
              <a:gd name="T15" fmla="*/ 10 h 40"/>
              <a:gd name="T16" fmla="*/ 21 w 29"/>
              <a:gd name="T17" fmla="*/ 0 h 40"/>
              <a:gd name="T18" fmla="*/ 26 w 29"/>
              <a:gd name="T19" fmla="*/ 8 h 40"/>
              <a:gd name="T20" fmla="*/ 29 w 29"/>
              <a:gd name="T21" fmla="*/ 17 h 40"/>
              <a:gd name="T22" fmla="*/ 27 w 29"/>
              <a:gd name="T23" fmla="*/ 28 h 40"/>
              <a:gd name="T24" fmla="*/ 29 w 29"/>
              <a:gd name="T25" fmla="*/ 40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
              <a:gd name="T40" fmla="*/ 0 h 40"/>
              <a:gd name="T41" fmla="*/ 29 w 29"/>
              <a:gd name="T42" fmla="*/ 40 h 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 h="40">
                <a:moveTo>
                  <a:pt x="29" y="40"/>
                </a:moveTo>
                <a:lnTo>
                  <a:pt x="20" y="40"/>
                </a:lnTo>
                <a:lnTo>
                  <a:pt x="11" y="40"/>
                </a:lnTo>
                <a:lnTo>
                  <a:pt x="3" y="40"/>
                </a:lnTo>
                <a:lnTo>
                  <a:pt x="0" y="40"/>
                </a:lnTo>
                <a:lnTo>
                  <a:pt x="0" y="26"/>
                </a:lnTo>
                <a:lnTo>
                  <a:pt x="4" y="17"/>
                </a:lnTo>
                <a:lnTo>
                  <a:pt x="12" y="10"/>
                </a:lnTo>
                <a:lnTo>
                  <a:pt x="21" y="0"/>
                </a:lnTo>
                <a:lnTo>
                  <a:pt x="26" y="8"/>
                </a:lnTo>
                <a:lnTo>
                  <a:pt x="29" y="17"/>
                </a:lnTo>
                <a:lnTo>
                  <a:pt x="27" y="28"/>
                </a:lnTo>
                <a:lnTo>
                  <a:pt x="29" y="40"/>
                </a:lnTo>
                <a:close/>
              </a:path>
            </a:pathLst>
          </a:custGeom>
          <a:solidFill>
            <a:srgbClr val="F2E8D3"/>
          </a:solidFill>
          <a:ln w="9525">
            <a:noFill/>
            <a:round/>
            <a:headEnd/>
            <a:tailEnd/>
          </a:ln>
        </p:spPr>
        <p:txBody>
          <a:bodyPr/>
          <a:lstStyle/>
          <a:p>
            <a:endParaRPr lang="es-ES"/>
          </a:p>
        </p:txBody>
      </p:sp>
      <p:sp>
        <p:nvSpPr>
          <p:cNvPr id="158734" name="Freeform 14"/>
          <p:cNvSpPr>
            <a:spLocks/>
          </p:cNvSpPr>
          <p:nvPr/>
        </p:nvSpPr>
        <p:spPr bwMode="auto">
          <a:xfrm>
            <a:off x="7464425" y="3400425"/>
            <a:ext cx="273050" cy="463550"/>
          </a:xfrm>
          <a:custGeom>
            <a:avLst/>
            <a:gdLst>
              <a:gd name="T0" fmla="*/ 38 w 172"/>
              <a:gd name="T1" fmla="*/ 0 h 292"/>
              <a:gd name="T2" fmla="*/ 42 w 172"/>
              <a:gd name="T3" fmla="*/ 0 h 292"/>
              <a:gd name="T4" fmla="*/ 54 w 172"/>
              <a:gd name="T5" fmla="*/ 1 h 292"/>
              <a:gd name="T6" fmla="*/ 70 w 172"/>
              <a:gd name="T7" fmla="*/ 1 h 292"/>
              <a:gd name="T8" fmla="*/ 89 w 172"/>
              <a:gd name="T9" fmla="*/ 2 h 292"/>
              <a:gd name="T10" fmla="*/ 111 w 172"/>
              <a:gd name="T11" fmla="*/ 2 h 292"/>
              <a:gd name="T12" fmla="*/ 134 w 172"/>
              <a:gd name="T13" fmla="*/ 2 h 292"/>
              <a:gd name="T14" fmla="*/ 154 w 172"/>
              <a:gd name="T15" fmla="*/ 2 h 292"/>
              <a:gd name="T16" fmla="*/ 172 w 172"/>
              <a:gd name="T17" fmla="*/ 1 h 292"/>
              <a:gd name="T18" fmla="*/ 163 w 172"/>
              <a:gd name="T19" fmla="*/ 28 h 292"/>
              <a:gd name="T20" fmla="*/ 152 w 172"/>
              <a:gd name="T21" fmla="*/ 56 h 292"/>
              <a:gd name="T22" fmla="*/ 140 w 172"/>
              <a:gd name="T23" fmla="*/ 83 h 292"/>
              <a:gd name="T24" fmla="*/ 129 w 172"/>
              <a:gd name="T25" fmla="*/ 111 h 292"/>
              <a:gd name="T26" fmla="*/ 117 w 172"/>
              <a:gd name="T27" fmla="*/ 139 h 292"/>
              <a:gd name="T28" fmla="*/ 107 w 172"/>
              <a:gd name="T29" fmla="*/ 168 h 292"/>
              <a:gd name="T30" fmla="*/ 98 w 172"/>
              <a:gd name="T31" fmla="*/ 199 h 292"/>
              <a:gd name="T32" fmla="*/ 91 w 172"/>
              <a:gd name="T33" fmla="*/ 230 h 292"/>
              <a:gd name="T34" fmla="*/ 85 w 172"/>
              <a:gd name="T35" fmla="*/ 244 h 292"/>
              <a:gd name="T36" fmla="*/ 80 w 172"/>
              <a:gd name="T37" fmla="*/ 256 h 292"/>
              <a:gd name="T38" fmla="*/ 74 w 172"/>
              <a:gd name="T39" fmla="*/ 268 h 292"/>
              <a:gd name="T40" fmla="*/ 68 w 172"/>
              <a:gd name="T41" fmla="*/ 277 h 292"/>
              <a:gd name="T42" fmla="*/ 57 w 172"/>
              <a:gd name="T43" fmla="*/ 286 h 292"/>
              <a:gd name="T44" fmla="*/ 45 w 172"/>
              <a:gd name="T45" fmla="*/ 291 h 292"/>
              <a:gd name="T46" fmla="*/ 28 w 172"/>
              <a:gd name="T47" fmla="*/ 292 h 292"/>
              <a:gd name="T48" fmla="*/ 6 w 172"/>
              <a:gd name="T49" fmla="*/ 291 h 292"/>
              <a:gd name="T50" fmla="*/ 4 w 172"/>
              <a:gd name="T51" fmla="*/ 238 h 292"/>
              <a:gd name="T52" fmla="*/ 3 w 172"/>
              <a:gd name="T53" fmla="*/ 154 h 292"/>
              <a:gd name="T54" fmla="*/ 1 w 172"/>
              <a:gd name="T55" fmla="*/ 76 h 292"/>
              <a:gd name="T56" fmla="*/ 0 w 172"/>
              <a:gd name="T57" fmla="*/ 42 h 292"/>
              <a:gd name="T58" fmla="*/ 1 w 172"/>
              <a:gd name="T59" fmla="*/ 37 h 292"/>
              <a:gd name="T60" fmla="*/ 4 w 172"/>
              <a:gd name="T61" fmla="*/ 32 h 292"/>
              <a:gd name="T62" fmla="*/ 8 w 172"/>
              <a:gd name="T63" fmla="*/ 25 h 292"/>
              <a:gd name="T64" fmla="*/ 12 w 172"/>
              <a:gd name="T65" fmla="*/ 19 h 292"/>
              <a:gd name="T66" fmla="*/ 18 w 172"/>
              <a:gd name="T67" fmla="*/ 13 h 292"/>
              <a:gd name="T68" fmla="*/ 23 w 172"/>
              <a:gd name="T69" fmla="*/ 8 h 292"/>
              <a:gd name="T70" fmla="*/ 31 w 172"/>
              <a:gd name="T71" fmla="*/ 2 h 292"/>
              <a:gd name="T72" fmla="*/ 38 w 172"/>
              <a:gd name="T73" fmla="*/ 0 h 2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72"/>
              <a:gd name="T112" fmla="*/ 0 h 292"/>
              <a:gd name="T113" fmla="*/ 172 w 172"/>
              <a:gd name="T114" fmla="*/ 292 h 2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72" h="292">
                <a:moveTo>
                  <a:pt x="38" y="0"/>
                </a:moveTo>
                <a:lnTo>
                  <a:pt x="42" y="0"/>
                </a:lnTo>
                <a:lnTo>
                  <a:pt x="54" y="1"/>
                </a:lnTo>
                <a:lnTo>
                  <a:pt x="70" y="1"/>
                </a:lnTo>
                <a:lnTo>
                  <a:pt x="89" y="2"/>
                </a:lnTo>
                <a:lnTo>
                  <a:pt x="111" y="2"/>
                </a:lnTo>
                <a:lnTo>
                  <a:pt x="134" y="2"/>
                </a:lnTo>
                <a:lnTo>
                  <a:pt x="154" y="2"/>
                </a:lnTo>
                <a:lnTo>
                  <a:pt x="172" y="1"/>
                </a:lnTo>
                <a:lnTo>
                  <a:pt x="163" y="28"/>
                </a:lnTo>
                <a:lnTo>
                  <a:pt x="152" y="56"/>
                </a:lnTo>
                <a:lnTo>
                  <a:pt x="140" y="83"/>
                </a:lnTo>
                <a:lnTo>
                  <a:pt x="129" y="111"/>
                </a:lnTo>
                <a:lnTo>
                  <a:pt x="117" y="139"/>
                </a:lnTo>
                <a:lnTo>
                  <a:pt x="107" y="168"/>
                </a:lnTo>
                <a:lnTo>
                  <a:pt x="98" y="199"/>
                </a:lnTo>
                <a:lnTo>
                  <a:pt x="91" y="230"/>
                </a:lnTo>
                <a:lnTo>
                  <a:pt x="85" y="244"/>
                </a:lnTo>
                <a:lnTo>
                  <a:pt x="80" y="256"/>
                </a:lnTo>
                <a:lnTo>
                  <a:pt x="74" y="268"/>
                </a:lnTo>
                <a:lnTo>
                  <a:pt x="68" y="277"/>
                </a:lnTo>
                <a:lnTo>
                  <a:pt x="57" y="286"/>
                </a:lnTo>
                <a:lnTo>
                  <a:pt x="45" y="291"/>
                </a:lnTo>
                <a:lnTo>
                  <a:pt x="28" y="292"/>
                </a:lnTo>
                <a:lnTo>
                  <a:pt x="6" y="291"/>
                </a:lnTo>
                <a:lnTo>
                  <a:pt x="4" y="238"/>
                </a:lnTo>
                <a:lnTo>
                  <a:pt x="3" y="154"/>
                </a:lnTo>
                <a:lnTo>
                  <a:pt x="1" y="76"/>
                </a:lnTo>
                <a:lnTo>
                  <a:pt x="0" y="42"/>
                </a:lnTo>
                <a:lnTo>
                  <a:pt x="1" y="37"/>
                </a:lnTo>
                <a:lnTo>
                  <a:pt x="4" y="32"/>
                </a:lnTo>
                <a:lnTo>
                  <a:pt x="8" y="25"/>
                </a:lnTo>
                <a:lnTo>
                  <a:pt x="12" y="19"/>
                </a:lnTo>
                <a:lnTo>
                  <a:pt x="18" y="13"/>
                </a:lnTo>
                <a:lnTo>
                  <a:pt x="23" y="8"/>
                </a:lnTo>
                <a:lnTo>
                  <a:pt x="31" y="2"/>
                </a:lnTo>
                <a:lnTo>
                  <a:pt x="38" y="0"/>
                </a:lnTo>
                <a:close/>
              </a:path>
            </a:pathLst>
          </a:custGeom>
          <a:solidFill>
            <a:srgbClr val="F2E8D3"/>
          </a:solidFill>
          <a:ln w="9525">
            <a:noFill/>
            <a:round/>
            <a:headEnd/>
            <a:tailEnd/>
          </a:ln>
        </p:spPr>
        <p:txBody>
          <a:bodyPr/>
          <a:lstStyle/>
          <a:p>
            <a:endParaRPr lang="es-ES"/>
          </a:p>
        </p:txBody>
      </p:sp>
      <p:sp>
        <p:nvSpPr>
          <p:cNvPr id="158735" name="Freeform 15"/>
          <p:cNvSpPr>
            <a:spLocks/>
          </p:cNvSpPr>
          <p:nvPr/>
        </p:nvSpPr>
        <p:spPr bwMode="auto">
          <a:xfrm>
            <a:off x="7678738" y="3392488"/>
            <a:ext cx="242887" cy="465137"/>
          </a:xfrm>
          <a:custGeom>
            <a:avLst/>
            <a:gdLst>
              <a:gd name="T0" fmla="*/ 153 w 153"/>
              <a:gd name="T1" fmla="*/ 291 h 293"/>
              <a:gd name="T2" fmla="*/ 133 w 153"/>
              <a:gd name="T3" fmla="*/ 291 h 293"/>
              <a:gd name="T4" fmla="*/ 112 w 153"/>
              <a:gd name="T5" fmla="*/ 291 h 293"/>
              <a:gd name="T6" fmla="*/ 92 w 153"/>
              <a:gd name="T7" fmla="*/ 291 h 293"/>
              <a:gd name="T8" fmla="*/ 73 w 153"/>
              <a:gd name="T9" fmla="*/ 291 h 293"/>
              <a:gd name="T10" fmla="*/ 55 w 153"/>
              <a:gd name="T11" fmla="*/ 291 h 293"/>
              <a:gd name="T12" fmla="*/ 36 w 153"/>
              <a:gd name="T13" fmla="*/ 292 h 293"/>
              <a:gd name="T14" fmla="*/ 18 w 153"/>
              <a:gd name="T15" fmla="*/ 292 h 293"/>
              <a:gd name="T16" fmla="*/ 0 w 153"/>
              <a:gd name="T17" fmla="*/ 293 h 293"/>
              <a:gd name="T18" fmla="*/ 12 w 153"/>
              <a:gd name="T19" fmla="*/ 252 h 293"/>
              <a:gd name="T20" fmla="*/ 23 w 153"/>
              <a:gd name="T21" fmla="*/ 214 h 293"/>
              <a:gd name="T22" fmla="*/ 35 w 153"/>
              <a:gd name="T23" fmla="*/ 178 h 293"/>
              <a:gd name="T24" fmla="*/ 49 w 153"/>
              <a:gd name="T25" fmla="*/ 143 h 293"/>
              <a:gd name="T26" fmla="*/ 61 w 153"/>
              <a:gd name="T27" fmla="*/ 107 h 293"/>
              <a:gd name="T28" fmla="*/ 75 w 153"/>
              <a:gd name="T29" fmla="*/ 73 h 293"/>
              <a:gd name="T30" fmla="*/ 89 w 153"/>
              <a:gd name="T31" fmla="*/ 37 h 293"/>
              <a:gd name="T32" fmla="*/ 105 w 153"/>
              <a:gd name="T33" fmla="*/ 0 h 293"/>
              <a:gd name="T34" fmla="*/ 153 w 153"/>
              <a:gd name="T35" fmla="*/ 4 h 293"/>
              <a:gd name="T36" fmla="*/ 153 w 153"/>
              <a:gd name="T37" fmla="*/ 291 h 29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3"/>
              <a:gd name="T58" fmla="*/ 0 h 293"/>
              <a:gd name="T59" fmla="*/ 153 w 153"/>
              <a:gd name="T60" fmla="*/ 293 h 29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3" h="293">
                <a:moveTo>
                  <a:pt x="153" y="291"/>
                </a:moveTo>
                <a:lnTo>
                  <a:pt x="133" y="291"/>
                </a:lnTo>
                <a:lnTo>
                  <a:pt x="112" y="291"/>
                </a:lnTo>
                <a:lnTo>
                  <a:pt x="92" y="291"/>
                </a:lnTo>
                <a:lnTo>
                  <a:pt x="73" y="291"/>
                </a:lnTo>
                <a:lnTo>
                  <a:pt x="55" y="291"/>
                </a:lnTo>
                <a:lnTo>
                  <a:pt x="36" y="292"/>
                </a:lnTo>
                <a:lnTo>
                  <a:pt x="18" y="292"/>
                </a:lnTo>
                <a:lnTo>
                  <a:pt x="0" y="293"/>
                </a:lnTo>
                <a:lnTo>
                  <a:pt x="12" y="252"/>
                </a:lnTo>
                <a:lnTo>
                  <a:pt x="23" y="214"/>
                </a:lnTo>
                <a:lnTo>
                  <a:pt x="35" y="178"/>
                </a:lnTo>
                <a:lnTo>
                  <a:pt x="49" y="143"/>
                </a:lnTo>
                <a:lnTo>
                  <a:pt x="61" y="107"/>
                </a:lnTo>
                <a:lnTo>
                  <a:pt x="75" y="73"/>
                </a:lnTo>
                <a:lnTo>
                  <a:pt x="89" y="37"/>
                </a:lnTo>
                <a:lnTo>
                  <a:pt x="105" y="0"/>
                </a:lnTo>
                <a:lnTo>
                  <a:pt x="153" y="4"/>
                </a:lnTo>
                <a:lnTo>
                  <a:pt x="153" y="291"/>
                </a:lnTo>
                <a:close/>
              </a:path>
            </a:pathLst>
          </a:custGeom>
          <a:solidFill>
            <a:srgbClr val="F2E8D3"/>
          </a:solidFill>
          <a:ln w="9525">
            <a:noFill/>
            <a:round/>
            <a:headEnd/>
            <a:tailEnd/>
          </a:ln>
        </p:spPr>
        <p:txBody>
          <a:bodyPr/>
          <a:lstStyle/>
          <a:p>
            <a:endParaRPr lang="es-ES"/>
          </a:p>
        </p:txBody>
      </p:sp>
      <p:sp>
        <p:nvSpPr>
          <p:cNvPr id="158736" name="Freeform 16"/>
          <p:cNvSpPr>
            <a:spLocks/>
          </p:cNvSpPr>
          <p:nvPr/>
        </p:nvSpPr>
        <p:spPr bwMode="auto">
          <a:xfrm>
            <a:off x="6492875" y="3402013"/>
            <a:ext cx="912813" cy="476250"/>
          </a:xfrm>
          <a:custGeom>
            <a:avLst/>
            <a:gdLst>
              <a:gd name="T0" fmla="*/ 279 w 575"/>
              <a:gd name="T1" fmla="*/ 40 h 300"/>
              <a:gd name="T2" fmla="*/ 279 w 575"/>
              <a:gd name="T3" fmla="*/ 65 h 300"/>
              <a:gd name="T4" fmla="*/ 279 w 575"/>
              <a:gd name="T5" fmla="*/ 123 h 300"/>
              <a:gd name="T6" fmla="*/ 279 w 575"/>
              <a:gd name="T7" fmla="*/ 183 h 300"/>
              <a:gd name="T8" fmla="*/ 279 w 575"/>
              <a:gd name="T9" fmla="*/ 217 h 300"/>
              <a:gd name="T10" fmla="*/ 283 w 575"/>
              <a:gd name="T11" fmla="*/ 227 h 300"/>
              <a:gd name="T12" fmla="*/ 293 w 575"/>
              <a:gd name="T13" fmla="*/ 231 h 300"/>
              <a:gd name="T14" fmla="*/ 303 w 575"/>
              <a:gd name="T15" fmla="*/ 229 h 300"/>
              <a:gd name="T16" fmla="*/ 309 w 575"/>
              <a:gd name="T17" fmla="*/ 216 h 300"/>
              <a:gd name="T18" fmla="*/ 309 w 575"/>
              <a:gd name="T19" fmla="*/ 179 h 300"/>
              <a:gd name="T20" fmla="*/ 309 w 575"/>
              <a:gd name="T21" fmla="*/ 114 h 300"/>
              <a:gd name="T22" fmla="*/ 309 w 575"/>
              <a:gd name="T23" fmla="*/ 49 h 300"/>
              <a:gd name="T24" fmla="*/ 310 w 575"/>
              <a:gd name="T25" fmla="*/ 5 h 300"/>
              <a:gd name="T26" fmla="*/ 326 w 575"/>
              <a:gd name="T27" fmla="*/ 4 h 300"/>
              <a:gd name="T28" fmla="*/ 343 w 575"/>
              <a:gd name="T29" fmla="*/ 4 h 300"/>
              <a:gd name="T30" fmla="*/ 361 w 575"/>
              <a:gd name="T31" fmla="*/ 3 h 300"/>
              <a:gd name="T32" fmla="*/ 379 w 575"/>
              <a:gd name="T33" fmla="*/ 1 h 300"/>
              <a:gd name="T34" fmla="*/ 395 w 575"/>
              <a:gd name="T35" fmla="*/ 1 h 300"/>
              <a:gd name="T36" fmla="*/ 413 w 575"/>
              <a:gd name="T37" fmla="*/ 1 h 300"/>
              <a:gd name="T38" fmla="*/ 431 w 575"/>
              <a:gd name="T39" fmla="*/ 1 h 300"/>
              <a:gd name="T40" fmla="*/ 449 w 575"/>
              <a:gd name="T41" fmla="*/ 0 h 300"/>
              <a:gd name="T42" fmla="*/ 465 w 575"/>
              <a:gd name="T43" fmla="*/ 1 h 300"/>
              <a:gd name="T44" fmla="*/ 482 w 575"/>
              <a:gd name="T45" fmla="*/ 1 h 300"/>
              <a:gd name="T46" fmla="*/ 499 w 575"/>
              <a:gd name="T47" fmla="*/ 1 h 300"/>
              <a:gd name="T48" fmla="*/ 515 w 575"/>
              <a:gd name="T49" fmla="*/ 3 h 300"/>
              <a:gd name="T50" fmla="*/ 532 w 575"/>
              <a:gd name="T51" fmla="*/ 4 h 300"/>
              <a:gd name="T52" fmla="*/ 547 w 575"/>
              <a:gd name="T53" fmla="*/ 4 h 300"/>
              <a:gd name="T54" fmla="*/ 561 w 575"/>
              <a:gd name="T55" fmla="*/ 7 h 300"/>
              <a:gd name="T56" fmla="*/ 575 w 575"/>
              <a:gd name="T57" fmla="*/ 8 h 300"/>
              <a:gd name="T58" fmla="*/ 270 w 575"/>
              <a:gd name="T59" fmla="*/ 296 h 300"/>
              <a:gd name="T60" fmla="*/ 2 w 575"/>
              <a:gd name="T61" fmla="*/ 300 h 300"/>
              <a:gd name="T62" fmla="*/ 0 w 575"/>
              <a:gd name="T63" fmla="*/ 226 h 300"/>
              <a:gd name="T64" fmla="*/ 0 w 575"/>
              <a:gd name="T65" fmla="*/ 139 h 300"/>
              <a:gd name="T66" fmla="*/ 0 w 575"/>
              <a:gd name="T67" fmla="*/ 58 h 300"/>
              <a:gd name="T68" fmla="*/ 0 w 575"/>
              <a:gd name="T69" fmla="*/ 5 h 300"/>
              <a:gd name="T70" fmla="*/ 19 w 575"/>
              <a:gd name="T71" fmla="*/ 5 h 300"/>
              <a:gd name="T72" fmla="*/ 38 w 575"/>
              <a:gd name="T73" fmla="*/ 5 h 300"/>
              <a:gd name="T74" fmla="*/ 57 w 575"/>
              <a:gd name="T75" fmla="*/ 5 h 300"/>
              <a:gd name="T76" fmla="*/ 75 w 575"/>
              <a:gd name="T77" fmla="*/ 4 h 300"/>
              <a:gd name="T78" fmla="*/ 92 w 575"/>
              <a:gd name="T79" fmla="*/ 4 h 300"/>
              <a:gd name="T80" fmla="*/ 108 w 575"/>
              <a:gd name="T81" fmla="*/ 4 h 300"/>
              <a:gd name="T82" fmla="*/ 125 w 575"/>
              <a:gd name="T83" fmla="*/ 4 h 300"/>
              <a:gd name="T84" fmla="*/ 141 w 575"/>
              <a:gd name="T85" fmla="*/ 3 h 300"/>
              <a:gd name="T86" fmla="*/ 158 w 575"/>
              <a:gd name="T87" fmla="*/ 3 h 300"/>
              <a:gd name="T88" fmla="*/ 173 w 575"/>
              <a:gd name="T89" fmla="*/ 3 h 300"/>
              <a:gd name="T90" fmla="*/ 190 w 575"/>
              <a:gd name="T91" fmla="*/ 3 h 300"/>
              <a:gd name="T92" fmla="*/ 207 w 575"/>
              <a:gd name="T93" fmla="*/ 3 h 300"/>
              <a:gd name="T94" fmla="*/ 222 w 575"/>
              <a:gd name="T95" fmla="*/ 4 h 300"/>
              <a:gd name="T96" fmla="*/ 238 w 575"/>
              <a:gd name="T97" fmla="*/ 4 h 300"/>
              <a:gd name="T98" fmla="*/ 255 w 575"/>
              <a:gd name="T99" fmla="*/ 4 h 300"/>
              <a:gd name="T100" fmla="*/ 273 w 575"/>
              <a:gd name="T101" fmla="*/ 5 h 300"/>
              <a:gd name="T102" fmla="*/ 279 w 575"/>
              <a:gd name="T103" fmla="*/ 40 h 3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75"/>
              <a:gd name="T157" fmla="*/ 0 h 300"/>
              <a:gd name="T158" fmla="*/ 575 w 575"/>
              <a:gd name="T159" fmla="*/ 300 h 30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75" h="300">
                <a:moveTo>
                  <a:pt x="279" y="40"/>
                </a:moveTo>
                <a:lnTo>
                  <a:pt x="279" y="65"/>
                </a:lnTo>
                <a:lnTo>
                  <a:pt x="279" y="123"/>
                </a:lnTo>
                <a:lnTo>
                  <a:pt x="279" y="183"/>
                </a:lnTo>
                <a:lnTo>
                  <a:pt x="279" y="217"/>
                </a:lnTo>
                <a:lnTo>
                  <a:pt x="283" y="227"/>
                </a:lnTo>
                <a:lnTo>
                  <a:pt x="293" y="231"/>
                </a:lnTo>
                <a:lnTo>
                  <a:pt x="303" y="229"/>
                </a:lnTo>
                <a:lnTo>
                  <a:pt x="309" y="216"/>
                </a:lnTo>
                <a:lnTo>
                  <a:pt x="309" y="179"/>
                </a:lnTo>
                <a:lnTo>
                  <a:pt x="309" y="114"/>
                </a:lnTo>
                <a:lnTo>
                  <a:pt x="309" y="49"/>
                </a:lnTo>
                <a:lnTo>
                  <a:pt x="310" y="5"/>
                </a:lnTo>
                <a:lnTo>
                  <a:pt x="326" y="4"/>
                </a:lnTo>
                <a:lnTo>
                  <a:pt x="343" y="4"/>
                </a:lnTo>
                <a:lnTo>
                  <a:pt x="361" y="3"/>
                </a:lnTo>
                <a:lnTo>
                  <a:pt x="379" y="1"/>
                </a:lnTo>
                <a:lnTo>
                  <a:pt x="395" y="1"/>
                </a:lnTo>
                <a:lnTo>
                  <a:pt x="413" y="1"/>
                </a:lnTo>
                <a:lnTo>
                  <a:pt x="431" y="1"/>
                </a:lnTo>
                <a:lnTo>
                  <a:pt x="449" y="0"/>
                </a:lnTo>
                <a:lnTo>
                  <a:pt x="465" y="1"/>
                </a:lnTo>
                <a:lnTo>
                  <a:pt x="482" y="1"/>
                </a:lnTo>
                <a:lnTo>
                  <a:pt x="499" y="1"/>
                </a:lnTo>
                <a:lnTo>
                  <a:pt x="515" y="3"/>
                </a:lnTo>
                <a:lnTo>
                  <a:pt x="532" y="4"/>
                </a:lnTo>
                <a:lnTo>
                  <a:pt x="547" y="4"/>
                </a:lnTo>
                <a:lnTo>
                  <a:pt x="561" y="7"/>
                </a:lnTo>
                <a:lnTo>
                  <a:pt x="575" y="8"/>
                </a:lnTo>
                <a:lnTo>
                  <a:pt x="270" y="296"/>
                </a:lnTo>
                <a:lnTo>
                  <a:pt x="2" y="300"/>
                </a:lnTo>
                <a:lnTo>
                  <a:pt x="0" y="226"/>
                </a:lnTo>
                <a:lnTo>
                  <a:pt x="0" y="139"/>
                </a:lnTo>
                <a:lnTo>
                  <a:pt x="0" y="58"/>
                </a:lnTo>
                <a:lnTo>
                  <a:pt x="0" y="5"/>
                </a:lnTo>
                <a:lnTo>
                  <a:pt x="19" y="5"/>
                </a:lnTo>
                <a:lnTo>
                  <a:pt x="38" y="5"/>
                </a:lnTo>
                <a:lnTo>
                  <a:pt x="57" y="5"/>
                </a:lnTo>
                <a:lnTo>
                  <a:pt x="75" y="4"/>
                </a:lnTo>
                <a:lnTo>
                  <a:pt x="92" y="4"/>
                </a:lnTo>
                <a:lnTo>
                  <a:pt x="108" y="4"/>
                </a:lnTo>
                <a:lnTo>
                  <a:pt x="125" y="4"/>
                </a:lnTo>
                <a:lnTo>
                  <a:pt x="141" y="3"/>
                </a:lnTo>
                <a:lnTo>
                  <a:pt x="158" y="3"/>
                </a:lnTo>
                <a:lnTo>
                  <a:pt x="173" y="3"/>
                </a:lnTo>
                <a:lnTo>
                  <a:pt x="190" y="3"/>
                </a:lnTo>
                <a:lnTo>
                  <a:pt x="207" y="3"/>
                </a:lnTo>
                <a:lnTo>
                  <a:pt x="222" y="4"/>
                </a:lnTo>
                <a:lnTo>
                  <a:pt x="238" y="4"/>
                </a:lnTo>
                <a:lnTo>
                  <a:pt x="255" y="4"/>
                </a:lnTo>
                <a:lnTo>
                  <a:pt x="273" y="5"/>
                </a:lnTo>
                <a:lnTo>
                  <a:pt x="279" y="40"/>
                </a:lnTo>
                <a:close/>
              </a:path>
            </a:pathLst>
          </a:custGeom>
          <a:solidFill>
            <a:srgbClr val="F2E8D3"/>
          </a:solidFill>
          <a:ln w="9525">
            <a:noFill/>
            <a:round/>
            <a:headEnd/>
            <a:tailEnd/>
          </a:ln>
        </p:spPr>
        <p:txBody>
          <a:bodyPr/>
          <a:lstStyle/>
          <a:p>
            <a:endParaRPr lang="es-ES"/>
          </a:p>
        </p:txBody>
      </p:sp>
      <p:sp>
        <p:nvSpPr>
          <p:cNvPr id="158737" name="Freeform 17"/>
          <p:cNvSpPr>
            <a:spLocks/>
          </p:cNvSpPr>
          <p:nvPr/>
        </p:nvSpPr>
        <p:spPr bwMode="auto">
          <a:xfrm>
            <a:off x="7980363" y="3400425"/>
            <a:ext cx="425450" cy="457200"/>
          </a:xfrm>
          <a:custGeom>
            <a:avLst/>
            <a:gdLst>
              <a:gd name="T0" fmla="*/ 265 w 268"/>
              <a:gd name="T1" fmla="*/ 1 h 288"/>
              <a:gd name="T2" fmla="*/ 267 w 268"/>
              <a:gd name="T3" fmla="*/ 48 h 288"/>
              <a:gd name="T4" fmla="*/ 267 w 268"/>
              <a:gd name="T5" fmla="*/ 130 h 288"/>
              <a:gd name="T6" fmla="*/ 267 w 268"/>
              <a:gd name="T7" fmla="*/ 217 h 288"/>
              <a:gd name="T8" fmla="*/ 268 w 268"/>
              <a:gd name="T9" fmla="*/ 283 h 288"/>
              <a:gd name="T10" fmla="*/ 250 w 268"/>
              <a:gd name="T11" fmla="*/ 284 h 288"/>
              <a:gd name="T12" fmla="*/ 231 w 268"/>
              <a:gd name="T13" fmla="*/ 286 h 288"/>
              <a:gd name="T14" fmla="*/ 211 w 268"/>
              <a:gd name="T15" fmla="*/ 287 h 288"/>
              <a:gd name="T16" fmla="*/ 189 w 268"/>
              <a:gd name="T17" fmla="*/ 287 h 288"/>
              <a:gd name="T18" fmla="*/ 167 w 268"/>
              <a:gd name="T19" fmla="*/ 288 h 288"/>
              <a:gd name="T20" fmla="*/ 144 w 268"/>
              <a:gd name="T21" fmla="*/ 288 h 288"/>
              <a:gd name="T22" fmla="*/ 123 w 268"/>
              <a:gd name="T23" fmla="*/ 288 h 288"/>
              <a:gd name="T24" fmla="*/ 101 w 268"/>
              <a:gd name="T25" fmla="*/ 288 h 288"/>
              <a:gd name="T26" fmla="*/ 81 w 268"/>
              <a:gd name="T27" fmla="*/ 287 h 288"/>
              <a:gd name="T28" fmla="*/ 61 w 268"/>
              <a:gd name="T29" fmla="*/ 287 h 288"/>
              <a:gd name="T30" fmla="*/ 45 w 268"/>
              <a:gd name="T31" fmla="*/ 287 h 288"/>
              <a:gd name="T32" fmla="*/ 30 w 268"/>
              <a:gd name="T33" fmla="*/ 287 h 288"/>
              <a:gd name="T34" fmla="*/ 17 w 268"/>
              <a:gd name="T35" fmla="*/ 286 h 288"/>
              <a:gd name="T36" fmla="*/ 8 w 268"/>
              <a:gd name="T37" fmla="*/ 286 h 288"/>
              <a:gd name="T38" fmla="*/ 3 w 268"/>
              <a:gd name="T39" fmla="*/ 286 h 288"/>
              <a:gd name="T40" fmla="*/ 0 w 268"/>
              <a:gd name="T41" fmla="*/ 286 h 288"/>
              <a:gd name="T42" fmla="*/ 4 w 268"/>
              <a:gd name="T43" fmla="*/ 215 h 288"/>
              <a:gd name="T44" fmla="*/ 5 w 268"/>
              <a:gd name="T45" fmla="*/ 143 h 288"/>
              <a:gd name="T46" fmla="*/ 5 w 268"/>
              <a:gd name="T47" fmla="*/ 70 h 288"/>
              <a:gd name="T48" fmla="*/ 5 w 268"/>
              <a:gd name="T49" fmla="*/ 0 h 288"/>
              <a:gd name="T50" fmla="*/ 265 w 268"/>
              <a:gd name="T51" fmla="*/ 1 h 2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68"/>
              <a:gd name="T79" fmla="*/ 0 h 288"/>
              <a:gd name="T80" fmla="*/ 268 w 268"/>
              <a:gd name="T81" fmla="*/ 288 h 2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68" h="288">
                <a:moveTo>
                  <a:pt x="265" y="1"/>
                </a:moveTo>
                <a:lnTo>
                  <a:pt x="267" y="48"/>
                </a:lnTo>
                <a:lnTo>
                  <a:pt x="267" y="130"/>
                </a:lnTo>
                <a:lnTo>
                  <a:pt x="267" y="217"/>
                </a:lnTo>
                <a:lnTo>
                  <a:pt x="268" y="283"/>
                </a:lnTo>
                <a:lnTo>
                  <a:pt x="250" y="284"/>
                </a:lnTo>
                <a:lnTo>
                  <a:pt x="231" y="286"/>
                </a:lnTo>
                <a:lnTo>
                  <a:pt x="211" y="287"/>
                </a:lnTo>
                <a:lnTo>
                  <a:pt x="189" y="287"/>
                </a:lnTo>
                <a:lnTo>
                  <a:pt x="167" y="288"/>
                </a:lnTo>
                <a:lnTo>
                  <a:pt x="144" y="288"/>
                </a:lnTo>
                <a:lnTo>
                  <a:pt x="123" y="288"/>
                </a:lnTo>
                <a:lnTo>
                  <a:pt x="101" y="288"/>
                </a:lnTo>
                <a:lnTo>
                  <a:pt x="81" y="287"/>
                </a:lnTo>
                <a:lnTo>
                  <a:pt x="61" y="287"/>
                </a:lnTo>
                <a:lnTo>
                  <a:pt x="45" y="287"/>
                </a:lnTo>
                <a:lnTo>
                  <a:pt x="30" y="287"/>
                </a:lnTo>
                <a:lnTo>
                  <a:pt x="17" y="286"/>
                </a:lnTo>
                <a:lnTo>
                  <a:pt x="8" y="286"/>
                </a:lnTo>
                <a:lnTo>
                  <a:pt x="3" y="286"/>
                </a:lnTo>
                <a:lnTo>
                  <a:pt x="0" y="286"/>
                </a:lnTo>
                <a:lnTo>
                  <a:pt x="4" y="215"/>
                </a:lnTo>
                <a:lnTo>
                  <a:pt x="5" y="143"/>
                </a:lnTo>
                <a:lnTo>
                  <a:pt x="5" y="70"/>
                </a:lnTo>
                <a:lnTo>
                  <a:pt x="5" y="0"/>
                </a:lnTo>
                <a:lnTo>
                  <a:pt x="265" y="1"/>
                </a:lnTo>
                <a:close/>
              </a:path>
            </a:pathLst>
          </a:custGeom>
          <a:solidFill>
            <a:srgbClr val="F2E8D3"/>
          </a:solidFill>
          <a:ln w="9525">
            <a:noFill/>
            <a:round/>
            <a:headEnd/>
            <a:tailEnd/>
          </a:ln>
        </p:spPr>
        <p:txBody>
          <a:bodyPr/>
          <a:lstStyle/>
          <a:p>
            <a:endParaRPr lang="es-ES"/>
          </a:p>
        </p:txBody>
      </p:sp>
      <p:sp>
        <p:nvSpPr>
          <p:cNvPr id="158738" name="Freeform 18"/>
          <p:cNvSpPr>
            <a:spLocks/>
          </p:cNvSpPr>
          <p:nvPr/>
        </p:nvSpPr>
        <p:spPr bwMode="auto">
          <a:xfrm>
            <a:off x="5507038" y="3422650"/>
            <a:ext cx="441325" cy="471488"/>
          </a:xfrm>
          <a:custGeom>
            <a:avLst/>
            <a:gdLst>
              <a:gd name="T0" fmla="*/ 277 w 278"/>
              <a:gd name="T1" fmla="*/ 297 h 297"/>
              <a:gd name="T2" fmla="*/ 245 w 278"/>
              <a:gd name="T3" fmla="*/ 279 h 297"/>
              <a:gd name="T4" fmla="*/ 220 w 278"/>
              <a:gd name="T5" fmla="*/ 256 h 297"/>
              <a:gd name="T6" fmla="*/ 203 w 278"/>
              <a:gd name="T7" fmla="*/ 230 h 297"/>
              <a:gd name="T8" fmla="*/ 189 w 278"/>
              <a:gd name="T9" fmla="*/ 201 h 297"/>
              <a:gd name="T10" fmla="*/ 176 w 278"/>
              <a:gd name="T11" fmla="*/ 171 h 297"/>
              <a:gd name="T12" fmla="*/ 162 w 278"/>
              <a:gd name="T13" fmla="*/ 142 h 297"/>
              <a:gd name="T14" fmla="*/ 143 w 278"/>
              <a:gd name="T15" fmla="*/ 113 h 297"/>
              <a:gd name="T16" fmla="*/ 118 w 278"/>
              <a:gd name="T17" fmla="*/ 88 h 297"/>
              <a:gd name="T18" fmla="*/ 107 w 278"/>
              <a:gd name="T19" fmla="*/ 79 h 297"/>
              <a:gd name="T20" fmla="*/ 96 w 278"/>
              <a:gd name="T21" fmla="*/ 69 h 297"/>
              <a:gd name="T22" fmla="*/ 83 w 278"/>
              <a:gd name="T23" fmla="*/ 60 h 297"/>
              <a:gd name="T24" fmla="*/ 69 w 278"/>
              <a:gd name="T25" fmla="*/ 50 h 297"/>
              <a:gd name="T26" fmla="*/ 53 w 278"/>
              <a:gd name="T27" fmla="*/ 42 h 297"/>
              <a:gd name="T28" fmla="*/ 38 w 278"/>
              <a:gd name="T29" fmla="*/ 36 h 297"/>
              <a:gd name="T30" fmla="*/ 22 w 278"/>
              <a:gd name="T31" fmla="*/ 29 h 297"/>
              <a:gd name="T32" fmla="*/ 5 w 278"/>
              <a:gd name="T33" fmla="*/ 27 h 297"/>
              <a:gd name="T34" fmla="*/ 1 w 278"/>
              <a:gd name="T35" fmla="*/ 22 h 297"/>
              <a:gd name="T36" fmla="*/ 1 w 278"/>
              <a:gd name="T37" fmla="*/ 14 h 297"/>
              <a:gd name="T38" fmla="*/ 1 w 278"/>
              <a:gd name="T39" fmla="*/ 8 h 297"/>
              <a:gd name="T40" fmla="*/ 0 w 278"/>
              <a:gd name="T41" fmla="*/ 1 h 297"/>
              <a:gd name="T42" fmla="*/ 10 w 278"/>
              <a:gd name="T43" fmla="*/ 1 h 297"/>
              <a:gd name="T44" fmla="*/ 23 w 278"/>
              <a:gd name="T45" fmla="*/ 1 h 297"/>
              <a:gd name="T46" fmla="*/ 37 w 278"/>
              <a:gd name="T47" fmla="*/ 1 h 297"/>
              <a:gd name="T48" fmla="*/ 52 w 278"/>
              <a:gd name="T49" fmla="*/ 0 h 297"/>
              <a:gd name="T50" fmla="*/ 69 w 278"/>
              <a:gd name="T51" fmla="*/ 0 h 297"/>
              <a:gd name="T52" fmla="*/ 88 w 278"/>
              <a:gd name="T53" fmla="*/ 0 h 297"/>
              <a:gd name="T54" fmla="*/ 106 w 278"/>
              <a:gd name="T55" fmla="*/ 0 h 297"/>
              <a:gd name="T56" fmla="*/ 125 w 278"/>
              <a:gd name="T57" fmla="*/ 0 h 297"/>
              <a:gd name="T58" fmla="*/ 145 w 278"/>
              <a:gd name="T59" fmla="*/ 0 h 297"/>
              <a:gd name="T60" fmla="*/ 164 w 278"/>
              <a:gd name="T61" fmla="*/ 0 h 297"/>
              <a:gd name="T62" fmla="*/ 185 w 278"/>
              <a:gd name="T63" fmla="*/ 0 h 297"/>
              <a:gd name="T64" fmla="*/ 204 w 278"/>
              <a:gd name="T65" fmla="*/ 0 h 297"/>
              <a:gd name="T66" fmla="*/ 223 w 278"/>
              <a:gd name="T67" fmla="*/ 0 h 297"/>
              <a:gd name="T68" fmla="*/ 241 w 278"/>
              <a:gd name="T69" fmla="*/ 0 h 297"/>
              <a:gd name="T70" fmla="*/ 257 w 278"/>
              <a:gd name="T71" fmla="*/ 0 h 297"/>
              <a:gd name="T72" fmla="*/ 273 w 278"/>
              <a:gd name="T73" fmla="*/ 0 h 297"/>
              <a:gd name="T74" fmla="*/ 274 w 278"/>
              <a:gd name="T75" fmla="*/ 32 h 297"/>
              <a:gd name="T76" fmla="*/ 277 w 278"/>
              <a:gd name="T77" fmla="*/ 108 h 297"/>
              <a:gd name="T78" fmla="*/ 278 w 278"/>
              <a:gd name="T79" fmla="*/ 205 h 297"/>
              <a:gd name="T80" fmla="*/ 277 w 278"/>
              <a:gd name="T81" fmla="*/ 297 h 29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78"/>
              <a:gd name="T124" fmla="*/ 0 h 297"/>
              <a:gd name="T125" fmla="*/ 278 w 278"/>
              <a:gd name="T126" fmla="*/ 297 h 29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78" h="297">
                <a:moveTo>
                  <a:pt x="277" y="297"/>
                </a:moveTo>
                <a:lnTo>
                  <a:pt x="245" y="279"/>
                </a:lnTo>
                <a:lnTo>
                  <a:pt x="220" y="256"/>
                </a:lnTo>
                <a:lnTo>
                  <a:pt x="203" y="230"/>
                </a:lnTo>
                <a:lnTo>
                  <a:pt x="189" y="201"/>
                </a:lnTo>
                <a:lnTo>
                  <a:pt x="176" y="171"/>
                </a:lnTo>
                <a:lnTo>
                  <a:pt x="162" y="142"/>
                </a:lnTo>
                <a:lnTo>
                  <a:pt x="143" y="113"/>
                </a:lnTo>
                <a:lnTo>
                  <a:pt x="118" y="88"/>
                </a:lnTo>
                <a:lnTo>
                  <a:pt x="107" y="79"/>
                </a:lnTo>
                <a:lnTo>
                  <a:pt x="96" y="69"/>
                </a:lnTo>
                <a:lnTo>
                  <a:pt x="83" y="60"/>
                </a:lnTo>
                <a:lnTo>
                  <a:pt x="69" y="50"/>
                </a:lnTo>
                <a:lnTo>
                  <a:pt x="53" y="42"/>
                </a:lnTo>
                <a:lnTo>
                  <a:pt x="38" y="36"/>
                </a:lnTo>
                <a:lnTo>
                  <a:pt x="22" y="29"/>
                </a:lnTo>
                <a:lnTo>
                  <a:pt x="5" y="27"/>
                </a:lnTo>
                <a:lnTo>
                  <a:pt x="1" y="22"/>
                </a:lnTo>
                <a:lnTo>
                  <a:pt x="1" y="14"/>
                </a:lnTo>
                <a:lnTo>
                  <a:pt x="1" y="8"/>
                </a:lnTo>
                <a:lnTo>
                  <a:pt x="0" y="1"/>
                </a:lnTo>
                <a:lnTo>
                  <a:pt x="10" y="1"/>
                </a:lnTo>
                <a:lnTo>
                  <a:pt x="23" y="1"/>
                </a:lnTo>
                <a:lnTo>
                  <a:pt x="37" y="1"/>
                </a:lnTo>
                <a:lnTo>
                  <a:pt x="52" y="0"/>
                </a:lnTo>
                <a:lnTo>
                  <a:pt x="69" y="0"/>
                </a:lnTo>
                <a:lnTo>
                  <a:pt x="88" y="0"/>
                </a:lnTo>
                <a:lnTo>
                  <a:pt x="106" y="0"/>
                </a:lnTo>
                <a:lnTo>
                  <a:pt x="125" y="0"/>
                </a:lnTo>
                <a:lnTo>
                  <a:pt x="145" y="0"/>
                </a:lnTo>
                <a:lnTo>
                  <a:pt x="164" y="0"/>
                </a:lnTo>
                <a:lnTo>
                  <a:pt x="185" y="0"/>
                </a:lnTo>
                <a:lnTo>
                  <a:pt x="204" y="0"/>
                </a:lnTo>
                <a:lnTo>
                  <a:pt x="223" y="0"/>
                </a:lnTo>
                <a:lnTo>
                  <a:pt x="241" y="0"/>
                </a:lnTo>
                <a:lnTo>
                  <a:pt x="257" y="0"/>
                </a:lnTo>
                <a:lnTo>
                  <a:pt x="273" y="0"/>
                </a:lnTo>
                <a:lnTo>
                  <a:pt x="274" y="32"/>
                </a:lnTo>
                <a:lnTo>
                  <a:pt x="277" y="108"/>
                </a:lnTo>
                <a:lnTo>
                  <a:pt x="278" y="205"/>
                </a:lnTo>
                <a:lnTo>
                  <a:pt x="277" y="297"/>
                </a:lnTo>
                <a:close/>
              </a:path>
            </a:pathLst>
          </a:custGeom>
          <a:solidFill>
            <a:srgbClr val="F2E8D3"/>
          </a:solidFill>
          <a:ln w="9525">
            <a:noFill/>
            <a:round/>
            <a:headEnd/>
            <a:tailEnd/>
          </a:ln>
        </p:spPr>
        <p:txBody>
          <a:bodyPr/>
          <a:lstStyle/>
          <a:p>
            <a:endParaRPr lang="es-ES"/>
          </a:p>
        </p:txBody>
      </p:sp>
      <p:sp>
        <p:nvSpPr>
          <p:cNvPr id="158739" name="Freeform 19"/>
          <p:cNvSpPr>
            <a:spLocks/>
          </p:cNvSpPr>
          <p:nvPr/>
        </p:nvSpPr>
        <p:spPr bwMode="auto">
          <a:xfrm>
            <a:off x="5991225" y="3414713"/>
            <a:ext cx="455613" cy="463550"/>
          </a:xfrm>
          <a:custGeom>
            <a:avLst/>
            <a:gdLst>
              <a:gd name="T0" fmla="*/ 283 w 287"/>
              <a:gd name="T1" fmla="*/ 292 h 292"/>
              <a:gd name="T2" fmla="*/ 267 w 287"/>
              <a:gd name="T3" fmla="*/ 292 h 292"/>
              <a:gd name="T4" fmla="*/ 251 w 287"/>
              <a:gd name="T5" fmla="*/ 292 h 292"/>
              <a:gd name="T6" fmla="*/ 233 w 287"/>
              <a:gd name="T7" fmla="*/ 292 h 292"/>
              <a:gd name="T8" fmla="*/ 215 w 287"/>
              <a:gd name="T9" fmla="*/ 292 h 292"/>
              <a:gd name="T10" fmla="*/ 196 w 287"/>
              <a:gd name="T11" fmla="*/ 292 h 292"/>
              <a:gd name="T12" fmla="*/ 177 w 287"/>
              <a:gd name="T13" fmla="*/ 292 h 292"/>
              <a:gd name="T14" fmla="*/ 158 w 287"/>
              <a:gd name="T15" fmla="*/ 292 h 292"/>
              <a:gd name="T16" fmla="*/ 139 w 287"/>
              <a:gd name="T17" fmla="*/ 292 h 292"/>
              <a:gd name="T18" fmla="*/ 120 w 287"/>
              <a:gd name="T19" fmla="*/ 292 h 292"/>
              <a:gd name="T20" fmla="*/ 100 w 287"/>
              <a:gd name="T21" fmla="*/ 292 h 292"/>
              <a:gd name="T22" fmla="*/ 83 w 287"/>
              <a:gd name="T23" fmla="*/ 292 h 292"/>
              <a:gd name="T24" fmla="*/ 65 w 287"/>
              <a:gd name="T25" fmla="*/ 292 h 292"/>
              <a:gd name="T26" fmla="*/ 48 w 287"/>
              <a:gd name="T27" fmla="*/ 291 h 292"/>
              <a:gd name="T28" fmla="*/ 33 w 287"/>
              <a:gd name="T29" fmla="*/ 291 h 292"/>
              <a:gd name="T30" fmla="*/ 19 w 287"/>
              <a:gd name="T31" fmla="*/ 289 h 292"/>
              <a:gd name="T32" fmla="*/ 6 w 287"/>
              <a:gd name="T33" fmla="*/ 288 h 292"/>
              <a:gd name="T34" fmla="*/ 0 w 287"/>
              <a:gd name="T35" fmla="*/ 6 h 292"/>
              <a:gd name="T36" fmla="*/ 16 w 287"/>
              <a:gd name="T37" fmla="*/ 4 h 292"/>
              <a:gd name="T38" fmla="*/ 34 w 287"/>
              <a:gd name="T39" fmla="*/ 2 h 292"/>
              <a:gd name="T40" fmla="*/ 51 w 287"/>
              <a:gd name="T41" fmla="*/ 1 h 292"/>
              <a:gd name="T42" fmla="*/ 69 w 287"/>
              <a:gd name="T43" fmla="*/ 1 h 292"/>
              <a:gd name="T44" fmla="*/ 88 w 287"/>
              <a:gd name="T45" fmla="*/ 0 h 292"/>
              <a:gd name="T46" fmla="*/ 106 w 287"/>
              <a:gd name="T47" fmla="*/ 0 h 292"/>
              <a:gd name="T48" fmla="*/ 123 w 287"/>
              <a:gd name="T49" fmla="*/ 0 h 292"/>
              <a:gd name="T50" fmla="*/ 142 w 287"/>
              <a:gd name="T51" fmla="*/ 0 h 292"/>
              <a:gd name="T52" fmla="*/ 160 w 287"/>
              <a:gd name="T53" fmla="*/ 0 h 292"/>
              <a:gd name="T54" fmla="*/ 179 w 287"/>
              <a:gd name="T55" fmla="*/ 1 h 292"/>
              <a:gd name="T56" fmla="*/ 197 w 287"/>
              <a:gd name="T57" fmla="*/ 1 h 292"/>
              <a:gd name="T58" fmla="*/ 215 w 287"/>
              <a:gd name="T59" fmla="*/ 1 h 292"/>
              <a:gd name="T60" fmla="*/ 233 w 287"/>
              <a:gd name="T61" fmla="*/ 1 h 292"/>
              <a:gd name="T62" fmla="*/ 250 w 287"/>
              <a:gd name="T63" fmla="*/ 1 h 292"/>
              <a:gd name="T64" fmla="*/ 266 w 287"/>
              <a:gd name="T65" fmla="*/ 0 h 292"/>
              <a:gd name="T66" fmla="*/ 283 w 287"/>
              <a:gd name="T67" fmla="*/ 0 h 292"/>
              <a:gd name="T68" fmla="*/ 284 w 287"/>
              <a:gd name="T69" fmla="*/ 45 h 292"/>
              <a:gd name="T70" fmla="*/ 285 w 287"/>
              <a:gd name="T71" fmla="*/ 143 h 292"/>
              <a:gd name="T72" fmla="*/ 287 w 287"/>
              <a:gd name="T73" fmla="*/ 242 h 292"/>
              <a:gd name="T74" fmla="*/ 283 w 287"/>
              <a:gd name="T75" fmla="*/ 292 h 2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87"/>
              <a:gd name="T115" fmla="*/ 0 h 292"/>
              <a:gd name="T116" fmla="*/ 287 w 287"/>
              <a:gd name="T117" fmla="*/ 292 h 29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87" h="292">
                <a:moveTo>
                  <a:pt x="283" y="292"/>
                </a:moveTo>
                <a:lnTo>
                  <a:pt x="267" y="292"/>
                </a:lnTo>
                <a:lnTo>
                  <a:pt x="251" y="292"/>
                </a:lnTo>
                <a:lnTo>
                  <a:pt x="233" y="292"/>
                </a:lnTo>
                <a:lnTo>
                  <a:pt x="215" y="292"/>
                </a:lnTo>
                <a:lnTo>
                  <a:pt x="196" y="292"/>
                </a:lnTo>
                <a:lnTo>
                  <a:pt x="177" y="292"/>
                </a:lnTo>
                <a:lnTo>
                  <a:pt x="158" y="292"/>
                </a:lnTo>
                <a:lnTo>
                  <a:pt x="139" y="292"/>
                </a:lnTo>
                <a:lnTo>
                  <a:pt x="120" y="292"/>
                </a:lnTo>
                <a:lnTo>
                  <a:pt x="100" y="292"/>
                </a:lnTo>
                <a:lnTo>
                  <a:pt x="83" y="292"/>
                </a:lnTo>
                <a:lnTo>
                  <a:pt x="65" y="292"/>
                </a:lnTo>
                <a:lnTo>
                  <a:pt x="48" y="291"/>
                </a:lnTo>
                <a:lnTo>
                  <a:pt x="33" y="291"/>
                </a:lnTo>
                <a:lnTo>
                  <a:pt x="19" y="289"/>
                </a:lnTo>
                <a:lnTo>
                  <a:pt x="6" y="288"/>
                </a:lnTo>
                <a:lnTo>
                  <a:pt x="0" y="6"/>
                </a:lnTo>
                <a:lnTo>
                  <a:pt x="16" y="4"/>
                </a:lnTo>
                <a:lnTo>
                  <a:pt x="34" y="2"/>
                </a:lnTo>
                <a:lnTo>
                  <a:pt x="51" y="1"/>
                </a:lnTo>
                <a:lnTo>
                  <a:pt x="69" y="1"/>
                </a:lnTo>
                <a:lnTo>
                  <a:pt x="88" y="0"/>
                </a:lnTo>
                <a:lnTo>
                  <a:pt x="106" y="0"/>
                </a:lnTo>
                <a:lnTo>
                  <a:pt x="123" y="0"/>
                </a:lnTo>
                <a:lnTo>
                  <a:pt x="142" y="0"/>
                </a:lnTo>
                <a:lnTo>
                  <a:pt x="160" y="0"/>
                </a:lnTo>
                <a:lnTo>
                  <a:pt x="179" y="1"/>
                </a:lnTo>
                <a:lnTo>
                  <a:pt x="197" y="1"/>
                </a:lnTo>
                <a:lnTo>
                  <a:pt x="215" y="1"/>
                </a:lnTo>
                <a:lnTo>
                  <a:pt x="233" y="1"/>
                </a:lnTo>
                <a:lnTo>
                  <a:pt x="250" y="1"/>
                </a:lnTo>
                <a:lnTo>
                  <a:pt x="266" y="0"/>
                </a:lnTo>
                <a:lnTo>
                  <a:pt x="283" y="0"/>
                </a:lnTo>
                <a:lnTo>
                  <a:pt x="284" y="45"/>
                </a:lnTo>
                <a:lnTo>
                  <a:pt x="285" y="143"/>
                </a:lnTo>
                <a:lnTo>
                  <a:pt x="287" y="242"/>
                </a:lnTo>
                <a:lnTo>
                  <a:pt x="283" y="292"/>
                </a:lnTo>
                <a:close/>
              </a:path>
            </a:pathLst>
          </a:custGeom>
          <a:solidFill>
            <a:srgbClr val="F2E8D3"/>
          </a:solidFill>
          <a:ln w="9525">
            <a:noFill/>
            <a:round/>
            <a:headEnd/>
            <a:tailEnd/>
          </a:ln>
        </p:spPr>
        <p:txBody>
          <a:bodyPr/>
          <a:lstStyle/>
          <a:p>
            <a:endParaRPr lang="es-ES"/>
          </a:p>
        </p:txBody>
      </p:sp>
      <p:sp>
        <p:nvSpPr>
          <p:cNvPr id="158740" name="Freeform 20"/>
          <p:cNvSpPr>
            <a:spLocks/>
          </p:cNvSpPr>
          <p:nvPr/>
        </p:nvSpPr>
        <p:spPr bwMode="auto">
          <a:xfrm>
            <a:off x="4764088" y="3414713"/>
            <a:ext cx="1185862" cy="1250950"/>
          </a:xfrm>
          <a:custGeom>
            <a:avLst/>
            <a:gdLst>
              <a:gd name="T0" fmla="*/ 546 w 747"/>
              <a:gd name="T1" fmla="*/ 97 h 788"/>
              <a:gd name="T2" fmla="*/ 592 w 747"/>
              <a:gd name="T3" fmla="*/ 148 h 788"/>
              <a:gd name="T4" fmla="*/ 623 w 747"/>
              <a:gd name="T5" fmla="*/ 208 h 788"/>
              <a:gd name="T6" fmla="*/ 655 w 747"/>
              <a:gd name="T7" fmla="*/ 266 h 788"/>
              <a:gd name="T8" fmla="*/ 701 w 747"/>
              <a:gd name="T9" fmla="*/ 316 h 788"/>
              <a:gd name="T10" fmla="*/ 741 w 747"/>
              <a:gd name="T11" fmla="*/ 347 h 788"/>
              <a:gd name="T12" fmla="*/ 711 w 747"/>
              <a:gd name="T13" fmla="*/ 370 h 788"/>
              <a:gd name="T14" fmla="*/ 692 w 747"/>
              <a:gd name="T15" fmla="*/ 400 h 788"/>
              <a:gd name="T16" fmla="*/ 691 w 747"/>
              <a:gd name="T17" fmla="*/ 463 h 788"/>
              <a:gd name="T18" fmla="*/ 667 w 747"/>
              <a:gd name="T19" fmla="*/ 502 h 788"/>
              <a:gd name="T20" fmla="*/ 599 w 747"/>
              <a:gd name="T21" fmla="*/ 487 h 788"/>
              <a:gd name="T22" fmla="*/ 534 w 747"/>
              <a:gd name="T23" fmla="*/ 468 h 788"/>
              <a:gd name="T24" fmla="*/ 521 w 747"/>
              <a:gd name="T25" fmla="*/ 437 h 788"/>
              <a:gd name="T26" fmla="*/ 556 w 747"/>
              <a:gd name="T27" fmla="*/ 416 h 788"/>
              <a:gd name="T28" fmla="*/ 535 w 747"/>
              <a:gd name="T29" fmla="*/ 397 h 788"/>
              <a:gd name="T30" fmla="*/ 500 w 747"/>
              <a:gd name="T31" fmla="*/ 414 h 788"/>
              <a:gd name="T32" fmla="*/ 473 w 747"/>
              <a:gd name="T33" fmla="*/ 441 h 788"/>
              <a:gd name="T34" fmla="*/ 456 w 747"/>
              <a:gd name="T35" fmla="*/ 485 h 788"/>
              <a:gd name="T36" fmla="*/ 465 w 747"/>
              <a:gd name="T37" fmla="*/ 546 h 788"/>
              <a:gd name="T38" fmla="*/ 483 w 747"/>
              <a:gd name="T39" fmla="*/ 514 h 788"/>
              <a:gd name="T40" fmla="*/ 495 w 747"/>
              <a:gd name="T41" fmla="*/ 486 h 788"/>
              <a:gd name="T42" fmla="*/ 546 w 747"/>
              <a:gd name="T43" fmla="*/ 501 h 788"/>
              <a:gd name="T44" fmla="*/ 613 w 747"/>
              <a:gd name="T45" fmla="*/ 523 h 788"/>
              <a:gd name="T46" fmla="*/ 686 w 747"/>
              <a:gd name="T47" fmla="*/ 537 h 788"/>
              <a:gd name="T48" fmla="*/ 734 w 747"/>
              <a:gd name="T49" fmla="*/ 612 h 788"/>
              <a:gd name="T50" fmla="*/ 729 w 747"/>
              <a:gd name="T51" fmla="*/ 709 h 788"/>
              <a:gd name="T52" fmla="*/ 676 w 747"/>
              <a:gd name="T53" fmla="*/ 728 h 788"/>
              <a:gd name="T54" fmla="*/ 622 w 747"/>
              <a:gd name="T55" fmla="*/ 736 h 788"/>
              <a:gd name="T56" fmla="*/ 569 w 747"/>
              <a:gd name="T57" fmla="*/ 742 h 788"/>
              <a:gd name="T58" fmla="*/ 515 w 747"/>
              <a:gd name="T59" fmla="*/ 756 h 788"/>
              <a:gd name="T60" fmla="*/ 465 w 747"/>
              <a:gd name="T61" fmla="*/ 788 h 788"/>
              <a:gd name="T62" fmla="*/ 375 w 747"/>
              <a:gd name="T63" fmla="*/ 778 h 788"/>
              <a:gd name="T64" fmla="*/ 293 w 747"/>
              <a:gd name="T65" fmla="*/ 746 h 788"/>
              <a:gd name="T66" fmla="*/ 218 w 747"/>
              <a:gd name="T67" fmla="*/ 699 h 788"/>
              <a:gd name="T68" fmla="*/ 147 w 747"/>
              <a:gd name="T69" fmla="*/ 647 h 788"/>
              <a:gd name="T70" fmla="*/ 76 w 747"/>
              <a:gd name="T71" fmla="*/ 599 h 788"/>
              <a:gd name="T72" fmla="*/ 28 w 747"/>
              <a:gd name="T73" fmla="*/ 552 h 788"/>
              <a:gd name="T74" fmla="*/ 2 w 747"/>
              <a:gd name="T75" fmla="*/ 496 h 788"/>
              <a:gd name="T76" fmla="*/ 10 w 747"/>
              <a:gd name="T77" fmla="*/ 432 h 788"/>
              <a:gd name="T78" fmla="*/ 24 w 747"/>
              <a:gd name="T79" fmla="*/ 389 h 788"/>
              <a:gd name="T80" fmla="*/ 1 w 747"/>
              <a:gd name="T81" fmla="*/ 330 h 788"/>
              <a:gd name="T82" fmla="*/ 13 w 747"/>
              <a:gd name="T83" fmla="*/ 259 h 788"/>
              <a:gd name="T84" fmla="*/ 64 w 747"/>
              <a:gd name="T85" fmla="*/ 205 h 788"/>
              <a:gd name="T86" fmla="*/ 98 w 747"/>
              <a:gd name="T87" fmla="*/ 149 h 788"/>
              <a:gd name="T88" fmla="*/ 132 w 747"/>
              <a:gd name="T89" fmla="*/ 83 h 788"/>
              <a:gd name="T90" fmla="*/ 223 w 747"/>
              <a:gd name="T91" fmla="*/ 75 h 788"/>
              <a:gd name="T92" fmla="*/ 278 w 747"/>
              <a:gd name="T93" fmla="*/ 18 h 788"/>
              <a:gd name="T94" fmla="*/ 312 w 747"/>
              <a:gd name="T95" fmla="*/ 2 h 788"/>
              <a:gd name="T96" fmla="*/ 351 w 747"/>
              <a:gd name="T97" fmla="*/ 0 h 788"/>
              <a:gd name="T98" fmla="*/ 388 w 747"/>
              <a:gd name="T99" fmla="*/ 13 h 788"/>
              <a:gd name="T100" fmla="*/ 433 w 747"/>
              <a:gd name="T101" fmla="*/ 39 h 788"/>
              <a:gd name="T102" fmla="*/ 483 w 747"/>
              <a:gd name="T103" fmla="*/ 64 h 7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747"/>
              <a:gd name="T157" fmla="*/ 0 h 788"/>
              <a:gd name="T158" fmla="*/ 747 w 747"/>
              <a:gd name="T159" fmla="*/ 788 h 78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747" h="788">
                <a:moveTo>
                  <a:pt x="501" y="71"/>
                </a:moveTo>
                <a:lnTo>
                  <a:pt x="525" y="83"/>
                </a:lnTo>
                <a:lnTo>
                  <a:pt x="546" y="97"/>
                </a:lnTo>
                <a:lnTo>
                  <a:pt x="564" y="112"/>
                </a:lnTo>
                <a:lnTo>
                  <a:pt x="579" y="129"/>
                </a:lnTo>
                <a:lnTo>
                  <a:pt x="592" y="148"/>
                </a:lnTo>
                <a:lnTo>
                  <a:pt x="603" y="167"/>
                </a:lnTo>
                <a:lnTo>
                  <a:pt x="613" y="187"/>
                </a:lnTo>
                <a:lnTo>
                  <a:pt x="623" y="208"/>
                </a:lnTo>
                <a:lnTo>
                  <a:pt x="634" y="228"/>
                </a:lnTo>
                <a:lnTo>
                  <a:pt x="644" y="247"/>
                </a:lnTo>
                <a:lnTo>
                  <a:pt x="655" y="266"/>
                </a:lnTo>
                <a:lnTo>
                  <a:pt x="668" y="284"/>
                </a:lnTo>
                <a:lnTo>
                  <a:pt x="683" y="301"/>
                </a:lnTo>
                <a:lnTo>
                  <a:pt x="701" y="316"/>
                </a:lnTo>
                <a:lnTo>
                  <a:pt x="723" y="329"/>
                </a:lnTo>
                <a:lnTo>
                  <a:pt x="747" y="339"/>
                </a:lnTo>
                <a:lnTo>
                  <a:pt x="741" y="347"/>
                </a:lnTo>
                <a:lnTo>
                  <a:pt x="732" y="354"/>
                </a:lnTo>
                <a:lnTo>
                  <a:pt x="722" y="362"/>
                </a:lnTo>
                <a:lnTo>
                  <a:pt x="711" y="370"/>
                </a:lnTo>
                <a:lnTo>
                  <a:pt x="701" y="379"/>
                </a:lnTo>
                <a:lnTo>
                  <a:pt x="695" y="389"/>
                </a:lnTo>
                <a:lnTo>
                  <a:pt x="692" y="400"/>
                </a:lnTo>
                <a:lnTo>
                  <a:pt x="694" y="413"/>
                </a:lnTo>
                <a:lnTo>
                  <a:pt x="687" y="442"/>
                </a:lnTo>
                <a:lnTo>
                  <a:pt x="691" y="463"/>
                </a:lnTo>
                <a:lnTo>
                  <a:pt x="695" y="483"/>
                </a:lnTo>
                <a:lnTo>
                  <a:pt x="691" y="509"/>
                </a:lnTo>
                <a:lnTo>
                  <a:pt x="667" y="502"/>
                </a:lnTo>
                <a:lnTo>
                  <a:pt x="644" y="497"/>
                </a:lnTo>
                <a:lnTo>
                  <a:pt x="621" y="492"/>
                </a:lnTo>
                <a:lnTo>
                  <a:pt x="599" y="487"/>
                </a:lnTo>
                <a:lnTo>
                  <a:pt x="578" y="482"/>
                </a:lnTo>
                <a:lnTo>
                  <a:pt x="556" y="476"/>
                </a:lnTo>
                <a:lnTo>
                  <a:pt x="534" y="468"/>
                </a:lnTo>
                <a:lnTo>
                  <a:pt x="513" y="458"/>
                </a:lnTo>
                <a:lnTo>
                  <a:pt x="513" y="448"/>
                </a:lnTo>
                <a:lnTo>
                  <a:pt x="521" y="437"/>
                </a:lnTo>
                <a:lnTo>
                  <a:pt x="533" y="430"/>
                </a:lnTo>
                <a:lnTo>
                  <a:pt x="546" y="423"/>
                </a:lnTo>
                <a:lnTo>
                  <a:pt x="556" y="416"/>
                </a:lnTo>
                <a:lnTo>
                  <a:pt x="560" y="409"/>
                </a:lnTo>
                <a:lnTo>
                  <a:pt x="555" y="403"/>
                </a:lnTo>
                <a:lnTo>
                  <a:pt x="535" y="397"/>
                </a:lnTo>
                <a:lnTo>
                  <a:pt x="523" y="402"/>
                </a:lnTo>
                <a:lnTo>
                  <a:pt x="511" y="408"/>
                </a:lnTo>
                <a:lnTo>
                  <a:pt x="500" y="414"/>
                </a:lnTo>
                <a:lnTo>
                  <a:pt x="490" y="422"/>
                </a:lnTo>
                <a:lnTo>
                  <a:pt x="481" y="431"/>
                </a:lnTo>
                <a:lnTo>
                  <a:pt x="473" y="441"/>
                </a:lnTo>
                <a:lnTo>
                  <a:pt x="467" y="451"/>
                </a:lnTo>
                <a:lnTo>
                  <a:pt x="461" y="464"/>
                </a:lnTo>
                <a:lnTo>
                  <a:pt x="456" y="485"/>
                </a:lnTo>
                <a:lnTo>
                  <a:pt x="454" y="506"/>
                </a:lnTo>
                <a:lnTo>
                  <a:pt x="456" y="527"/>
                </a:lnTo>
                <a:lnTo>
                  <a:pt x="465" y="546"/>
                </a:lnTo>
                <a:lnTo>
                  <a:pt x="476" y="538"/>
                </a:lnTo>
                <a:lnTo>
                  <a:pt x="481" y="527"/>
                </a:lnTo>
                <a:lnTo>
                  <a:pt x="483" y="514"/>
                </a:lnTo>
                <a:lnTo>
                  <a:pt x="486" y="502"/>
                </a:lnTo>
                <a:lnTo>
                  <a:pt x="488" y="492"/>
                </a:lnTo>
                <a:lnTo>
                  <a:pt x="495" y="486"/>
                </a:lnTo>
                <a:lnTo>
                  <a:pt x="506" y="485"/>
                </a:lnTo>
                <a:lnTo>
                  <a:pt x="524" y="490"/>
                </a:lnTo>
                <a:lnTo>
                  <a:pt x="546" y="501"/>
                </a:lnTo>
                <a:lnTo>
                  <a:pt x="567" y="510"/>
                </a:lnTo>
                <a:lnTo>
                  <a:pt x="590" y="518"/>
                </a:lnTo>
                <a:lnTo>
                  <a:pt x="613" y="523"/>
                </a:lnTo>
                <a:lnTo>
                  <a:pt x="637" y="528"/>
                </a:lnTo>
                <a:lnTo>
                  <a:pt x="662" y="533"/>
                </a:lnTo>
                <a:lnTo>
                  <a:pt x="686" y="537"/>
                </a:lnTo>
                <a:lnTo>
                  <a:pt x="710" y="541"/>
                </a:lnTo>
                <a:lnTo>
                  <a:pt x="723" y="575"/>
                </a:lnTo>
                <a:lnTo>
                  <a:pt x="734" y="612"/>
                </a:lnTo>
                <a:lnTo>
                  <a:pt x="743" y="653"/>
                </a:lnTo>
                <a:lnTo>
                  <a:pt x="747" y="698"/>
                </a:lnTo>
                <a:lnTo>
                  <a:pt x="729" y="709"/>
                </a:lnTo>
                <a:lnTo>
                  <a:pt x="711" y="717"/>
                </a:lnTo>
                <a:lnTo>
                  <a:pt x="694" y="723"/>
                </a:lnTo>
                <a:lnTo>
                  <a:pt x="676" y="728"/>
                </a:lnTo>
                <a:lnTo>
                  <a:pt x="658" y="732"/>
                </a:lnTo>
                <a:lnTo>
                  <a:pt x="640" y="735"/>
                </a:lnTo>
                <a:lnTo>
                  <a:pt x="622" y="736"/>
                </a:lnTo>
                <a:lnTo>
                  <a:pt x="604" y="737"/>
                </a:lnTo>
                <a:lnTo>
                  <a:pt x="586" y="740"/>
                </a:lnTo>
                <a:lnTo>
                  <a:pt x="569" y="742"/>
                </a:lnTo>
                <a:lnTo>
                  <a:pt x="551" y="745"/>
                </a:lnTo>
                <a:lnTo>
                  <a:pt x="533" y="750"/>
                </a:lnTo>
                <a:lnTo>
                  <a:pt x="515" y="756"/>
                </a:lnTo>
                <a:lnTo>
                  <a:pt x="498" y="764"/>
                </a:lnTo>
                <a:lnTo>
                  <a:pt x="482" y="775"/>
                </a:lnTo>
                <a:lnTo>
                  <a:pt x="465" y="788"/>
                </a:lnTo>
                <a:lnTo>
                  <a:pt x="435" y="788"/>
                </a:lnTo>
                <a:lnTo>
                  <a:pt x="404" y="784"/>
                </a:lnTo>
                <a:lnTo>
                  <a:pt x="375" y="778"/>
                </a:lnTo>
                <a:lnTo>
                  <a:pt x="347" y="770"/>
                </a:lnTo>
                <a:lnTo>
                  <a:pt x="320" y="759"/>
                </a:lnTo>
                <a:lnTo>
                  <a:pt x="293" y="746"/>
                </a:lnTo>
                <a:lnTo>
                  <a:pt x="268" y="731"/>
                </a:lnTo>
                <a:lnTo>
                  <a:pt x="243" y="715"/>
                </a:lnTo>
                <a:lnTo>
                  <a:pt x="218" y="699"/>
                </a:lnTo>
                <a:lnTo>
                  <a:pt x="194" y="681"/>
                </a:lnTo>
                <a:lnTo>
                  <a:pt x="171" y="664"/>
                </a:lnTo>
                <a:lnTo>
                  <a:pt x="147" y="647"/>
                </a:lnTo>
                <a:lnTo>
                  <a:pt x="124" y="630"/>
                </a:lnTo>
                <a:lnTo>
                  <a:pt x="99" y="613"/>
                </a:lnTo>
                <a:lnTo>
                  <a:pt x="76" y="599"/>
                </a:lnTo>
                <a:lnTo>
                  <a:pt x="52" y="585"/>
                </a:lnTo>
                <a:lnTo>
                  <a:pt x="39" y="569"/>
                </a:lnTo>
                <a:lnTo>
                  <a:pt x="28" y="552"/>
                </a:lnTo>
                <a:lnTo>
                  <a:pt x="16" y="534"/>
                </a:lnTo>
                <a:lnTo>
                  <a:pt x="9" y="515"/>
                </a:lnTo>
                <a:lnTo>
                  <a:pt x="2" y="496"/>
                </a:lnTo>
                <a:lnTo>
                  <a:pt x="0" y="476"/>
                </a:lnTo>
                <a:lnTo>
                  <a:pt x="2" y="454"/>
                </a:lnTo>
                <a:lnTo>
                  <a:pt x="10" y="432"/>
                </a:lnTo>
                <a:lnTo>
                  <a:pt x="19" y="421"/>
                </a:lnTo>
                <a:lnTo>
                  <a:pt x="23" y="405"/>
                </a:lnTo>
                <a:lnTo>
                  <a:pt x="24" y="389"/>
                </a:lnTo>
                <a:lnTo>
                  <a:pt x="22" y="374"/>
                </a:lnTo>
                <a:lnTo>
                  <a:pt x="8" y="354"/>
                </a:lnTo>
                <a:lnTo>
                  <a:pt x="1" y="330"/>
                </a:lnTo>
                <a:lnTo>
                  <a:pt x="1" y="305"/>
                </a:lnTo>
                <a:lnTo>
                  <a:pt x="5" y="280"/>
                </a:lnTo>
                <a:lnTo>
                  <a:pt x="13" y="259"/>
                </a:lnTo>
                <a:lnTo>
                  <a:pt x="28" y="241"/>
                </a:lnTo>
                <a:lnTo>
                  <a:pt x="46" y="223"/>
                </a:lnTo>
                <a:lnTo>
                  <a:pt x="64" y="205"/>
                </a:lnTo>
                <a:lnTo>
                  <a:pt x="81" y="187"/>
                </a:lnTo>
                <a:lnTo>
                  <a:pt x="93" y="170"/>
                </a:lnTo>
                <a:lnTo>
                  <a:pt x="98" y="149"/>
                </a:lnTo>
                <a:lnTo>
                  <a:pt x="92" y="125"/>
                </a:lnTo>
                <a:lnTo>
                  <a:pt x="108" y="97"/>
                </a:lnTo>
                <a:lnTo>
                  <a:pt x="132" y="83"/>
                </a:lnTo>
                <a:lnTo>
                  <a:pt x="162" y="78"/>
                </a:lnTo>
                <a:lnTo>
                  <a:pt x="192" y="76"/>
                </a:lnTo>
                <a:lnTo>
                  <a:pt x="223" y="75"/>
                </a:lnTo>
                <a:lnTo>
                  <a:pt x="249" y="67"/>
                </a:lnTo>
                <a:lnTo>
                  <a:pt x="268" y="50"/>
                </a:lnTo>
                <a:lnTo>
                  <a:pt x="278" y="18"/>
                </a:lnTo>
                <a:lnTo>
                  <a:pt x="288" y="11"/>
                </a:lnTo>
                <a:lnTo>
                  <a:pt x="300" y="6"/>
                </a:lnTo>
                <a:lnTo>
                  <a:pt x="312" y="2"/>
                </a:lnTo>
                <a:lnTo>
                  <a:pt x="325" y="1"/>
                </a:lnTo>
                <a:lnTo>
                  <a:pt x="338" y="0"/>
                </a:lnTo>
                <a:lnTo>
                  <a:pt x="351" y="0"/>
                </a:lnTo>
                <a:lnTo>
                  <a:pt x="362" y="1"/>
                </a:lnTo>
                <a:lnTo>
                  <a:pt x="372" y="4"/>
                </a:lnTo>
                <a:lnTo>
                  <a:pt x="388" y="13"/>
                </a:lnTo>
                <a:lnTo>
                  <a:pt x="403" y="20"/>
                </a:lnTo>
                <a:lnTo>
                  <a:pt x="418" y="30"/>
                </a:lnTo>
                <a:lnTo>
                  <a:pt x="433" y="39"/>
                </a:lnTo>
                <a:lnTo>
                  <a:pt x="450" y="48"/>
                </a:lnTo>
                <a:lnTo>
                  <a:pt x="465" y="56"/>
                </a:lnTo>
                <a:lnTo>
                  <a:pt x="483" y="64"/>
                </a:lnTo>
                <a:lnTo>
                  <a:pt x="501" y="71"/>
                </a:lnTo>
                <a:close/>
              </a:path>
            </a:pathLst>
          </a:custGeom>
          <a:solidFill>
            <a:srgbClr val="F2E8D3"/>
          </a:solidFill>
          <a:ln w="9525">
            <a:noFill/>
            <a:round/>
            <a:headEnd/>
            <a:tailEnd/>
          </a:ln>
        </p:spPr>
        <p:txBody>
          <a:bodyPr/>
          <a:lstStyle/>
          <a:p>
            <a:endParaRPr lang="es-ES"/>
          </a:p>
        </p:txBody>
      </p:sp>
      <p:sp>
        <p:nvSpPr>
          <p:cNvPr id="158741" name="Freeform 21"/>
          <p:cNvSpPr>
            <a:spLocks/>
          </p:cNvSpPr>
          <p:nvPr/>
        </p:nvSpPr>
        <p:spPr bwMode="auto">
          <a:xfrm>
            <a:off x="7029450" y="3509963"/>
            <a:ext cx="384175" cy="366712"/>
          </a:xfrm>
          <a:custGeom>
            <a:avLst/>
            <a:gdLst>
              <a:gd name="T0" fmla="*/ 237 w 242"/>
              <a:gd name="T1" fmla="*/ 228 h 231"/>
              <a:gd name="T2" fmla="*/ 0 w 242"/>
              <a:gd name="T3" fmla="*/ 231 h 231"/>
              <a:gd name="T4" fmla="*/ 9 w 242"/>
              <a:gd name="T5" fmla="*/ 222 h 231"/>
              <a:gd name="T6" fmla="*/ 19 w 242"/>
              <a:gd name="T7" fmla="*/ 210 h 231"/>
              <a:gd name="T8" fmla="*/ 30 w 242"/>
              <a:gd name="T9" fmla="*/ 198 h 231"/>
              <a:gd name="T10" fmla="*/ 44 w 242"/>
              <a:gd name="T11" fmla="*/ 183 h 231"/>
              <a:gd name="T12" fmla="*/ 60 w 242"/>
              <a:gd name="T13" fmla="*/ 168 h 231"/>
              <a:gd name="T14" fmla="*/ 76 w 242"/>
              <a:gd name="T15" fmla="*/ 153 h 231"/>
              <a:gd name="T16" fmla="*/ 93 w 242"/>
              <a:gd name="T17" fmla="*/ 136 h 231"/>
              <a:gd name="T18" fmla="*/ 110 w 242"/>
              <a:gd name="T19" fmla="*/ 120 h 231"/>
              <a:gd name="T20" fmla="*/ 127 w 242"/>
              <a:gd name="T21" fmla="*/ 103 h 231"/>
              <a:gd name="T22" fmla="*/ 145 w 242"/>
              <a:gd name="T23" fmla="*/ 87 h 231"/>
              <a:gd name="T24" fmla="*/ 162 w 242"/>
              <a:gd name="T25" fmla="*/ 70 h 231"/>
              <a:gd name="T26" fmla="*/ 180 w 242"/>
              <a:gd name="T27" fmla="*/ 55 h 231"/>
              <a:gd name="T28" fmla="*/ 195 w 242"/>
              <a:gd name="T29" fmla="*/ 39 h 231"/>
              <a:gd name="T30" fmla="*/ 210 w 242"/>
              <a:gd name="T31" fmla="*/ 25 h 231"/>
              <a:gd name="T32" fmla="*/ 224 w 242"/>
              <a:gd name="T33" fmla="*/ 11 h 231"/>
              <a:gd name="T34" fmla="*/ 237 w 242"/>
              <a:gd name="T35" fmla="*/ 0 h 231"/>
              <a:gd name="T36" fmla="*/ 238 w 242"/>
              <a:gd name="T37" fmla="*/ 58 h 231"/>
              <a:gd name="T38" fmla="*/ 241 w 242"/>
              <a:gd name="T39" fmla="*/ 125 h 231"/>
              <a:gd name="T40" fmla="*/ 242 w 242"/>
              <a:gd name="T41" fmla="*/ 186 h 231"/>
              <a:gd name="T42" fmla="*/ 237 w 242"/>
              <a:gd name="T43" fmla="*/ 228 h 2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2"/>
              <a:gd name="T67" fmla="*/ 0 h 231"/>
              <a:gd name="T68" fmla="*/ 242 w 242"/>
              <a:gd name="T69" fmla="*/ 231 h 23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2" h="231">
                <a:moveTo>
                  <a:pt x="237" y="228"/>
                </a:moveTo>
                <a:lnTo>
                  <a:pt x="0" y="231"/>
                </a:lnTo>
                <a:lnTo>
                  <a:pt x="9" y="222"/>
                </a:lnTo>
                <a:lnTo>
                  <a:pt x="19" y="210"/>
                </a:lnTo>
                <a:lnTo>
                  <a:pt x="30" y="198"/>
                </a:lnTo>
                <a:lnTo>
                  <a:pt x="44" y="183"/>
                </a:lnTo>
                <a:lnTo>
                  <a:pt x="60" y="168"/>
                </a:lnTo>
                <a:lnTo>
                  <a:pt x="76" y="153"/>
                </a:lnTo>
                <a:lnTo>
                  <a:pt x="93" y="136"/>
                </a:lnTo>
                <a:lnTo>
                  <a:pt x="110" y="120"/>
                </a:lnTo>
                <a:lnTo>
                  <a:pt x="127" y="103"/>
                </a:lnTo>
                <a:lnTo>
                  <a:pt x="145" y="87"/>
                </a:lnTo>
                <a:lnTo>
                  <a:pt x="162" y="70"/>
                </a:lnTo>
                <a:lnTo>
                  <a:pt x="180" y="55"/>
                </a:lnTo>
                <a:lnTo>
                  <a:pt x="195" y="39"/>
                </a:lnTo>
                <a:lnTo>
                  <a:pt x="210" y="25"/>
                </a:lnTo>
                <a:lnTo>
                  <a:pt x="224" y="11"/>
                </a:lnTo>
                <a:lnTo>
                  <a:pt x="237" y="0"/>
                </a:lnTo>
                <a:lnTo>
                  <a:pt x="238" y="58"/>
                </a:lnTo>
                <a:lnTo>
                  <a:pt x="241" y="125"/>
                </a:lnTo>
                <a:lnTo>
                  <a:pt x="242" y="186"/>
                </a:lnTo>
                <a:lnTo>
                  <a:pt x="237" y="228"/>
                </a:lnTo>
                <a:close/>
              </a:path>
            </a:pathLst>
          </a:custGeom>
          <a:solidFill>
            <a:srgbClr val="F2E8D3"/>
          </a:solidFill>
          <a:ln w="9525">
            <a:noFill/>
            <a:round/>
            <a:headEnd/>
            <a:tailEnd/>
          </a:ln>
        </p:spPr>
        <p:txBody>
          <a:bodyPr/>
          <a:lstStyle/>
          <a:p>
            <a:endParaRPr lang="es-ES"/>
          </a:p>
        </p:txBody>
      </p:sp>
      <p:sp>
        <p:nvSpPr>
          <p:cNvPr id="158742" name="Freeform 22"/>
          <p:cNvSpPr>
            <a:spLocks/>
          </p:cNvSpPr>
          <p:nvPr/>
        </p:nvSpPr>
        <p:spPr bwMode="auto">
          <a:xfrm>
            <a:off x="4811713" y="3571875"/>
            <a:ext cx="447675" cy="350838"/>
          </a:xfrm>
          <a:custGeom>
            <a:avLst/>
            <a:gdLst>
              <a:gd name="T0" fmla="*/ 282 w 282"/>
              <a:gd name="T1" fmla="*/ 28 h 221"/>
              <a:gd name="T2" fmla="*/ 275 w 282"/>
              <a:gd name="T3" fmla="*/ 35 h 221"/>
              <a:gd name="T4" fmla="*/ 266 w 282"/>
              <a:gd name="T5" fmla="*/ 37 h 221"/>
              <a:gd name="T6" fmla="*/ 256 w 282"/>
              <a:gd name="T7" fmla="*/ 37 h 221"/>
              <a:gd name="T8" fmla="*/ 245 w 282"/>
              <a:gd name="T9" fmla="*/ 36 h 221"/>
              <a:gd name="T10" fmla="*/ 234 w 282"/>
              <a:gd name="T11" fmla="*/ 35 h 221"/>
              <a:gd name="T12" fmla="*/ 222 w 282"/>
              <a:gd name="T13" fmla="*/ 34 h 221"/>
              <a:gd name="T14" fmla="*/ 211 w 282"/>
              <a:gd name="T15" fmla="*/ 32 h 221"/>
              <a:gd name="T16" fmla="*/ 201 w 282"/>
              <a:gd name="T17" fmla="*/ 35 h 221"/>
              <a:gd name="T18" fmla="*/ 185 w 282"/>
              <a:gd name="T19" fmla="*/ 40 h 221"/>
              <a:gd name="T20" fmla="*/ 171 w 282"/>
              <a:gd name="T21" fmla="*/ 48 h 221"/>
              <a:gd name="T22" fmla="*/ 161 w 282"/>
              <a:gd name="T23" fmla="*/ 56 h 221"/>
              <a:gd name="T24" fmla="*/ 152 w 282"/>
              <a:gd name="T25" fmla="*/ 67 h 221"/>
              <a:gd name="T26" fmla="*/ 145 w 282"/>
              <a:gd name="T27" fmla="*/ 79 h 221"/>
              <a:gd name="T28" fmla="*/ 138 w 282"/>
              <a:gd name="T29" fmla="*/ 92 h 221"/>
              <a:gd name="T30" fmla="*/ 134 w 282"/>
              <a:gd name="T31" fmla="*/ 107 h 221"/>
              <a:gd name="T32" fmla="*/ 129 w 282"/>
              <a:gd name="T33" fmla="*/ 122 h 221"/>
              <a:gd name="T34" fmla="*/ 113 w 282"/>
              <a:gd name="T35" fmla="*/ 130 h 221"/>
              <a:gd name="T36" fmla="*/ 95 w 282"/>
              <a:gd name="T37" fmla="*/ 139 h 221"/>
              <a:gd name="T38" fmla="*/ 77 w 282"/>
              <a:gd name="T39" fmla="*/ 150 h 221"/>
              <a:gd name="T40" fmla="*/ 59 w 282"/>
              <a:gd name="T41" fmla="*/ 160 h 221"/>
              <a:gd name="T42" fmla="*/ 43 w 282"/>
              <a:gd name="T43" fmla="*/ 173 h 221"/>
              <a:gd name="T44" fmla="*/ 27 w 282"/>
              <a:gd name="T45" fmla="*/ 187 h 221"/>
              <a:gd name="T46" fmla="*/ 14 w 282"/>
              <a:gd name="T47" fmla="*/ 202 h 221"/>
              <a:gd name="T48" fmla="*/ 3 w 282"/>
              <a:gd name="T49" fmla="*/ 221 h 221"/>
              <a:gd name="T50" fmla="*/ 0 w 282"/>
              <a:gd name="T51" fmla="*/ 197 h 221"/>
              <a:gd name="T52" fmla="*/ 6 w 282"/>
              <a:gd name="T53" fmla="*/ 175 h 221"/>
              <a:gd name="T54" fmla="*/ 16 w 282"/>
              <a:gd name="T55" fmla="*/ 156 h 221"/>
              <a:gd name="T56" fmla="*/ 31 w 282"/>
              <a:gd name="T57" fmla="*/ 138 h 221"/>
              <a:gd name="T58" fmla="*/ 41 w 282"/>
              <a:gd name="T59" fmla="*/ 134 h 221"/>
              <a:gd name="T60" fmla="*/ 50 w 282"/>
              <a:gd name="T61" fmla="*/ 130 h 221"/>
              <a:gd name="T62" fmla="*/ 60 w 282"/>
              <a:gd name="T63" fmla="*/ 128 h 221"/>
              <a:gd name="T64" fmla="*/ 69 w 282"/>
              <a:gd name="T65" fmla="*/ 124 h 221"/>
              <a:gd name="T66" fmla="*/ 78 w 282"/>
              <a:gd name="T67" fmla="*/ 123 h 221"/>
              <a:gd name="T68" fmla="*/ 88 w 282"/>
              <a:gd name="T69" fmla="*/ 120 h 221"/>
              <a:gd name="T70" fmla="*/ 99 w 282"/>
              <a:gd name="T71" fmla="*/ 119 h 221"/>
              <a:gd name="T72" fmla="*/ 110 w 282"/>
              <a:gd name="T73" fmla="*/ 119 h 221"/>
              <a:gd name="T74" fmla="*/ 120 w 282"/>
              <a:gd name="T75" fmla="*/ 102 h 221"/>
              <a:gd name="T76" fmla="*/ 129 w 282"/>
              <a:gd name="T77" fmla="*/ 83 h 221"/>
              <a:gd name="T78" fmla="*/ 136 w 282"/>
              <a:gd name="T79" fmla="*/ 64 h 221"/>
              <a:gd name="T80" fmla="*/ 143 w 282"/>
              <a:gd name="T81" fmla="*/ 46 h 221"/>
              <a:gd name="T82" fmla="*/ 152 w 282"/>
              <a:gd name="T83" fmla="*/ 28 h 221"/>
              <a:gd name="T84" fmla="*/ 165 w 282"/>
              <a:gd name="T85" fmla="*/ 16 h 221"/>
              <a:gd name="T86" fmla="*/ 182 w 282"/>
              <a:gd name="T87" fmla="*/ 5 h 221"/>
              <a:gd name="T88" fmla="*/ 206 w 282"/>
              <a:gd name="T89" fmla="*/ 0 h 221"/>
              <a:gd name="T90" fmla="*/ 216 w 282"/>
              <a:gd name="T91" fmla="*/ 0 h 221"/>
              <a:gd name="T92" fmla="*/ 226 w 282"/>
              <a:gd name="T93" fmla="*/ 2 h 221"/>
              <a:gd name="T94" fmla="*/ 235 w 282"/>
              <a:gd name="T95" fmla="*/ 5 h 221"/>
              <a:gd name="T96" fmla="*/ 245 w 282"/>
              <a:gd name="T97" fmla="*/ 9 h 221"/>
              <a:gd name="T98" fmla="*/ 254 w 282"/>
              <a:gd name="T99" fmla="*/ 14 h 221"/>
              <a:gd name="T100" fmla="*/ 263 w 282"/>
              <a:gd name="T101" fmla="*/ 18 h 221"/>
              <a:gd name="T102" fmla="*/ 273 w 282"/>
              <a:gd name="T103" fmla="*/ 23 h 221"/>
              <a:gd name="T104" fmla="*/ 282 w 282"/>
              <a:gd name="T105" fmla="*/ 28 h 2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82"/>
              <a:gd name="T160" fmla="*/ 0 h 221"/>
              <a:gd name="T161" fmla="*/ 282 w 282"/>
              <a:gd name="T162" fmla="*/ 221 h 2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82" h="221">
                <a:moveTo>
                  <a:pt x="282" y="28"/>
                </a:moveTo>
                <a:lnTo>
                  <a:pt x="275" y="35"/>
                </a:lnTo>
                <a:lnTo>
                  <a:pt x="266" y="37"/>
                </a:lnTo>
                <a:lnTo>
                  <a:pt x="256" y="37"/>
                </a:lnTo>
                <a:lnTo>
                  <a:pt x="245" y="36"/>
                </a:lnTo>
                <a:lnTo>
                  <a:pt x="234" y="35"/>
                </a:lnTo>
                <a:lnTo>
                  <a:pt x="222" y="34"/>
                </a:lnTo>
                <a:lnTo>
                  <a:pt x="211" y="32"/>
                </a:lnTo>
                <a:lnTo>
                  <a:pt x="201" y="35"/>
                </a:lnTo>
                <a:lnTo>
                  <a:pt x="185" y="40"/>
                </a:lnTo>
                <a:lnTo>
                  <a:pt x="171" y="48"/>
                </a:lnTo>
                <a:lnTo>
                  <a:pt x="161" y="56"/>
                </a:lnTo>
                <a:lnTo>
                  <a:pt x="152" y="67"/>
                </a:lnTo>
                <a:lnTo>
                  <a:pt x="145" y="79"/>
                </a:lnTo>
                <a:lnTo>
                  <a:pt x="138" y="92"/>
                </a:lnTo>
                <a:lnTo>
                  <a:pt x="134" y="107"/>
                </a:lnTo>
                <a:lnTo>
                  <a:pt x="129" y="122"/>
                </a:lnTo>
                <a:lnTo>
                  <a:pt x="113" y="130"/>
                </a:lnTo>
                <a:lnTo>
                  <a:pt x="95" y="139"/>
                </a:lnTo>
                <a:lnTo>
                  <a:pt x="77" y="150"/>
                </a:lnTo>
                <a:lnTo>
                  <a:pt x="59" y="160"/>
                </a:lnTo>
                <a:lnTo>
                  <a:pt x="43" y="173"/>
                </a:lnTo>
                <a:lnTo>
                  <a:pt x="27" y="187"/>
                </a:lnTo>
                <a:lnTo>
                  <a:pt x="14" y="202"/>
                </a:lnTo>
                <a:lnTo>
                  <a:pt x="3" y="221"/>
                </a:lnTo>
                <a:lnTo>
                  <a:pt x="0" y="197"/>
                </a:lnTo>
                <a:lnTo>
                  <a:pt x="6" y="175"/>
                </a:lnTo>
                <a:lnTo>
                  <a:pt x="16" y="156"/>
                </a:lnTo>
                <a:lnTo>
                  <a:pt x="31" y="138"/>
                </a:lnTo>
                <a:lnTo>
                  <a:pt x="41" y="134"/>
                </a:lnTo>
                <a:lnTo>
                  <a:pt x="50" y="130"/>
                </a:lnTo>
                <a:lnTo>
                  <a:pt x="60" y="128"/>
                </a:lnTo>
                <a:lnTo>
                  <a:pt x="69" y="124"/>
                </a:lnTo>
                <a:lnTo>
                  <a:pt x="78" y="123"/>
                </a:lnTo>
                <a:lnTo>
                  <a:pt x="88" y="120"/>
                </a:lnTo>
                <a:lnTo>
                  <a:pt x="99" y="119"/>
                </a:lnTo>
                <a:lnTo>
                  <a:pt x="110" y="119"/>
                </a:lnTo>
                <a:lnTo>
                  <a:pt x="120" y="102"/>
                </a:lnTo>
                <a:lnTo>
                  <a:pt x="129" y="83"/>
                </a:lnTo>
                <a:lnTo>
                  <a:pt x="136" y="64"/>
                </a:lnTo>
                <a:lnTo>
                  <a:pt x="143" y="46"/>
                </a:lnTo>
                <a:lnTo>
                  <a:pt x="152" y="28"/>
                </a:lnTo>
                <a:lnTo>
                  <a:pt x="165" y="16"/>
                </a:lnTo>
                <a:lnTo>
                  <a:pt x="182" y="5"/>
                </a:lnTo>
                <a:lnTo>
                  <a:pt x="206" y="0"/>
                </a:lnTo>
                <a:lnTo>
                  <a:pt x="216" y="0"/>
                </a:lnTo>
                <a:lnTo>
                  <a:pt x="226" y="2"/>
                </a:lnTo>
                <a:lnTo>
                  <a:pt x="235" y="5"/>
                </a:lnTo>
                <a:lnTo>
                  <a:pt x="245" y="9"/>
                </a:lnTo>
                <a:lnTo>
                  <a:pt x="254" y="14"/>
                </a:lnTo>
                <a:lnTo>
                  <a:pt x="263" y="18"/>
                </a:lnTo>
                <a:lnTo>
                  <a:pt x="273" y="23"/>
                </a:lnTo>
                <a:lnTo>
                  <a:pt x="282" y="28"/>
                </a:lnTo>
                <a:close/>
              </a:path>
            </a:pathLst>
          </a:custGeom>
          <a:solidFill>
            <a:srgbClr val="7F2B00"/>
          </a:solidFill>
          <a:ln w="9525">
            <a:noFill/>
            <a:round/>
            <a:headEnd/>
            <a:tailEnd/>
          </a:ln>
        </p:spPr>
        <p:txBody>
          <a:bodyPr/>
          <a:lstStyle/>
          <a:p>
            <a:endParaRPr lang="es-ES"/>
          </a:p>
        </p:txBody>
      </p:sp>
      <p:sp>
        <p:nvSpPr>
          <p:cNvPr id="158743" name="Freeform 23"/>
          <p:cNvSpPr>
            <a:spLocks/>
          </p:cNvSpPr>
          <p:nvPr/>
        </p:nvSpPr>
        <p:spPr bwMode="auto">
          <a:xfrm>
            <a:off x="5505450" y="3613150"/>
            <a:ext cx="130175" cy="139700"/>
          </a:xfrm>
          <a:custGeom>
            <a:avLst/>
            <a:gdLst>
              <a:gd name="T0" fmla="*/ 82 w 82"/>
              <a:gd name="T1" fmla="*/ 28 h 88"/>
              <a:gd name="T2" fmla="*/ 82 w 82"/>
              <a:gd name="T3" fmla="*/ 37 h 88"/>
              <a:gd name="T4" fmla="*/ 80 w 82"/>
              <a:gd name="T5" fmla="*/ 42 h 88"/>
              <a:gd name="T6" fmla="*/ 75 w 82"/>
              <a:gd name="T7" fmla="*/ 45 h 88"/>
              <a:gd name="T8" fmla="*/ 68 w 82"/>
              <a:gd name="T9" fmla="*/ 45 h 88"/>
              <a:gd name="T10" fmla="*/ 62 w 82"/>
              <a:gd name="T11" fmla="*/ 43 h 88"/>
              <a:gd name="T12" fmla="*/ 54 w 82"/>
              <a:gd name="T13" fmla="*/ 45 h 88"/>
              <a:gd name="T14" fmla="*/ 48 w 82"/>
              <a:gd name="T15" fmla="*/ 46 h 88"/>
              <a:gd name="T16" fmla="*/ 43 w 82"/>
              <a:gd name="T17" fmla="*/ 51 h 88"/>
              <a:gd name="T18" fmla="*/ 38 w 82"/>
              <a:gd name="T19" fmla="*/ 62 h 88"/>
              <a:gd name="T20" fmla="*/ 31 w 82"/>
              <a:gd name="T21" fmla="*/ 71 h 88"/>
              <a:gd name="T22" fmla="*/ 25 w 82"/>
              <a:gd name="T23" fmla="*/ 79 h 88"/>
              <a:gd name="T24" fmla="*/ 17 w 82"/>
              <a:gd name="T25" fmla="*/ 88 h 88"/>
              <a:gd name="T26" fmla="*/ 3 w 82"/>
              <a:gd name="T27" fmla="*/ 80 h 88"/>
              <a:gd name="T28" fmla="*/ 0 w 82"/>
              <a:gd name="T29" fmla="*/ 61 h 88"/>
              <a:gd name="T30" fmla="*/ 2 w 82"/>
              <a:gd name="T31" fmla="*/ 37 h 88"/>
              <a:gd name="T32" fmla="*/ 9 w 82"/>
              <a:gd name="T33" fmla="*/ 16 h 88"/>
              <a:gd name="T34" fmla="*/ 15 w 82"/>
              <a:gd name="T35" fmla="*/ 8 h 88"/>
              <a:gd name="T36" fmla="*/ 24 w 82"/>
              <a:gd name="T37" fmla="*/ 1 h 88"/>
              <a:gd name="T38" fmla="*/ 34 w 82"/>
              <a:gd name="T39" fmla="*/ 0 h 88"/>
              <a:gd name="T40" fmla="*/ 47 w 82"/>
              <a:gd name="T41" fmla="*/ 1 h 88"/>
              <a:gd name="T42" fmla="*/ 58 w 82"/>
              <a:gd name="T43" fmla="*/ 5 h 88"/>
              <a:gd name="T44" fmla="*/ 68 w 82"/>
              <a:gd name="T45" fmla="*/ 11 h 88"/>
              <a:gd name="T46" fmla="*/ 77 w 82"/>
              <a:gd name="T47" fmla="*/ 19 h 88"/>
              <a:gd name="T48" fmla="*/ 82 w 82"/>
              <a:gd name="T49" fmla="*/ 28 h 8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2"/>
              <a:gd name="T76" fmla="*/ 0 h 88"/>
              <a:gd name="T77" fmla="*/ 82 w 82"/>
              <a:gd name="T78" fmla="*/ 88 h 8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2" h="88">
                <a:moveTo>
                  <a:pt x="82" y="28"/>
                </a:moveTo>
                <a:lnTo>
                  <a:pt x="82" y="37"/>
                </a:lnTo>
                <a:lnTo>
                  <a:pt x="80" y="42"/>
                </a:lnTo>
                <a:lnTo>
                  <a:pt x="75" y="45"/>
                </a:lnTo>
                <a:lnTo>
                  <a:pt x="68" y="45"/>
                </a:lnTo>
                <a:lnTo>
                  <a:pt x="62" y="43"/>
                </a:lnTo>
                <a:lnTo>
                  <a:pt x="54" y="45"/>
                </a:lnTo>
                <a:lnTo>
                  <a:pt x="48" y="46"/>
                </a:lnTo>
                <a:lnTo>
                  <a:pt x="43" y="51"/>
                </a:lnTo>
                <a:lnTo>
                  <a:pt x="38" y="62"/>
                </a:lnTo>
                <a:lnTo>
                  <a:pt x="31" y="71"/>
                </a:lnTo>
                <a:lnTo>
                  <a:pt x="25" y="79"/>
                </a:lnTo>
                <a:lnTo>
                  <a:pt x="17" y="88"/>
                </a:lnTo>
                <a:lnTo>
                  <a:pt x="3" y="80"/>
                </a:lnTo>
                <a:lnTo>
                  <a:pt x="0" y="61"/>
                </a:lnTo>
                <a:lnTo>
                  <a:pt x="2" y="37"/>
                </a:lnTo>
                <a:lnTo>
                  <a:pt x="9" y="16"/>
                </a:lnTo>
                <a:lnTo>
                  <a:pt x="15" y="8"/>
                </a:lnTo>
                <a:lnTo>
                  <a:pt x="24" y="1"/>
                </a:lnTo>
                <a:lnTo>
                  <a:pt x="34" y="0"/>
                </a:lnTo>
                <a:lnTo>
                  <a:pt x="47" y="1"/>
                </a:lnTo>
                <a:lnTo>
                  <a:pt x="58" y="5"/>
                </a:lnTo>
                <a:lnTo>
                  <a:pt x="68" y="11"/>
                </a:lnTo>
                <a:lnTo>
                  <a:pt x="77" y="19"/>
                </a:lnTo>
                <a:lnTo>
                  <a:pt x="82" y="28"/>
                </a:lnTo>
                <a:close/>
              </a:path>
            </a:pathLst>
          </a:custGeom>
          <a:solidFill>
            <a:srgbClr val="7F2B00"/>
          </a:solidFill>
          <a:ln w="9525">
            <a:noFill/>
            <a:round/>
            <a:headEnd/>
            <a:tailEnd/>
          </a:ln>
        </p:spPr>
        <p:txBody>
          <a:bodyPr/>
          <a:lstStyle/>
          <a:p>
            <a:endParaRPr lang="es-ES"/>
          </a:p>
        </p:txBody>
      </p:sp>
      <p:sp>
        <p:nvSpPr>
          <p:cNvPr id="158744" name="Freeform 24"/>
          <p:cNvSpPr>
            <a:spLocks/>
          </p:cNvSpPr>
          <p:nvPr/>
        </p:nvSpPr>
        <p:spPr bwMode="auto">
          <a:xfrm>
            <a:off x="4879975" y="3689350"/>
            <a:ext cx="428625" cy="314325"/>
          </a:xfrm>
          <a:custGeom>
            <a:avLst/>
            <a:gdLst>
              <a:gd name="T0" fmla="*/ 270 w 270"/>
              <a:gd name="T1" fmla="*/ 0 h 198"/>
              <a:gd name="T2" fmla="*/ 262 w 270"/>
              <a:gd name="T3" fmla="*/ 14 h 198"/>
              <a:gd name="T4" fmla="*/ 252 w 270"/>
              <a:gd name="T5" fmla="*/ 25 h 198"/>
              <a:gd name="T6" fmla="*/ 239 w 270"/>
              <a:gd name="T7" fmla="*/ 31 h 198"/>
              <a:gd name="T8" fmla="*/ 225 w 270"/>
              <a:gd name="T9" fmla="*/ 37 h 198"/>
              <a:gd name="T10" fmla="*/ 210 w 270"/>
              <a:gd name="T11" fmla="*/ 42 h 198"/>
              <a:gd name="T12" fmla="*/ 195 w 270"/>
              <a:gd name="T13" fmla="*/ 48 h 198"/>
              <a:gd name="T14" fmla="*/ 179 w 270"/>
              <a:gd name="T15" fmla="*/ 54 h 198"/>
              <a:gd name="T16" fmla="*/ 165 w 270"/>
              <a:gd name="T17" fmla="*/ 62 h 198"/>
              <a:gd name="T18" fmla="*/ 155 w 270"/>
              <a:gd name="T19" fmla="*/ 88 h 198"/>
              <a:gd name="T20" fmla="*/ 140 w 270"/>
              <a:gd name="T21" fmla="*/ 111 h 198"/>
              <a:gd name="T22" fmla="*/ 121 w 270"/>
              <a:gd name="T23" fmla="*/ 132 h 198"/>
              <a:gd name="T24" fmla="*/ 98 w 270"/>
              <a:gd name="T25" fmla="*/ 147 h 198"/>
              <a:gd name="T26" fmla="*/ 74 w 270"/>
              <a:gd name="T27" fmla="*/ 162 h 198"/>
              <a:gd name="T28" fmla="*/ 48 w 270"/>
              <a:gd name="T29" fmla="*/ 174 h 198"/>
              <a:gd name="T30" fmla="*/ 24 w 270"/>
              <a:gd name="T31" fmla="*/ 187 h 198"/>
              <a:gd name="T32" fmla="*/ 0 w 270"/>
              <a:gd name="T33" fmla="*/ 198 h 198"/>
              <a:gd name="T34" fmla="*/ 0 w 270"/>
              <a:gd name="T35" fmla="*/ 174 h 198"/>
              <a:gd name="T36" fmla="*/ 10 w 270"/>
              <a:gd name="T37" fmla="*/ 157 h 198"/>
              <a:gd name="T38" fmla="*/ 28 w 270"/>
              <a:gd name="T39" fmla="*/ 146 h 198"/>
              <a:gd name="T40" fmla="*/ 49 w 270"/>
              <a:gd name="T41" fmla="*/ 137 h 198"/>
              <a:gd name="T42" fmla="*/ 71 w 270"/>
              <a:gd name="T43" fmla="*/ 129 h 198"/>
              <a:gd name="T44" fmla="*/ 93 w 270"/>
              <a:gd name="T45" fmla="*/ 119 h 198"/>
              <a:gd name="T46" fmla="*/ 110 w 270"/>
              <a:gd name="T47" fmla="*/ 105 h 198"/>
              <a:gd name="T48" fmla="*/ 121 w 270"/>
              <a:gd name="T49" fmla="*/ 85 h 198"/>
              <a:gd name="T50" fmla="*/ 127 w 270"/>
              <a:gd name="T51" fmla="*/ 74 h 198"/>
              <a:gd name="T52" fmla="*/ 135 w 270"/>
              <a:gd name="T53" fmla="*/ 63 h 198"/>
              <a:gd name="T54" fmla="*/ 141 w 270"/>
              <a:gd name="T55" fmla="*/ 53 h 198"/>
              <a:gd name="T56" fmla="*/ 147 w 270"/>
              <a:gd name="T57" fmla="*/ 41 h 198"/>
              <a:gd name="T58" fmla="*/ 155 w 270"/>
              <a:gd name="T59" fmla="*/ 31 h 198"/>
              <a:gd name="T60" fmla="*/ 164 w 270"/>
              <a:gd name="T61" fmla="*/ 22 h 198"/>
              <a:gd name="T62" fmla="*/ 174 w 270"/>
              <a:gd name="T63" fmla="*/ 16 h 198"/>
              <a:gd name="T64" fmla="*/ 186 w 270"/>
              <a:gd name="T65" fmla="*/ 11 h 198"/>
              <a:gd name="T66" fmla="*/ 197 w 270"/>
              <a:gd name="T67" fmla="*/ 9 h 198"/>
              <a:gd name="T68" fmla="*/ 209 w 270"/>
              <a:gd name="T69" fmla="*/ 7 h 198"/>
              <a:gd name="T70" fmla="*/ 219 w 270"/>
              <a:gd name="T71" fmla="*/ 5 h 198"/>
              <a:gd name="T72" fmla="*/ 230 w 270"/>
              <a:gd name="T73" fmla="*/ 4 h 198"/>
              <a:gd name="T74" fmla="*/ 241 w 270"/>
              <a:gd name="T75" fmla="*/ 3 h 198"/>
              <a:gd name="T76" fmla="*/ 251 w 270"/>
              <a:gd name="T77" fmla="*/ 3 h 198"/>
              <a:gd name="T78" fmla="*/ 260 w 270"/>
              <a:gd name="T79" fmla="*/ 2 h 198"/>
              <a:gd name="T80" fmla="*/ 270 w 270"/>
              <a:gd name="T81" fmla="*/ 0 h 19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70"/>
              <a:gd name="T124" fmla="*/ 0 h 198"/>
              <a:gd name="T125" fmla="*/ 270 w 270"/>
              <a:gd name="T126" fmla="*/ 198 h 19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70" h="198">
                <a:moveTo>
                  <a:pt x="270" y="0"/>
                </a:moveTo>
                <a:lnTo>
                  <a:pt x="262" y="14"/>
                </a:lnTo>
                <a:lnTo>
                  <a:pt x="252" y="25"/>
                </a:lnTo>
                <a:lnTo>
                  <a:pt x="239" y="31"/>
                </a:lnTo>
                <a:lnTo>
                  <a:pt x="225" y="37"/>
                </a:lnTo>
                <a:lnTo>
                  <a:pt x="210" y="42"/>
                </a:lnTo>
                <a:lnTo>
                  <a:pt x="195" y="48"/>
                </a:lnTo>
                <a:lnTo>
                  <a:pt x="179" y="54"/>
                </a:lnTo>
                <a:lnTo>
                  <a:pt x="165" y="62"/>
                </a:lnTo>
                <a:lnTo>
                  <a:pt x="155" y="88"/>
                </a:lnTo>
                <a:lnTo>
                  <a:pt x="140" y="111"/>
                </a:lnTo>
                <a:lnTo>
                  <a:pt x="121" y="132"/>
                </a:lnTo>
                <a:lnTo>
                  <a:pt x="98" y="147"/>
                </a:lnTo>
                <a:lnTo>
                  <a:pt x="74" y="162"/>
                </a:lnTo>
                <a:lnTo>
                  <a:pt x="48" y="174"/>
                </a:lnTo>
                <a:lnTo>
                  <a:pt x="24" y="187"/>
                </a:lnTo>
                <a:lnTo>
                  <a:pt x="0" y="198"/>
                </a:lnTo>
                <a:lnTo>
                  <a:pt x="0" y="174"/>
                </a:lnTo>
                <a:lnTo>
                  <a:pt x="10" y="157"/>
                </a:lnTo>
                <a:lnTo>
                  <a:pt x="28" y="146"/>
                </a:lnTo>
                <a:lnTo>
                  <a:pt x="49" y="137"/>
                </a:lnTo>
                <a:lnTo>
                  <a:pt x="71" y="129"/>
                </a:lnTo>
                <a:lnTo>
                  <a:pt x="93" y="119"/>
                </a:lnTo>
                <a:lnTo>
                  <a:pt x="110" y="105"/>
                </a:lnTo>
                <a:lnTo>
                  <a:pt x="121" y="85"/>
                </a:lnTo>
                <a:lnTo>
                  <a:pt x="127" y="74"/>
                </a:lnTo>
                <a:lnTo>
                  <a:pt x="135" y="63"/>
                </a:lnTo>
                <a:lnTo>
                  <a:pt x="141" y="53"/>
                </a:lnTo>
                <a:lnTo>
                  <a:pt x="147" y="41"/>
                </a:lnTo>
                <a:lnTo>
                  <a:pt x="155" y="31"/>
                </a:lnTo>
                <a:lnTo>
                  <a:pt x="164" y="22"/>
                </a:lnTo>
                <a:lnTo>
                  <a:pt x="174" y="16"/>
                </a:lnTo>
                <a:lnTo>
                  <a:pt x="186" y="11"/>
                </a:lnTo>
                <a:lnTo>
                  <a:pt x="197" y="9"/>
                </a:lnTo>
                <a:lnTo>
                  <a:pt x="209" y="7"/>
                </a:lnTo>
                <a:lnTo>
                  <a:pt x="219" y="5"/>
                </a:lnTo>
                <a:lnTo>
                  <a:pt x="230" y="4"/>
                </a:lnTo>
                <a:lnTo>
                  <a:pt x="241" y="3"/>
                </a:lnTo>
                <a:lnTo>
                  <a:pt x="251" y="3"/>
                </a:lnTo>
                <a:lnTo>
                  <a:pt x="260" y="2"/>
                </a:lnTo>
                <a:lnTo>
                  <a:pt x="270" y="0"/>
                </a:lnTo>
                <a:close/>
              </a:path>
            </a:pathLst>
          </a:custGeom>
          <a:solidFill>
            <a:srgbClr val="7F2B00"/>
          </a:solidFill>
          <a:ln w="9525">
            <a:noFill/>
            <a:round/>
            <a:headEnd/>
            <a:tailEnd/>
          </a:ln>
        </p:spPr>
        <p:txBody>
          <a:bodyPr/>
          <a:lstStyle/>
          <a:p>
            <a:endParaRPr lang="es-ES"/>
          </a:p>
        </p:txBody>
      </p:sp>
      <p:sp>
        <p:nvSpPr>
          <p:cNvPr id="158745" name="Freeform 25"/>
          <p:cNvSpPr>
            <a:spLocks/>
          </p:cNvSpPr>
          <p:nvPr/>
        </p:nvSpPr>
        <p:spPr bwMode="auto">
          <a:xfrm>
            <a:off x="6973888" y="3724275"/>
            <a:ext cx="158750" cy="147638"/>
          </a:xfrm>
          <a:custGeom>
            <a:avLst/>
            <a:gdLst>
              <a:gd name="T0" fmla="*/ 0 w 100"/>
              <a:gd name="T1" fmla="*/ 93 h 93"/>
              <a:gd name="T2" fmla="*/ 91 w 100"/>
              <a:gd name="T3" fmla="*/ 0 h 93"/>
              <a:gd name="T4" fmla="*/ 100 w 100"/>
              <a:gd name="T5" fmla="*/ 0 h 93"/>
              <a:gd name="T6" fmla="*/ 0 w 100"/>
              <a:gd name="T7" fmla="*/ 93 h 93"/>
              <a:gd name="T8" fmla="*/ 0 60000 65536"/>
              <a:gd name="T9" fmla="*/ 0 60000 65536"/>
              <a:gd name="T10" fmla="*/ 0 60000 65536"/>
              <a:gd name="T11" fmla="*/ 0 60000 65536"/>
              <a:gd name="T12" fmla="*/ 0 w 100"/>
              <a:gd name="T13" fmla="*/ 0 h 93"/>
              <a:gd name="T14" fmla="*/ 100 w 100"/>
              <a:gd name="T15" fmla="*/ 93 h 93"/>
            </a:gdLst>
            <a:ahLst/>
            <a:cxnLst>
              <a:cxn ang="T8">
                <a:pos x="T0" y="T1"/>
              </a:cxn>
              <a:cxn ang="T9">
                <a:pos x="T2" y="T3"/>
              </a:cxn>
              <a:cxn ang="T10">
                <a:pos x="T4" y="T5"/>
              </a:cxn>
              <a:cxn ang="T11">
                <a:pos x="T6" y="T7"/>
              </a:cxn>
            </a:cxnLst>
            <a:rect l="T12" t="T13" r="T14" b="T15"/>
            <a:pathLst>
              <a:path w="100" h="93">
                <a:moveTo>
                  <a:pt x="0" y="93"/>
                </a:moveTo>
                <a:lnTo>
                  <a:pt x="91" y="0"/>
                </a:lnTo>
                <a:lnTo>
                  <a:pt x="100" y="0"/>
                </a:lnTo>
                <a:lnTo>
                  <a:pt x="0" y="93"/>
                </a:lnTo>
                <a:close/>
              </a:path>
            </a:pathLst>
          </a:custGeom>
          <a:solidFill>
            <a:srgbClr val="F2E8D3"/>
          </a:solidFill>
          <a:ln w="9525">
            <a:noFill/>
            <a:round/>
            <a:headEnd/>
            <a:tailEnd/>
          </a:ln>
        </p:spPr>
        <p:txBody>
          <a:bodyPr/>
          <a:lstStyle/>
          <a:p>
            <a:endParaRPr lang="es-ES"/>
          </a:p>
        </p:txBody>
      </p:sp>
      <p:sp>
        <p:nvSpPr>
          <p:cNvPr id="158746" name="Freeform 26"/>
          <p:cNvSpPr>
            <a:spLocks/>
          </p:cNvSpPr>
          <p:nvPr/>
        </p:nvSpPr>
        <p:spPr bwMode="auto">
          <a:xfrm>
            <a:off x="5603875" y="3778250"/>
            <a:ext cx="77788" cy="107950"/>
          </a:xfrm>
          <a:custGeom>
            <a:avLst/>
            <a:gdLst>
              <a:gd name="T0" fmla="*/ 49 w 49"/>
              <a:gd name="T1" fmla="*/ 31 h 68"/>
              <a:gd name="T2" fmla="*/ 49 w 49"/>
              <a:gd name="T3" fmla="*/ 45 h 68"/>
              <a:gd name="T4" fmla="*/ 46 w 49"/>
              <a:gd name="T5" fmla="*/ 57 h 68"/>
              <a:gd name="T6" fmla="*/ 37 w 49"/>
              <a:gd name="T7" fmla="*/ 66 h 68"/>
              <a:gd name="T8" fmla="*/ 23 w 49"/>
              <a:gd name="T9" fmla="*/ 68 h 68"/>
              <a:gd name="T10" fmla="*/ 13 w 49"/>
              <a:gd name="T11" fmla="*/ 66 h 68"/>
              <a:gd name="T12" fmla="*/ 9 w 49"/>
              <a:gd name="T13" fmla="*/ 57 h 68"/>
              <a:gd name="T14" fmla="*/ 8 w 49"/>
              <a:gd name="T15" fmla="*/ 44 h 68"/>
              <a:gd name="T16" fmla="*/ 1 w 49"/>
              <a:gd name="T17" fmla="*/ 34 h 68"/>
              <a:gd name="T18" fmla="*/ 1 w 49"/>
              <a:gd name="T19" fmla="*/ 25 h 68"/>
              <a:gd name="T20" fmla="*/ 0 w 49"/>
              <a:gd name="T21" fmla="*/ 14 h 68"/>
              <a:gd name="T22" fmla="*/ 3 w 49"/>
              <a:gd name="T23" fmla="*/ 6 h 68"/>
              <a:gd name="T24" fmla="*/ 12 w 49"/>
              <a:gd name="T25" fmla="*/ 0 h 68"/>
              <a:gd name="T26" fmla="*/ 26 w 49"/>
              <a:gd name="T27" fmla="*/ 3 h 68"/>
              <a:gd name="T28" fmla="*/ 36 w 49"/>
              <a:gd name="T29" fmla="*/ 12 h 68"/>
              <a:gd name="T30" fmla="*/ 43 w 49"/>
              <a:gd name="T31" fmla="*/ 21 h 68"/>
              <a:gd name="T32" fmla="*/ 49 w 49"/>
              <a:gd name="T33" fmla="*/ 31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
              <a:gd name="T52" fmla="*/ 0 h 68"/>
              <a:gd name="T53" fmla="*/ 49 w 49"/>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 h="68">
                <a:moveTo>
                  <a:pt x="49" y="31"/>
                </a:moveTo>
                <a:lnTo>
                  <a:pt x="49" y="45"/>
                </a:lnTo>
                <a:lnTo>
                  <a:pt x="46" y="57"/>
                </a:lnTo>
                <a:lnTo>
                  <a:pt x="37" y="66"/>
                </a:lnTo>
                <a:lnTo>
                  <a:pt x="23" y="68"/>
                </a:lnTo>
                <a:lnTo>
                  <a:pt x="13" y="66"/>
                </a:lnTo>
                <a:lnTo>
                  <a:pt x="9" y="57"/>
                </a:lnTo>
                <a:lnTo>
                  <a:pt x="8" y="44"/>
                </a:lnTo>
                <a:lnTo>
                  <a:pt x="1" y="34"/>
                </a:lnTo>
                <a:lnTo>
                  <a:pt x="1" y="25"/>
                </a:lnTo>
                <a:lnTo>
                  <a:pt x="0" y="14"/>
                </a:lnTo>
                <a:lnTo>
                  <a:pt x="3" y="6"/>
                </a:lnTo>
                <a:lnTo>
                  <a:pt x="12" y="0"/>
                </a:lnTo>
                <a:lnTo>
                  <a:pt x="26" y="3"/>
                </a:lnTo>
                <a:lnTo>
                  <a:pt x="36" y="12"/>
                </a:lnTo>
                <a:lnTo>
                  <a:pt x="43" y="21"/>
                </a:lnTo>
                <a:lnTo>
                  <a:pt x="49" y="31"/>
                </a:lnTo>
                <a:close/>
              </a:path>
            </a:pathLst>
          </a:custGeom>
          <a:solidFill>
            <a:srgbClr val="7F2B00"/>
          </a:solidFill>
          <a:ln w="9525">
            <a:noFill/>
            <a:round/>
            <a:headEnd/>
            <a:tailEnd/>
          </a:ln>
        </p:spPr>
        <p:txBody>
          <a:bodyPr/>
          <a:lstStyle/>
          <a:p>
            <a:endParaRPr lang="es-ES"/>
          </a:p>
        </p:txBody>
      </p:sp>
      <p:sp>
        <p:nvSpPr>
          <p:cNvPr id="158747" name="Freeform 27"/>
          <p:cNvSpPr>
            <a:spLocks/>
          </p:cNvSpPr>
          <p:nvPr/>
        </p:nvSpPr>
        <p:spPr bwMode="auto">
          <a:xfrm>
            <a:off x="5038725" y="3789363"/>
            <a:ext cx="287338" cy="271462"/>
          </a:xfrm>
          <a:custGeom>
            <a:avLst/>
            <a:gdLst>
              <a:gd name="T0" fmla="*/ 181 w 181"/>
              <a:gd name="T1" fmla="*/ 22 h 171"/>
              <a:gd name="T2" fmla="*/ 162 w 181"/>
              <a:gd name="T3" fmla="*/ 30 h 171"/>
              <a:gd name="T4" fmla="*/ 146 w 181"/>
              <a:gd name="T5" fmla="*/ 41 h 171"/>
              <a:gd name="T6" fmla="*/ 130 w 181"/>
              <a:gd name="T7" fmla="*/ 52 h 171"/>
              <a:gd name="T8" fmla="*/ 116 w 181"/>
              <a:gd name="T9" fmla="*/ 65 h 171"/>
              <a:gd name="T10" fmla="*/ 104 w 181"/>
              <a:gd name="T11" fmla="*/ 78 h 171"/>
              <a:gd name="T12" fmla="*/ 92 w 181"/>
              <a:gd name="T13" fmla="*/ 92 h 171"/>
              <a:gd name="T14" fmla="*/ 82 w 181"/>
              <a:gd name="T15" fmla="*/ 106 h 171"/>
              <a:gd name="T16" fmla="*/ 72 w 181"/>
              <a:gd name="T17" fmla="*/ 121 h 171"/>
              <a:gd name="T18" fmla="*/ 64 w 181"/>
              <a:gd name="T19" fmla="*/ 130 h 171"/>
              <a:gd name="T20" fmla="*/ 55 w 181"/>
              <a:gd name="T21" fmla="*/ 136 h 171"/>
              <a:gd name="T22" fmla="*/ 46 w 181"/>
              <a:gd name="T23" fmla="*/ 141 h 171"/>
              <a:gd name="T24" fmla="*/ 36 w 181"/>
              <a:gd name="T25" fmla="*/ 145 h 171"/>
              <a:gd name="T26" fmla="*/ 26 w 181"/>
              <a:gd name="T27" fmla="*/ 149 h 171"/>
              <a:gd name="T28" fmla="*/ 16 w 181"/>
              <a:gd name="T29" fmla="*/ 154 h 171"/>
              <a:gd name="T30" fmla="*/ 7 w 181"/>
              <a:gd name="T31" fmla="*/ 161 h 171"/>
              <a:gd name="T32" fmla="*/ 0 w 181"/>
              <a:gd name="T33" fmla="*/ 171 h 171"/>
              <a:gd name="T34" fmla="*/ 2 w 181"/>
              <a:gd name="T35" fmla="*/ 153 h 171"/>
              <a:gd name="T36" fmla="*/ 10 w 181"/>
              <a:gd name="T37" fmla="*/ 139 h 171"/>
              <a:gd name="T38" fmla="*/ 25 w 181"/>
              <a:gd name="T39" fmla="*/ 125 h 171"/>
              <a:gd name="T40" fmla="*/ 40 w 181"/>
              <a:gd name="T41" fmla="*/ 111 h 171"/>
              <a:gd name="T42" fmla="*/ 56 w 181"/>
              <a:gd name="T43" fmla="*/ 97 h 171"/>
              <a:gd name="T44" fmla="*/ 72 w 181"/>
              <a:gd name="T45" fmla="*/ 81 h 171"/>
              <a:gd name="T46" fmla="*/ 82 w 181"/>
              <a:gd name="T47" fmla="*/ 65 h 171"/>
              <a:gd name="T48" fmla="*/ 86 w 181"/>
              <a:gd name="T49" fmla="*/ 44 h 171"/>
              <a:gd name="T50" fmla="*/ 95 w 181"/>
              <a:gd name="T51" fmla="*/ 37 h 171"/>
              <a:gd name="T52" fmla="*/ 105 w 181"/>
              <a:gd name="T53" fmla="*/ 33 h 171"/>
              <a:gd name="T54" fmla="*/ 114 w 181"/>
              <a:gd name="T55" fmla="*/ 29 h 171"/>
              <a:gd name="T56" fmla="*/ 125 w 181"/>
              <a:gd name="T57" fmla="*/ 27 h 171"/>
              <a:gd name="T58" fmla="*/ 135 w 181"/>
              <a:gd name="T59" fmla="*/ 23 h 171"/>
              <a:gd name="T60" fmla="*/ 144 w 181"/>
              <a:gd name="T61" fmla="*/ 18 h 171"/>
              <a:gd name="T62" fmla="*/ 155 w 181"/>
              <a:gd name="T63" fmla="*/ 11 h 171"/>
              <a:gd name="T64" fmla="*/ 164 w 181"/>
              <a:gd name="T65" fmla="*/ 0 h 171"/>
              <a:gd name="T66" fmla="*/ 181 w 181"/>
              <a:gd name="T67" fmla="*/ 22 h 17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81"/>
              <a:gd name="T103" fmla="*/ 0 h 171"/>
              <a:gd name="T104" fmla="*/ 181 w 181"/>
              <a:gd name="T105" fmla="*/ 171 h 17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81" h="171">
                <a:moveTo>
                  <a:pt x="181" y="22"/>
                </a:moveTo>
                <a:lnTo>
                  <a:pt x="162" y="30"/>
                </a:lnTo>
                <a:lnTo>
                  <a:pt x="146" y="41"/>
                </a:lnTo>
                <a:lnTo>
                  <a:pt x="130" y="52"/>
                </a:lnTo>
                <a:lnTo>
                  <a:pt x="116" y="65"/>
                </a:lnTo>
                <a:lnTo>
                  <a:pt x="104" y="78"/>
                </a:lnTo>
                <a:lnTo>
                  <a:pt x="92" y="92"/>
                </a:lnTo>
                <a:lnTo>
                  <a:pt x="82" y="106"/>
                </a:lnTo>
                <a:lnTo>
                  <a:pt x="72" y="121"/>
                </a:lnTo>
                <a:lnTo>
                  <a:pt x="64" y="130"/>
                </a:lnTo>
                <a:lnTo>
                  <a:pt x="55" y="136"/>
                </a:lnTo>
                <a:lnTo>
                  <a:pt x="46" y="141"/>
                </a:lnTo>
                <a:lnTo>
                  <a:pt x="36" y="145"/>
                </a:lnTo>
                <a:lnTo>
                  <a:pt x="26" y="149"/>
                </a:lnTo>
                <a:lnTo>
                  <a:pt x="16" y="154"/>
                </a:lnTo>
                <a:lnTo>
                  <a:pt x="7" y="161"/>
                </a:lnTo>
                <a:lnTo>
                  <a:pt x="0" y="171"/>
                </a:lnTo>
                <a:lnTo>
                  <a:pt x="2" y="153"/>
                </a:lnTo>
                <a:lnTo>
                  <a:pt x="10" y="139"/>
                </a:lnTo>
                <a:lnTo>
                  <a:pt x="25" y="125"/>
                </a:lnTo>
                <a:lnTo>
                  <a:pt x="40" y="111"/>
                </a:lnTo>
                <a:lnTo>
                  <a:pt x="56" y="97"/>
                </a:lnTo>
                <a:lnTo>
                  <a:pt x="72" y="81"/>
                </a:lnTo>
                <a:lnTo>
                  <a:pt x="82" y="65"/>
                </a:lnTo>
                <a:lnTo>
                  <a:pt x="86" y="44"/>
                </a:lnTo>
                <a:lnTo>
                  <a:pt x="95" y="37"/>
                </a:lnTo>
                <a:lnTo>
                  <a:pt x="105" y="33"/>
                </a:lnTo>
                <a:lnTo>
                  <a:pt x="114" y="29"/>
                </a:lnTo>
                <a:lnTo>
                  <a:pt x="125" y="27"/>
                </a:lnTo>
                <a:lnTo>
                  <a:pt x="135" y="23"/>
                </a:lnTo>
                <a:lnTo>
                  <a:pt x="144" y="18"/>
                </a:lnTo>
                <a:lnTo>
                  <a:pt x="155" y="11"/>
                </a:lnTo>
                <a:lnTo>
                  <a:pt x="164" y="0"/>
                </a:lnTo>
                <a:lnTo>
                  <a:pt x="181" y="22"/>
                </a:lnTo>
                <a:close/>
              </a:path>
            </a:pathLst>
          </a:custGeom>
          <a:solidFill>
            <a:srgbClr val="7F2B00"/>
          </a:solidFill>
          <a:ln w="9525">
            <a:noFill/>
            <a:round/>
            <a:headEnd/>
            <a:tailEnd/>
          </a:ln>
        </p:spPr>
        <p:txBody>
          <a:bodyPr/>
          <a:lstStyle/>
          <a:p>
            <a:endParaRPr lang="es-ES"/>
          </a:p>
        </p:txBody>
      </p:sp>
      <p:sp>
        <p:nvSpPr>
          <p:cNvPr id="158748" name="Freeform 28"/>
          <p:cNvSpPr>
            <a:spLocks/>
          </p:cNvSpPr>
          <p:nvPr/>
        </p:nvSpPr>
        <p:spPr bwMode="auto">
          <a:xfrm>
            <a:off x="7464425" y="3908425"/>
            <a:ext cx="460375" cy="471488"/>
          </a:xfrm>
          <a:custGeom>
            <a:avLst/>
            <a:gdLst>
              <a:gd name="T0" fmla="*/ 286 w 290"/>
              <a:gd name="T1" fmla="*/ 0 h 297"/>
              <a:gd name="T2" fmla="*/ 288 w 290"/>
              <a:gd name="T3" fmla="*/ 72 h 297"/>
              <a:gd name="T4" fmla="*/ 290 w 290"/>
              <a:gd name="T5" fmla="*/ 143 h 297"/>
              <a:gd name="T6" fmla="*/ 288 w 290"/>
              <a:gd name="T7" fmla="*/ 216 h 297"/>
              <a:gd name="T8" fmla="*/ 288 w 290"/>
              <a:gd name="T9" fmla="*/ 288 h 297"/>
              <a:gd name="T10" fmla="*/ 5 w 290"/>
              <a:gd name="T11" fmla="*/ 297 h 297"/>
              <a:gd name="T12" fmla="*/ 0 w 290"/>
              <a:gd name="T13" fmla="*/ 279 h 297"/>
              <a:gd name="T14" fmla="*/ 15 w 290"/>
              <a:gd name="T15" fmla="*/ 244 h 297"/>
              <a:gd name="T16" fmla="*/ 31 w 290"/>
              <a:gd name="T17" fmla="*/ 211 h 297"/>
              <a:gd name="T18" fmla="*/ 45 w 290"/>
              <a:gd name="T19" fmla="*/ 177 h 297"/>
              <a:gd name="T20" fmla="*/ 60 w 290"/>
              <a:gd name="T21" fmla="*/ 144 h 297"/>
              <a:gd name="T22" fmla="*/ 74 w 290"/>
              <a:gd name="T23" fmla="*/ 111 h 297"/>
              <a:gd name="T24" fmla="*/ 89 w 290"/>
              <a:gd name="T25" fmla="*/ 78 h 297"/>
              <a:gd name="T26" fmla="*/ 105 w 290"/>
              <a:gd name="T27" fmla="*/ 45 h 297"/>
              <a:gd name="T28" fmla="*/ 120 w 290"/>
              <a:gd name="T29" fmla="*/ 10 h 297"/>
              <a:gd name="T30" fmla="*/ 286 w 290"/>
              <a:gd name="T31" fmla="*/ 0 h 29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0"/>
              <a:gd name="T49" fmla="*/ 0 h 297"/>
              <a:gd name="T50" fmla="*/ 290 w 290"/>
              <a:gd name="T51" fmla="*/ 297 h 29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0" h="297">
                <a:moveTo>
                  <a:pt x="286" y="0"/>
                </a:moveTo>
                <a:lnTo>
                  <a:pt x="288" y="72"/>
                </a:lnTo>
                <a:lnTo>
                  <a:pt x="290" y="143"/>
                </a:lnTo>
                <a:lnTo>
                  <a:pt x="288" y="216"/>
                </a:lnTo>
                <a:lnTo>
                  <a:pt x="288" y="288"/>
                </a:lnTo>
                <a:lnTo>
                  <a:pt x="5" y="297"/>
                </a:lnTo>
                <a:lnTo>
                  <a:pt x="0" y="279"/>
                </a:lnTo>
                <a:lnTo>
                  <a:pt x="15" y="244"/>
                </a:lnTo>
                <a:lnTo>
                  <a:pt x="31" y="211"/>
                </a:lnTo>
                <a:lnTo>
                  <a:pt x="45" y="177"/>
                </a:lnTo>
                <a:lnTo>
                  <a:pt x="60" y="144"/>
                </a:lnTo>
                <a:lnTo>
                  <a:pt x="74" y="111"/>
                </a:lnTo>
                <a:lnTo>
                  <a:pt x="89" y="78"/>
                </a:lnTo>
                <a:lnTo>
                  <a:pt x="105" y="45"/>
                </a:lnTo>
                <a:lnTo>
                  <a:pt x="120" y="10"/>
                </a:lnTo>
                <a:lnTo>
                  <a:pt x="286" y="0"/>
                </a:lnTo>
                <a:close/>
              </a:path>
            </a:pathLst>
          </a:custGeom>
          <a:solidFill>
            <a:srgbClr val="F2E8D3"/>
          </a:solidFill>
          <a:ln w="9525">
            <a:noFill/>
            <a:round/>
            <a:headEnd/>
            <a:tailEnd/>
          </a:ln>
        </p:spPr>
        <p:txBody>
          <a:bodyPr/>
          <a:lstStyle/>
          <a:p>
            <a:endParaRPr lang="es-ES"/>
          </a:p>
        </p:txBody>
      </p:sp>
      <p:sp>
        <p:nvSpPr>
          <p:cNvPr id="158749" name="Freeform 29"/>
          <p:cNvSpPr>
            <a:spLocks/>
          </p:cNvSpPr>
          <p:nvPr/>
        </p:nvSpPr>
        <p:spPr bwMode="auto">
          <a:xfrm>
            <a:off x="7985125" y="3908425"/>
            <a:ext cx="425450" cy="461963"/>
          </a:xfrm>
          <a:custGeom>
            <a:avLst/>
            <a:gdLst>
              <a:gd name="T0" fmla="*/ 265 w 268"/>
              <a:gd name="T1" fmla="*/ 283 h 291"/>
              <a:gd name="T2" fmla="*/ 250 w 268"/>
              <a:gd name="T3" fmla="*/ 283 h 291"/>
              <a:gd name="T4" fmla="*/ 234 w 268"/>
              <a:gd name="T5" fmla="*/ 283 h 291"/>
              <a:gd name="T6" fmla="*/ 218 w 268"/>
              <a:gd name="T7" fmla="*/ 283 h 291"/>
              <a:gd name="T8" fmla="*/ 201 w 268"/>
              <a:gd name="T9" fmla="*/ 283 h 291"/>
              <a:gd name="T10" fmla="*/ 185 w 268"/>
              <a:gd name="T11" fmla="*/ 283 h 291"/>
              <a:gd name="T12" fmla="*/ 168 w 268"/>
              <a:gd name="T13" fmla="*/ 283 h 291"/>
              <a:gd name="T14" fmla="*/ 150 w 268"/>
              <a:gd name="T15" fmla="*/ 285 h 291"/>
              <a:gd name="T16" fmla="*/ 134 w 268"/>
              <a:gd name="T17" fmla="*/ 285 h 291"/>
              <a:gd name="T18" fmla="*/ 116 w 268"/>
              <a:gd name="T19" fmla="*/ 285 h 291"/>
              <a:gd name="T20" fmla="*/ 99 w 268"/>
              <a:gd name="T21" fmla="*/ 285 h 291"/>
              <a:gd name="T22" fmla="*/ 81 w 268"/>
              <a:gd name="T23" fmla="*/ 286 h 291"/>
              <a:gd name="T24" fmla="*/ 65 w 268"/>
              <a:gd name="T25" fmla="*/ 286 h 291"/>
              <a:gd name="T26" fmla="*/ 48 w 268"/>
              <a:gd name="T27" fmla="*/ 287 h 291"/>
              <a:gd name="T28" fmla="*/ 32 w 268"/>
              <a:gd name="T29" fmla="*/ 288 h 291"/>
              <a:gd name="T30" fmla="*/ 15 w 268"/>
              <a:gd name="T31" fmla="*/ 290 h 291"/>
              <a:gd name="T32" fmla="*/ 0 w 268"/>
              <a:gd name="T33" fmla="*/ 291 h 291"/>
              <a:gd name="T34" fmla="*/ 1 w 268"/>
              <a:gd name="T35" fmla="*/ 235 h 291"/>
              <a:gd name="T36" fmla="*/ 1 w 268"/>
              <a:gd name="T37" fmla="*/ 138 h 291"/>
              <a:gd name="T38" fmla="*/ 0 w 268"/>
              <a:gd name="T39" fmla="*/ 46 h 291"/>
              <a:gd name="T40" fmla="*/ 0 w 268"/>
              <a:gd name="T41" fmla="*/ 5 h 291"/>
              <a:gd name="T42" fmla="*/ 10 w 268"/>
              <a:gd name="T43" fmla="*/ 5 h 291"/>
              <a:gd name="T44" fmla="*/ 23 w 268"/>
              <a:gd name="T45" fmla="*/ 5 h 291"/>
              <a:gd name="T46" fmla="*/ 37 w 268"/>
              <a:gd name="T47" fmla="*/ 5 h 291"/>
              <a:gd name="T48" fmla="*/ 53 w 268"/>
              <a:gd name="T49" fmla="*/ 5 h 291"/>
              <a:gd name="T50" fmla="*/ 71 w 268"/>
              <a:gd name="T51" fmla="*/ 5 h 291"/>
              <a:gd name="T52" fmla="*/ 90 w 268"/>
              <a:gd name="T53" fmla="*/ 5 h 291"/>
              <a:gd name="T54" fmla="*/ 109 w 268"/>
              <a:gd name="T55" fmla="*/ 5 h 291"/>
              <a:gd name="T56" fmla="*/ 130 w 268"/>
              <a:gd name="T57" fmla="*/ 5 h 291"/>
              <a:gd name="T58" fmla="*/ 150 w 268"/>
              <a:gd name="T59" fmla="*/ 5 h 291"/>
              <a:gd name="T60" fmla="*/ 169 w 268"/>
              <a:gd name="T61" fmla="*/ 5 h 291"/>
              <a:gd name="T62" fmla="*/ 189 w 268"/>
              <a:gd name="T63" fmla="*/ 5 h 291"/>
              <a:gd name="T64" fmla="*/ 206 w 268"/>
              <a:gd name="T65" fmla="*/ 5 h 291"/>
              <a:gd name="T66" fmla="*/ 224 w 268"/>
              <a:gd name="T67" fmla="*/ 4 h 291"/>
              <a:gd name="T68" fmla="*/ 238 w 268"/>
              <a:gd name="T69" fmla="*/ 3 h 291"/>
              <a:gd name="T70" fmla="*/ 252 w 268"/>
              <a:gd name="T71" fmla="*/ 1 h 291"/>
              <a:gd name="T72" fmla="*/ 262 w 268"/>
              <a:gd name="T73" fmla="*/ 0 h 291"/>
              <a:gd name="T74" fmla="*/ 266 w 268"/>
              <a:gd name="T75" fmla="*/ 61 h 291"/>
              <a:gd name="T76" fmla="*/ 268 w 268"/>
              <a:gd name="T77" fmla="*/ 157 h 291"/>
              <a:gd name="T78" fmla="*/ 266 w 268"/>
              <a:gd name="T79" fmla="*/ 245 h 291"/>
              <a:gd name="T80" fmla="*/ 265 w 268"/>
              <a:gd name="T81" fmla="*/ 283 h 2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68"/>
              <a:gd name="T124" fmla="*/ 0 h 291"/>
              <a:gd name="T125" fmla="*/ 268 w 268"/>
              <a:gd name="T126" fmla="*/ 291 h 29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68" h="291">
                <a:moveTo>
                  <a:pt x="265" y="283"/>
                </a:moveTo>
                <a:lnTo>
                  <a:pt x="250" y="283"/>
                </a:lnTo>
                <a:lnTo>
                  <a:pt x="234" y="283"/>
                </a:lnTo>
                <a:lnTo>
                  <a:pt x="218" y="283"/>
                </a:lnTo>
                <a:lnTo>
                  <a:pt x="201" y="283"/>
                </a:lnTo>
                <a:lnTo>
                  <a:pt x="185" y="283"/>
                </a:lnTo>
                <a:lnTo>
                  <a:pt x="168" y="283"/>
                </a:lnTo>
                <a:lnTo>
                  <a:pt x="150" y="285"/>
                </a:lnTo>
                <a:lnTo>
                  <a:pt x="134" y="285"/>
                </a:lnTo>
                <a:lnTo>
                  <a:pt x="116" y="285"/>
                </a:lnTo>
                <a:lnTo>
                  <a:pt x="99" y="285"/>
                </a:lnTo>
                <a:lnTo>
                  <a:pt x="81" y="286"/>
                </a:lnTo>
                <a:lnTo>
                  <a:pt x="65" y="286"/>
                </a:lnTo>
                <a:lnTo>
                  <a:pt x="48" y="287"/>
                </a:lnTo>
                <a:lnTo>
                  <a:pt x="32" y="288"/>
                </a:lnTo>
                <a:lnTo>
                  <a:pt x="15" y="290"/>
                </a:lnTo>
                <a:lnTo>
                  <a:pt x="0" y="291"/>
                </a:lnTo>
                <a:lnTo>
                  <a:pt x="1" y="235"/>
                </a:lnTo>
                <a:lnTo>
                  <a:pt x="1" y="138"/>
                </a:lnTo>
                <a:lnTo>
                  <a:pt x="0" y="46"/>
                </a:lnTo>
                <a:lnTo>
                  <a:pt x="0" y="5"/>
                </a:lnTo>
                <a:lnTo>
                  <a:pt x="10" y="5"/>
                </a:lnTo>
                <a:lnTo>
                  <a:pt x="23" y="5"/>
                </a:lnTo>
                <a:lnTo>
                  <a:pt x="37" y="5"/>
                </a:lnTo>
                <a:lnTo>
                  <a:pt x="53" y="5"/>
                </a:lnTo>
                <a:lnTo>
                  <a:pt x="71" y="5"/>
                </a:lnTo>
                <a:lnTo>
                  <a:pt x="90" y="5"/>
                </a:lnTo>
                <a:lnTo>
                  <a:pt x="109" y="5"/>
                </a:lnTo>
                <a:lnTo>
                  <a:pt x="130" y="5"/>
                </a:lnTo>
                <a:lnTo>
                  <a:pt x="150" y="5"/>
                </a:lnTo>
                <a:lnTo>
                  <a:pt x="169" y="5"/>
                </a:lnTo>
                <a:lnTo>
                  <a:pt x="189" y="5"/>
                </a:lnTo>
                <a:lnTo>
                  <a:pt x="206" y="5"/>
                </a:lnTo>
                <a:lnTo>
                  <a:pt x="224" y="4"/>
                </a:lnTo>
                <a:lnTo>
                  <a:pt x="238" y="3"/>
                </a:lnTo>
                <a:lnTo>
                  <a:pt x="252" y="1"/>
                </a:lnTo>
                <a:lnTo>
                  <a:pt x="262" y="0"/>
                </a:lnTo>
                <a:lnTo>
                  <a:pt x="266" y="61"/>
                </a:lnTo>
                <a:lnTo>
                  <a:pt x="268" y="157"/>
                </a:lnTo>
                <a:lnTo>
                  <a:pt x="266" y="245"/>
                </a:lnTo>
                <a:lnTo>
                  <a:pt x="265" y="283"/>
                </a:lnTo>
                <a:close/>
              </a:path>
            </a:pathLst>
          </a:custGeom>
          <a:solidFill>
            <a:srgbClr val="F2E8D3"/>
          </a:solidFill>
          <a:ln w="9525">
            <a:noFill/>
            <a:round/>
            <a:headEnd/>
            <a:tailEnd/>
          </a:ln>
        </p:spPr>
        <p:txBody>
          <a:bodyPr/>
          <a:lstStyle/>
          <a:p>
            <a:endParaRPr lang="es-ES"/>
          </a:p>
        </p:txBody>
      </p:sp>
      <p:sp>
        <p:nvSpPr>
          <p:cNvPr id="158750" name="Freeform 30"/>
          <p:cNvSpPr>
            <a:spLocks/>
          </p:cNvSpPr>
          <p:nvPr/>
        </p:nvSpPr>
        <p:spPr bwMode="auto">
          <a:xfrm>
            <a:off x="6973888" y="3913188"/>
            <a:ext cx="446087" cy="469900"/>
          </a:xfrm>
          <a:custGeom>
            <a:avLst/>
            <a:gdLst>
              <a:gd name="T0" fmla="*/ 278 w 281"/>
              <a:gd name="T1" fmla="*/ 0 h 296"/>
              <a:gd name="T2" fmla="*/ 277 w 281"/>
              <a:gd name="T3" fmla="*/ 52 h 296"/>
              <a:gd name="T4" fmla="*/ 277 w 281"/>
              <a:gd name="T5" fmla="*/ 103 h 296"/>
              <a:gd name="T6" fmla="*/ 278 w 281"/>
              <a:gd name="T7" fmla="*/ 146 h 296"/>
              <a:gd name="T8" fmla="*/ 281 w 281"/>
              <a:gd name="T9" fmla="*/ 183 h 296"/>
              <a:gd name="T10" fmla="*/ 267 w 281"/>
              <a:gd name="T11" fmla="*/ 171 h 296"/>
              <a:gd name="T12" fmla="*/ 255 w 281"/>
              <a:gd name="T13" fmla="*/ 157 h 296"/>
              <a:gd name="T14" fmla="*/ 247 w 281"/>
              <a:gd name="T15" fmla="*/ 142 h 296"/>
              <a:gd name="T16" fmla="*/ 238 w 281"/>
              <a:gd name="T17" fmla="*/ 126 h 296"/>
              <a:gd name="T18" fmla="*/ 229 w 281"/>
              <a:gd name="T19" fmla="*/ 109 h 296"/>
              <a:gd name="T20" fmla="*/ 221 w 281"/>
              <a:gd name="T21" fmla="*/ 94 h 296"/>
              <a:gd name="T22" fmla="*/ 212 w 281"/>
              <a:gd name="T23" fmla="*/ 77 h 296"/>
              <a:gd name="T24" fmla="*/ 202 w 281"/>
              <a:gd name="T25" fmla="*/ 62 h 296"/>
              <a:gd name="T26" fmla="*/ 189 w 281"/>
              <a:gd name="T27" fmla="*/ 74 h 296"/>
              <a:gd name="T28" fmla="*/ 179 w 281"/>
              <a:gd name="T29" fmla="*/ 86 h 296"/>
              <a:gd name="T30" fmla="*/ 171 w 281"/>
              <a:gd name="T31" fmla="*/ 102 h 296"/>
              <a:gd name="T32" fmla="*/ 165 w 281"/>
              <a:gd name="T33" fmla="*/ 118 h 296"/>
              <a:gd name="T34" fmla="*/ 161 w 281"/>
              <a:gd name="T35" fmla="*/ 136 h 296"/>
              <a:gd name="T36" fmla="*/ 159 w 281"/>
              <a:gd name="T37" fmla="*/ 155 h 296"/>
              <a:gd name="T38" fmla="*/ 156 w 281"/>
              <a:gd name="T39" fmla="*/ 174 h 296"/>
              <a:gd name="T40" fmla="*/ 156 w 281"/>
              <a:gd name="T41" fmla="*/ 192 h 296"/>
              <a:gd name="T42" fmla="*/ 139 w 281"/>
              <a:gd name="T43" fmla="*/ 229 h 296"/>
              <a:gd name="T44" fmla="*/ 132 w 281"/>
              <a:gd name="T45" fmla="*/ 220 h 296"/>
              <a:gd name="T46" fmla="*/ 125 w 281"/>
              <a:gd name="T47" fmla="*/ 208 h 296"/>
              <a:gd name="T48" fmla="*/ 120 w 281"/>
              <a:gd name="T49" fmla="*/ 194 h 296"/>
              <a:gd name="T50" fmla="*/ 116 w 281"/>
              <a:gd name="T51" fmla="*/ 179 h 296"/>
              <a:gd name="T52" fmla="*/ 111 w 281"/>
              <a:gd name="T53" fmla="*/ 168 h 296"/>
              <a:gd name="T54" fmla="*/ 105 w 281"/>
              <a:gd name="T55" fmla="*/ 158 h 296"/>
              <a:gd name="T56" fmla="*/ 96 w 281"/>
              <a:gd name="T57" fmla="*/ 153 h 296"/>
              <a:gd name="T58" fmla="*/ 83 w 281"/>
              <a:gd name="T59" fmla="*/ 153 h 296"/>
              <a:gd name="T60" fmla="*/ 76 w 281"/>
              <a:gd name="T61" fmla="*/ 168 h 296"/>
              <a:gd name="T62" fmla="*/ 67 w 281"/>
              <a:gd name="T63" fmla="*/ 183 h 296"/>
              <a:gd name="T64" fmla="*/ 58 w 281"/>
              <a:gd name="T65" fmla="*/ 200 h 296"/>
              <a:gd name="T66" fmla="*/ 49 w 281"/>
              <a:gd name="T67" fmla="*/ 216 h 296"/>
              <a:gd name="T68" fmla="*/ 41 w 281"/>
              <a:gd name="T69" fmla="*/ 234 h 296"/>
              <a:gd name="T70" fmla="*/ 35 w 281"/>
              <a:gd name="T71" fmla="*/ 251 h 296"/>
              <a:gd name="T72" fmla="*/ 30 w 281"/>
              <a:gd name="T73" fmla="*/ 269 h 296"/>
              <a:gd name="T74" fmla="*/ 26 w 281"/>
              <a:gd name="T75" fmla="*/ 285 h 296"/>
              <a:gd name="T76" fmla="*/ 3 w 281"/>
              <a:gd name="T77" fmla="*/ 296 h 296"/>
              <a:gd name="T78" fmla="*/ 4 w 281"/>
              <a:gd name="T79" fmla="*/ 234 h 296"/>
              <a:gd name="T80" fmla="*/ 4 w 281"/>
              <a:gd name="T81" fmla="*/ 153 h 296"/>
              <a:gd name="T82" fmla="*/ 4 w 281"/>
              <a:gd name="T83" fmla="*/ 70 h 296"/>
              <a:gd name="T84" fmla="*/ 0 w 281"/>
              <a:gd name="T85" fmla="*/ 9 h 296"/>
              <a:gd name="T86" fmla="*/ 17 w 281"/>
              <a:gd name="T87" fmla="*/ 7 h 296"/>
              <a:gd name="T88" fmla="*/ 36 w 281"/>
              <a:gd name="T89" fmla="*/ 6 h 296"/>
              <a:gd name="T90" fmla="*/ 57 w 281"/>
              <a:gd name="T91" fmla="*/ 5 h 296"/>
              <a:gd name="T92" fmla="*/ 78 w 281"/>
              <a:gd name="T93" fmla="*/ 3 h 296"/>
              <a:gd name="T94" fmla="*/ 101 w 281"/>
              <a:gd name="T95" fmla="*/ 2 h 296"/>
              <a:gd name="T96" fmla="*/ 125 w 281"/>
              <a:gd name="T97" fmla="*/ 2 h 296"/>
              <a:gd name="T98" fmla="*/ 148 w 281"/>
              <a:gd name="T99" fmla="*/ 1 h 296"/>
              <a:gd name="T100" fmla="*/ 170 w 281"/>
              <a:gd name="T101" fmla="*/ 1 h 296"/>
              <a:gd name="T102" fmla="*/ 192 w 281"/>
              <a:gd name="T103" fmla="*/ 1 h 296"/>
              <a:gd name="T104" fmla="*/ 212 w 281"/>
              <a:gd name="T105" fmla="*/ 0 h 296"/>
              <a:gd name="T106" fmla="*/ 231 w 281"/>
              <a:gd name="T107" fmla="*/ 0 h 296"/>
              <a:gd name="T108" fmla="*/ 247 w 281"/>
              <a:gd name="T109" fmla="*/ 0 h 296"/>
              <a:gd name="T110" fmla="*/ 259 w 281"/>
              <a:gd name="T111" fmla="*/ 0 h 296"/>
              <a:gd name="T112" fmla="*/ 269 w 281"/>
              <a:gd name="T113" fmla="*/ 0 h 296"/>
              <a:gd name="T114" fmla="*/ 276 w 281"/>
              <a:gd name="T115" fmla="*/ 0 h 296"/>
              <a:gd name="T116" fmla="*/ 278 w 281"/>
              <a:gd name="T117" fmla="*/ 0 h 29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1"/>
              <a:gd name="T178" fmla="*/ 0 h 296"/>
              <a:gd name="T179" fmla="*/ 281 w 281"/>
              <a:gd name="T180" fmla="*/ 296 h 29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1" h="296">
                <a:moveTo>
                  <a:pt x="278" y="0"/>
                </a:moveTo>
                <a:lnTo>
                  <a:pt x="277" y="52"/>
                </a:lnTo>
                <a:lnTo>
                  <a:pt x="277" y="103"/>
                </a:lnTo>
                <a:lnTo>
                  <a:pt x="278" y="146"/>
                </a:lnTo>
                <a:lnTo>
                  <a:pt x="281" y="183"/>
                </a:lnTo>
                <a:lnTo>
                  <a:pt x="267" y="171"/>
                </a:lnTo>
                <a:lnTo>
                  <a:pt x="255" y="157"/>
                </a:lnTo>
                <a:lnTo>
                  <a:pt x="247" y="142"/>
                </a:lnTo>
                <a:lnTo>
                  <a:pt x="238" y="126"/>
                </a:lnTo>
                <a:lnTo>
                  <a:pt x="229" y="109"/>
                </a:lnTo>
                <a:lnTo>
                  <a:pt x="221" y="94"/>
                </a:lnTo>
                <a:lnTo>
                  <a:pt x="212" y="77"/>
                </a:lnTo>
                <a:lnTo>
                  <a:pt x="202" y="62"/>
                </a:lnTo>
                <a:lnTo>
                  <a:pt x="189" y="74"/>
                </a:lnTo>
                <a:lnTo>
                  <a:pt x="179" y="86"/>
                </a:lnTo>
                <a:lnTo>
                  <a:pt x="171" y="102"/>
                </a:lnTo>
                <a:lnTo>
                  <a:pt x="165" y="118"/>
                </a:lnTo>
                <a:lnTo>
                  <a:pt x="161" y="136"/>
                </a:lnTo>
                <a:lnTo>
                  <a:pt x="159" y="155"/>
                </a:lnTo>
                <a:lnTo>
                  <a:pt x="156" y="174"/>
                </a:lnTo>
                <a:lnTo>
                  <a:pt x="156" y="192"/>
                </a:lnTo>
                <a:lnTo>
                  <a:pt x="139" y="229"/>
                </a:lnTo>
                <a:lnTo>
                  <a:pt x="132" y="220"/>
                </a:lnTo>
                <a:lnTo>
                  <a:pt x="125" y="208"/>
                </a:lnTo>
                <a:lnTo>
                  <a:pt x="120" y="194"/>
                </a:lnTo>
                <a:lnTo>
                  <a:pt x="116" y="179"/>
                </a:lnTo>
                <a:lnTo>
                  <a:pt x="111" y="168"/>
                </a:lnTo>
                <a:lnTo>
                  <a:pt x="105" y="158"/>
                </a:lnTo>
                <a:lnTo>
                  <a:pt x="96" y="153"/>
                </a:lnTo>
                <a:lnTo>
                  <a:pt x="83" y="153"/>
                </a:lnTo>
                <a:lnTo>
                  <a:pt x="76" y="168"/>
                </a:lnTo>
                <a:lnTo>
                  <a:pt x="67" y="183"/>
                </a:lnTo>
                <a:lnTo>
                  <a:pt x="58" y="200"/>
                </a:lnTo>
                <a:lnTo>
                  <a:pt x="49" y="216"/>
                </a:lnTo>
                <a:lnTo>
                  <a:pt x="41" y="234"/>
                </a:lnTo>
                <a:lnTo>
                  <a:pt x="35" y="251"/>
                </a:lnTo>
                <a:lnTo>
                  <a:pt x="30" y="269"/>
                </a:lnTo>
                <a:lnTo>
                  <a:pt x="26" y="285"/>
                </a:lnTo>
                <a:lnTo>
                  <a:pt x="3" y="296"/>
                </a:lnTo>
                <a:lnTo>
                  <a:pt x="4" y="234"/>
                </a:lnTo>
                <a:lnTo>
                  <a:pt x="4" y="153"/>
                </a:lnTo>
                <a:lnTo>
                  <a:pt x="4" y="70"/>
                </a:lnTo>
                <a:lnTo>
                  <a:pt x="0" y="9"/>
                </a:lnTo>
                <a:lnTo>
                  <a:pt x="17" y="7"/>
                </a:lnTo>
                <a:lnTo>
                  <a:pt x="36" y="6"/>
                </a:lnTo>
                <a:lnTo>
                  <a:pt x="57" y="5"/>
                </a:lnTo>
                <a:lnTo>
                  <a:pt x="78" y="3"/>
                </a:lnTo>
                <a:lnTo>
                  <a:pt x="101" y="2"/>
                </a:lnTo>
                <a:lnTo>
                  <a:pt x="125" y="2"/>
                </a:lnTo>
                <a:lnTo>
                  <a:pt x="148" y="1"/>
                </a:lnTo>
                <a:lnTo>
                  <a:pt x="170" y="1"/>
                </a:lnTo>
                <a:lnTo>
                  <a:pt x="192" y="1"/>
                </a:lnTo>
                <a:lnTo>
                  <a:pt x="212" y="0"/>
                </a:lnTo>
                <a:lnTo>
                  <a:pt x="231" y="0"/>
                </a:lnTo>
                <a:lnTo>
                  <a:pt x="247" y="0"/>
                </a:lnTo>
                <a:lnTo>
                  <a:pt x="259" y="0"/>
                </a:lnTo>
                <a:lnTo>
                  <a:pt x="269" y="0"/>
                </a:lnTo>
                <a:lnTo>
                  <a:pt x="276" y="0"/>
                </a:lnTo>
                <a:lnTo>
                  <a:pt x="278" y="0"/>
                </a:lnTo>
                <a:close/>
              </a:path>
            </a:pathLst>
          </a:custGeom>
          <a:solidFill>
            <a:srgbClr val="F2E8D3"/>
          </a:solidFill>
          <a:ln w="9525">
            <a:noFill/>
            <a:round/>
            <a:headEnd/>
            <a:tailEnd/>
          </a:ln>
        </p:spPr>
        <p:txBody>
          <a:bodyPr/>
          <a:lstStyle/>
          <a:p>
            <a:endParaRPr lang="es-ES"/>
          </a:p>
        </p:txBody>
      </p:sp>
      <p:sp>
        <p:nvSpPr>
          <p:cNvPr id="158751" name="Freeform 31"/>
          <p:cNvSpPr>
            <a:spLocks/>
          </p:cNvSpPr>
          <p:nvPr/>
        </p:nvSpPr>
        <p:spPr bwMode="auto">
          <a:xfrm>
            <a:off x="7459663" y="3908425"/>
            <a:ext cx="90487" cy="228600"/>
          </a:xfrm>
          <a:custGeom>
            <a:avLst/>
            <a:gdLst>
              <a:gd name="T0" fmla="*/ 57 w 57"/>
              <a:gd name="T1" fmla="*/ 3 h 144"/>
              <a:gd name="T2" fmla="*/ 51 w 57"/>
              <a:gd name="T3" fmla="*/ 20 h 144"/>
              <a:gd name="T4" fmla="*/ 45 w 57"/>
              <a:gd name="T5" fmla="*/ 40 h 144"/>
              <a:gd name="T6" fmla="*/ 40 w 57"/>
              <a:gd name="T7" fmla="*/ 60 h 144"/>
              <a:gd name="T8" fmla="*/ 32 w 57"/>
              <a:gd name="T9" fmla="*/ 79 h 144"/>
              <a:gd name="T10" fmla="*/ 26 w 57"/>
              <a:gd name="T11" fmla="*/ 98 h 144"/>
              <a:gd name="T12" fmla="*/ 18 w 57"/>
              <a:gd name="T13" fmla="*/ 116 h 144"/>
              <a:gd name="T14" fmla="*/ 9 w 57"/>
              <a:gd name="T15" fmla="*/ 131 h 144"/>
              <a:gd name="T16" fmla="*/ 0 w 57"/>
              <a:gd name="T17" fmla="*/ 144 h 144"/>
              <a:gd name="T18" fmla="*/ 0 w 57"/>
              <a:gd name="T19" fmla="*/ 3 h 144"/>
              <a:gd name="T20" fmla="*/ 8 w 57"/>
              <a:gd name="T21" fmla="*/ 1 h 144"/>
              <a:gd name="T22" fmla="*/ 15 w 57"/>
              <a:gd name="T23" fmla="*/ 1 h 144"/>
              <a:gd name="T24" fmla="*/ 21 w 57"/>
              <a:gd name="T25" fmla="*/ 1 h 144"/>
              <a:gd name="T26" fmla="*/ 29 w 57"/>
              <a:gd name="T27" fmla="*/ 0 h 144"/>
              <a:gd name="T28" fmla="*/ 35 w 57"/>
              <a:gd name="T29" fmla="*/ 1 h 144"/>
              <a:gd name="T30" fmla="*/ 41 w 57"/>
              <a:gd name="T31" fmla="*/ 1 h 144"/>
              <a:gd name="T32" fmla="*/ 49 w 57"/>
              <a:gd name="T33" fmla="*/ 1 h 144"/>
              <a:gd name="T34" fmla="*/ 57 w 57"/>
              <a:gd name="T35" fmla="*/ 3 h 1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
              <a:gd name="T55" fmla="*/ 0 h 144"/>
              <a:gd name="T56" fmla="*/ 57 w 57"/>
              <a:gd name="T57" fmla="*/ 144 h 1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 h="144">
                <a:moveTo>
                  <a:pt x="57" y="3"/>
                </a:moveTo>
                <a:lnTo>
                  <a:pt x="51" y="20"/>
                </a:lnTo>
                <a:lnTo>
                  <a:pt x="45" y="40"/>
                </a:lnTo>
                <a:lnTo>
                  <a:pt x="40" y="60"/>
                </a:lnTo>
                <a:lnTo>
                  <a:pt x="32" y="79"/>
                </a:lnTo>
                <a:lnTo>
                  <a:pt x="26" y="98"/>
                </a:lnTo>
                <a:lnTo>
                  <a:pt x="18" y="116"/>
                </a:lnTo>
                <a:lnTo>
                  <a:pt x="9" y="131"/>
                </a:lnTo>
                <a:lnTo>
                  <a:pt x="0" y="144"/>
                </a:lnTo>
                <a:lnTo>
                  <a:pt x="0" y="3"/>
                </a:lnTo>
                <a:lnTo>
                  <a:pt x="8" y="1"/>
                </a:lnTo>
                <a:lnTo>
                  <a:pt x="15" y="1"/>
                </a:lnTo>
                <a:lnTo>
                  <a:pt x="21" y="1"/>
                </a:lnTo>
                <a:lnTo>
                  <a:pt x="29" y="0"/>
                </a:lnTo>
                <a:lnTo>
                  <a:pt x="35" y="1"/>
                </a:lnTo>
                <a:lnTo>
                  <a:pt x="41" y="1"/>
                </a:lnTo>
                <a:lnTo>
                  <a:pt x="49" y="1"/>
                </a:lnTo>
                <a:lnTo>
                  <a:pt x="57" y="3"/>
                </a:lnTo>
                <a:close/>
              </a:path>
            </a:pathLst>
          </a:custGeom>
          <a:solidFill>
            <a:srgbClr val="F2E8D3"/>
          </a:solidFill>
          <a:ln w="9525">
            <a:noFill/>
            <a:round/>
            <a:headEnd/>
            <a:tailEnd/>
          </a:ln>
        </p:spPr>
        <p:txBody>
          <a:bodyPr/>
          <a:lstStyle/>
          <a:p>
            <a:endParaRPr lang="es-ES"/>
          </a:p>
        </p:txBody>
      </p:sp>
      <p:sp>
        <p:nvSpPr>
          <p:cNvPr id="158752" name="Freeform 32"/>
          <p:cNvSpPr>
            <a:spLocks/>
          </p:cNvSpPr>
          <p:nvPr/>
        </p:nvSpPr>
        <p:spPr bwMode="auto">
          <a:xfrm>
            <a:off x="5622925" y="3908425"/>
            <a:ext cx="1306513" cy="1460500"/>
          </a:xfrm>
          <a:custGeom>
            <a:avLst/>
            <a:gdLst>
              <a:gd name="T0" fmla="*/ 780 w 823"/>
              <a:gd name="T1" fmla="*/ 9 h 920"/>
              <a:gd name="T2" fmla="*/ 821 w 823"/>
              <a:gd name="T3" fmla="*/ 0 h 920"/>
              <a:gd name="T4" fmla="*/ 738 w 823"/>
              <a:gd name="T5" fmla="*/ 82 h 920"/>
              <a:gd name="T6" fmla="*/ 619 w 823"/>
              <a:gd name="T7" fmla="*/ 199 h 920"/>
              <a:gd name="T8" fmla="*/ 498 w 823"/>
              <a:gd name="T9" fmla="*/ 319 h 920"/>
              <a:gd name="T10" fmla="*/ 376 w 823"/>
              <a:gd name="T11" fmla="*/ 430 h 920"/>
              <a:gd name="T12" fmla="*/ 382 w 823"/>
              <a:gd name="T13" fmla="*/ 399 h 920"/>
              <a:gd name="T14" fmla="*/ 460 w 823"/>
              <a:gd name="T15" fmla="*/ 329 h 920"/>
              <a:gd name="T16" fmla="*/ 538 w 823"/>
              <a:gd name="T17" fmla="*/ 260 h 920"/>
              <a:gd name="T18" fmla="*/ 616 w 823"/>
              <a:gd name="T19" fmla="*/ 189 h 920"/>
              <a:gd name="T20" fmla="*/ 464 w 823"/>
              <a:gd name="T21" fmla="*/ 305 h 920"/>
              <a:gd name="T22" fmla="*/ 437 w 823"/>
              <a:gd name="T23" fmla="*/ 274 h 920"/>
              <a:gd name="T24" fmla="*/ 396 w 823"/>
              <a:gd name="T25" fmla="*/ 258 h 920"/>
              <a:gd name="T26" fmla="*/ 373 w 823"/>
              <a:gd name="T27" fmla="*/ 302 h 920"/>
              <a:gd name="T28" fmla="*/ 369 w 823"/>
              <a:gd name="T29" fmla="*/ 387 h 920"/>
              <a:gd name="T30" fmla="*/ 311 w 823"/>
              <a:gd name="T31" fmla="*/ 453 h 920"/>
              <a:gd name="T32" fmla="*/ 322 w 823"/>
              <a:gd name="T33" fmla="*/ 489 h 920"/>
              <a:gd name="T34" fmla="*/ 408 w 823"/>
              <a:gd name="T35" fmla="*/ 559 h 920"/>
              <a:gd name="T36" fmla="*/ 515 w 823"/>
              <a:gd name="T37" fmla="*/ 556 h 920"/>
              <a:gd name="T38" fmla="*/ 522 w 823"/>
              <a:gd name="T39" fmla="*/ 731 h 920"/>
              <a:gd name="T40" fmla="*/ 466 w 823"/>
              <a:gd name="T41" fmla="*/ 721 h 920"/>
              <a:gd name="T42" fmla="*/ 424 w 823"/>
              <a:gd name="T43" fmla="*/ 745 h 920"/>
              <a:gd name="T44" fmla="*/ 469 w 823"/>
              <a:gd name="T45" fmla="*/ 770 h 920"/>
              <a:gd name="T46" fmla="*/ 520 w 823"/>
              <a:gd name="T47" fmla="*/ 793 h 920"/>
              <a:gd name="T48" fmla="*/ 505 w 823"/>
              <a:gd name="T49" fmla="*/ 917 h 920"/>
              <a:gd name="T50" fmla="*/ 436 w 823"/>
              <a:gd name="T51" fmla="*/ 918 h 920"/>
              <a:gd name="T52" fmla="*/ 340 w 823"/>
              <a:gd name="T53" fmla="*/ 920 h 920"/>
              <a:gd name="T54" fmla="*/ 244 w 823"/>
              <a:gd name="T55" fmla="*/ 920 h 920"/>
              <a:gd name="T56" fmla="*/ 241 w 823"/>
              <a:gd name="T57" fmla="*/ 871 h 920"/>
              <a:gd name="T58" fmla="*/ 307 w 823"/>
              <a:gd name="T59" fmla="*/ 833 h 920"/>
              <a:gd name="T60" fmla="*/ 362 w 823"/>
              <a:gd name="T61" fmla="*/ 785 h 920"/>
              <a:gd name="T62" fmla="*/ 409 w 823"/>
              <a:gd name="T63" fmla="*/ 726 h 920"/>
              <a:gd name="T64" fmla="*/ 455 w 823"/>
              <a:gd name="T65" fmla="*/ 668 h 920"/>
              <a:gd name="T66" fmla="*/ 447 w 823"/>
              <a:gd name="T67" fmla="*/ 611 h 920"/>
              <a:gd name="T68" fmla="*/ 390 w 823"/>
              <a:gd name="T69" fmla="*/ 573 h 920"/>
              <a:gd name="T70" fmla="*/ 355 w 823"/>
              <a:gd name="T71" fmla="*/ 541 h 920"/>
              <a:gd name="T72" fmla="*/ 302 w 823"/>
              <a:gd name="T73" fmla="*/ 586 h 920"/>
              <a:gd name="T74" fmla="*/ 237 w 823"/>
              <a:gd name="T75" fmla="*/ 638 h 920"/>
              <a:gd name="T76" fmla="*/ 159 w 823"/>
              <a:gd name="T77" fmla="*/ 588 h 920"/>
              <a:gd name="T78" fmla="*/ 53 w 823"/>
              <a:gd name="T79" fmla="*/ 531 h 920"/>
              <a:gd name="T80" fmla="*/ 34 w 823"/>
              <a:gd name="T81" fmla="*/ 477 h 920"/>
              <a:gd name="T82" fmla="*/ 132 w 823"/>
              <a:gd name="T83" fmla="*/ 464 h 920"/>
              <a:gd name="T84" fmla="*/ 202 w 823"/>
              <a:gd name="T85" fmla="*/ 444 h 920"/>
              <a:gd name="T86" fmla="*/ 237 w 823"/>
              <a:gd name="T87" fmla="*/ 411 h 920"/>
              <a:gd name="T88" fmla="*/ 230 w 823"/>
              <a:gd name="T89" fmla="*/ 318 h 920"/>
              <a:gd name="T90" fmla="*/ 178 w 823"/>
              <a:gd name="T91" fmla="*/ 166 h 920"/>
              <a:gd name="T92" fmla="*/ 196 w 823"/>
              <a:gd name="T93" fmla="*/ 78 h 920"/>
              <a:gd name="T94" fmla="*/ 227 w 823"/>
              <a:gd name="T95" fmla="*/ 50 h 920"/>
              <a:gd name="T96" fmla="*/ 224 w 823"/>
              <a:gd name="T97" fmla="*/ 19 h 920"/>
              <a:gd name="T98" fmla="*/ 264 w 823"/>
              <a:gd name="T99" fmla="*/ 9 h 920"/>
              <a:gd name="T100" fmla="*/ 338 w 823"/>
              <a:gd name="T101" fmla="*/ 10 h 920"/>
              <a:gd name="T102" fmla="*/ 413 w 823"/>
              <a:gd name="T103" fmla="*/ 12 h 920"/>
              <a:gd name="T104" fmla="*/ 484 w 823"/>
              <a:gd name="T105" fmla="*/ 10 h 920"/>
              <a:gd name="T106" fmla="*/ 519 w 823"/>
              <a:gd name="T107" fmla="*/ 115 h 920"/>
              <a:gd name="T108" fmla="*/ 542 w 823"/>
              <a:gd name="T109" fmla="*/ 189 h 920"/>
              <a:gd name="T110" fmla="*/ 548 w 823"/>
              <a:gd name="T111" fmla="*/ 84 h 920"/>
              <a:gd name="T112" fmla="*/ 575 w 823"/>
              <a:gd name="T113" fmla="*/ 6 h 920"/>
              <a:gd name="T114" fmla="*/ 632 w 823"/>
              <a:gd name="T115" fmla="*/ 4 h 920"/>
              <a:gd name="T116" fmla="*/ 692 w 823"/>
              <a:gd name="T117" fmla="*/ 4 h 920"/>
              <a:gd name="T118" fmla="*/ 749 w 823"/>
              <a:gd name="T119" fmla="*/ 4 h 92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23"/>
              <a:gd name="T181" fmla="*/ 0 h 920"/>
              <a:gd name="T182" fmla="*/ 823 w 823"/>
              <a:gd name="T183" fmla="*/ 920 h 92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23" h="920">
                <a:moveTo>
                  <a:pt x="776" y="3"/>
                </a:moveTo>
                <a:lnTo>
                  <a:pt x="776" y="5"/>
                </a:lnTo>
                <a:lnTo>
                  <a:pt x="777" y="8"/>
                </a:lnTo>
                <a:lnTo>
                  <a:pt x="780" y="9"/>
                </a:lnTo>
                <a:lnTo>
                  <a:pt x="781" y="12"/>
                </a:lnTo>
                <a:lnTo>
                  <a:pt x="655" y="130"/>
                </a:lnTo>
                <a:lnTo>
                  <a:pt x="665" y="139"/>
                </a:lnTo>
                <a:lnTo>
                  <a:pt x="821" y="0"/>
                </a:lnTo>
                <a:lnTo>
                  <a:pt x="823" y="3"/>
                </a:lnTo>
                <a:lnTo>
                  <a:pt x="795" y="28"/>
                </a:lnTo>
                <a:lnTo>
                  <a:pt x="767" y="54"/>
                </a:lnTo>
                <a:lnTo>
                  <a:pt x="738" y="82"/>
                </a:lnTo>
                <a:lnTo>
                  <a:pt x="709" y="110"/>
                </a:lnTo>
                <a:lnTo>
                  <a:pt x="679" y="139"/>
                </a:lnTo>
                <a:lnTo>
                  <a:pt x="650" y="168"/>
                </a:lnTo>
                <a:lnTo>
                  <a:pt x="619" y="199"/>
                </a:lnTo>
                <a:lnTo>
                  <a:pt x="590" y="228"/>
                </a:lnTo>
                <a:lnTo>
                  <a:pt x="559" y="259"/>
                </a:lnTo>
                <a:lnTo>
                  <a:pt x="529" y="290"/>
                </a:lnTo>
                <a:lnTo>
                  <a:pt x="498" y="319"/>
                </a:lnTo>
                <a:lnTo>
                  <a:pt x="468" y="348"/>
                </a:lnTo>
                <a:lnTo>
                  <a:pt x="437" y="376"/>
                </a:lnTo>
                <a:lnTo>
                  <a:pt x="406" y="404"/>
                </a:lnTo>
                <a:lnTo>
                  <a:pt x="376" y="430"/>
                </a:lnTo>
                <a:lnTo>
                  <a:pt x="345" y="455"/>
                </a:lnTo>
                <a:lnTo>
                  <a:pt x="345" y="438"/>
                </a:lnTo>
                <a:lnTo>
                  <a:pt x="364" y="418"/>
                </a:lnTo>
                <a:lnTo>
                  <a:pt x="382" y="399"/>
                </a:lnTo>
                <a:lnTo>
                  <a:pt x="401" y="381"/>
                </a:lnTo>
                <a:lnTo>
                  <a:pt x="420" y="364"/>
                </a:lnTo>
                <a:lnTo>
                  <a:pt x="441" y="346"/>
                </a:lnTo>
                <a:lnTo>
                  <a:pt x="460" y="329"/>
                </a:lnTo>
                <a:lnTo>
                  <a:pt x="479" y="311"/>
                </a:lnTo>
                <a:lnTo>
                  <a:pt x="499" y="295"/>
                </a:lnTo>
                <a:lnTo>
                  <a:pt x="519" y="278"/>
                </a:lnTo>
                <a:lnTo>
                  <a:pt x="538" y="260"/>
                </a:lnTo>
                <a:lnTo>
                  <a:pt x="557" y="244"/>
                </a:lnTo>
                <a:lnTo>
                  <a:pt x="577" y="226"/>
                </a:lnTo>
                <a:lnTo>
                  <a:pt x="596" y="207"/>
                </a:lnTo>
                <a:lnTo>
                  <a:pt x="616" y="189"/>
                </a:lnTo>
                <a:lnTo>
                  <a:pt x="633" y="170"/>
                </a:lnTo>
                <a:lnTo>
                  <a:pt x="652" y="149"/>
                </a:lnTo>
                <a:lnTo>
                  <a:pt x="638" y="139"/>
                </a:lnTo>
                <a:lnTo>
                  <a:pt x="464" y="305"/>
                </a:lnTo>
                <a:lnTo>
                  <a:pt x="457" y="296"/>
                </a:lnTo>
                <a:lnTo>
                  <a:pt x="451" y="288"/>
                </a:lnTo>
                <a:lnTo>
                  <a:pt x="443" y="281"/>
                </a:lnTo>
                <a:lnTo>
                  <a:pt x="437" y="274"/>
                </a:lnTo>
                <a:lnTo>
                  <a:pt x="428" y="269"/>
                </a:lnTo>
                <a:lnTo>
                  <a:pt x="419" y="264"/>
                </a:lnTo>
                <a:lnTo>
                  <a:pt x="409" y="260"/>
                </a:lnTo>
                <a:lnTo>
                  <a:pt x="396" y="258"/>
                </a:lnTo>
                <a:lnTo>
                  <a:pt x="382" y="264"/>
                </a:lnTo>
                <a:lnTo>
                  <a:pt x="376" y="276"/>
                </a:lnTo>
                <a:lnTo>
                  <a:pt x="372" y="290"/>
                </a:lnTo>
                <a:lnTo>
                  <a:pt x="373" y="302"/>
                </a:lnTo>
                <a:lnTo>
                  <a:pt x="382" y="327"/>
                </a:lnTo>
                <a:lnTo>
                  <a:pt x="383" y="348"/>
                </a:lnTo>
                <a:lnTo>
                  <a:pt x="378" y="369"/>
                </a:lnTo>
                <a:lnTo>
                  <a:pt x="369" y="387"/>
                </a:lnTo>
                <a:lnTo>
                  <a:pt x="357" y="404"/>
                </a:lnTo>
                <a:lnTo>
                  <a:pt x="341" y="421"/>
                </a:lnTo>
                <a:lnTo>
                  <a:pt x="326" y="436"/>
                </a:lnTo>
                <a:lnTo>
                  <a:pt x="311" y="453"/>
                </a:lnTo>
                <a:lnTo>
                  <a:pt x="307" y="462"/>
                </a:lnTo>
                <a:lnTo>
                  <a:pt x="308" y="472"/>
                </a:lnTo>
                <a:lnTo>
                  <a:pt x="313" y="482"/>
                </a:lnTo>
                <a:lnTo>
                  <a:pt x="322" y="489"/>
                </a:lnTo>
                <a:lnTo>
                  <a:pt x="343" y="501"/>
                </a:lnTo>
                <a:lnTo>
                  <a:pt x="364" y="519"/>
                </a:lnTo>
                <a:lnTo>
                  <a:pt x="385" y="540"/>
                </a:lnTo>
                <a:lnTo>
                  <a:pt x="408" y="559"/>
                </a:lnTo>
                <a:lnTo>
                  <a:pt x="431" y="573"/>
                </a:lnTo>
                <a:lnTo>
                  <a:pt x="456" y="580"/>
                </a:lnTo>
                <a:lnTo>
                  <a:pt x="484" y="575"/>
                </a:lnTo>
                <a:lnTo>
                  <a:pt x="515" y="556"/>
                </a:lnTo>
                <a:lnTo>
                  <a:pt x="516" y="593"/>
                </a:lnTo>
                <a:lnTo>
                  <a:pt x="517" y="643"/>
                </a:lnTo>
                <a:lnTo>
                  <a:pt x="520" y="693"/>
                </a:lnTo>
                <a:lnTo>
                  <a:pt x="522" y="731"/>
                </a:lnTo>
                <a:lnTo>
                  <a:pt x="507" y="733"/>
                </a:lnTo>
                <a:lnTo>
                  <a:pt x="493" y="731"/>
                </a:lnTo>
                <a:lnTo>
                  <a:pt x="479" y="726"/>
                </a:lnTo>
                <a:lnTo>
                  <a:pt x="466" y="721"/>
                </a:lnTo>
                <a:lnTo>
                  <a:pt x="454" y="717"/>
                </a:lnTo>
                <a:lnTo>
                  <a:pt x="442" y="718"/>
                </a:lnTo>
                <a:lnTo>
                  <a:pt x="432" y="727"/>
                </a:lnTo>
                <a:lnTo>
                  <a:pt x="424" y="745"/>
                </a:lnTo>
                <a:lnTo>
                  <a:pt x="433" y="755"/>
                </a:lnTo>
                <a:lnTo>
                  <a:pt x="443" y="762"/>
                </a:lnTo>
                <a:lnTo>
                  <a:pt x="456" y="767"/>
                </a:lnTo>
                <a:lnTo>
                  <a:pt x="469" y="770"/>
                </a:lnTo>
                <a:lnTo>
                  <a:pt x="483" y="776"/>
                </a:lnTo>
                <a:lnTo>
                  <a:pt x="496" y="779"/>
                </a:lnTo>
                <a:lnTo>
                  <a:pt x="508" y="786"/>
                </a:lnTo>
                <a:lnTo>
                  <a:pt x="520" y="793"/>
                </a:lnTo>
                <a:lnTo>
                  <a:pt x="522" y="917"/>
                </a:lnTo>
                <a:lnTo>
                  <a:pt x="520" y="917"/>
                </a:lnTo>
                <a:lnTo>
                  <a:pt x="513" y="917"/>
                </a:lnTo>
                <a:lnTo>
                  <a:pt x="505" y="917"/>
                </a:lnTo>
                <a:lnTo>
                  <a:pt x="491" y="917"/>
                </a:lnTo>
                <a:lnTo>
                  <a:pt x="474" y="917"/>
                </a:lnTo>
                <a:lnTo>
                  <a:pt x="456" y="918"/>
                </a:lnTo>
                <a:lnTo>
                  <a:pt x="436" y="918"/>
                </a:lnTo>
                <a:lnTo>
                  <a:pt x="413" y="918"/>
                </a:lnTo>
                <a:lnTo>
                  <a:pt x="390" y="918"/>
                </a:lnTo>
                <a:lnTo>
                  <a:pt x="366" y="918"/>
                </a:lnTo>
                <a:lnTo>
                  <a:pt x="340" y="920"/>
                </a:lnTo>
                <a:lnTo>
                  <a:pt x="316" y="920"/>
                </a:lnTo>
                <a:lnTo>
                  <a:pt x="290" y="920"/>
                </a:lnTo>
                <a:lnTo>
                  <a:pt x="267" y="920"/>
                </a:lnTo>
                <a:lnTo>
                  <a:pt x="244" y="920"/>
                </a:lnTo>
                <a:lnTo>
                  <a:pt x="224" y="920"/>
                </a:lnTo>
                <a:lnTo>
                  <a:pt x="225" y="906"/>
                </a:lnTo>
                <a:lnTo>
                  <a:pt x="230" y="888"/>
                </a:lnTo>
                <a:lnTo>
                  <a:pt x="241" y="871"/>
                </a:lnTo>
                <a:lnTo>
                  <a:pt x="255" y="858"/>
                </a:lnTo>
                <a:lnTo>
                  <a:pt x="272" y="852"/>
                </a:lnTo>
                <a:lnTo>
                  <a:pt x="290" y="843"/>
                </a:lnTo>
                <a:lnTo>
                  <a:pt x="307" y="833"/>
                </a:lnTo>
                <a:lnTo>
                  <a:pt x="322" y="823"/>
                </a:lnTo>
                <a:lnTo>
                  <a:pt x="336" y="811"/>
                </a:lnTo>
                <a:lnTo>
                  <a:pt x="349" y="797"/>
                </a:lnTo>
                <a:lnTo>
                  <a:pt x="362" y="785"/>
                </a:lnTo>
                <a:lnTo>
                  <a:pt x="374" y="770"/>
                </a:lnTo>
                <a:lnTo>
                  <a:pt x="386" y="755"/>
                </a:lnTo>
                <a:lnTo>
                  <a:pt x="397" y="741"/>
                </a:lnTo>
                <a:lnTo>
                  <a:pt x="409" y="726"/>
                </a:lnTo>
                <a:lnTo>
                  <a:pt x="420" y="711"/>
                </a:lnTo>
                <a:lnTo>
                  <a:pt x="432" y="697"/>
                </a:lnTo>
                <a:lnTo>
                  <a:pt x="443" y="682"/>
                </a:lnTo>
                <a:lnTo>
                  <a:pt x="455" y="668"/>
                </a:lnTo>
                <a:lnTo>
                  <a:pt x="466" y="656"/>
                </a:lnTo>
                <a:lnTo>
                  <a:pt x="465" y="637"/>
                </a:lnTo>
                <a:lnTo>
                  <a:pt x="459" y="623"/>
                </a:lnTo>
                <a:lnTo>
                  <a:pt x="447" y="611"/>
                </a:lnTo>
                <a:lnTo>
                  <a:pt x="434" y="601"/>
                </a:lnTo>
                <a:lnTo>
                  <a:pt x="419" y="592"/>
                </a:lnTo>
                <a:lnTo>
                  <a:pt x="404" y="583"/>
                </a:lnTo>
                <a:lnTo>
                  <a:pt x="390" y="573"/>
                </a:lnTo>
                <a:lnTo>
                  <a:pt x="378" y="560"/>
                </a:lnTo>
                <a:lnTo>
                  <a:pt x="373" y="551"/>
                </a:lnTo>
                <a:lnTo>
                  <a:pt x="366" y="545"/>
                </a:lnTo>
                <a:lnTo>
                  <a:pt x="355" y="541"/>
                </a:lnTo>
                <a:lnTo>
                  <a:pt x="345" y="542"/>
                </a:lnTo>
                <a:lnTo>
                  <a:pt x="331" y="557"/>
                </a:lnTo>
                <a:lnTo>
                  <a:pt x="317" y="572"/>
                </a:lnTo>
                <a:lnTo>
                  <a:pt x="302" y="586"/>
                </a:lnTo>
                <a:lnTo>
                  <a:pt x="285" y="600"/>
                </a:lnTo>
                <a:lnTo>
                  <a:pt x="269" y="612"/>
                </a:lnTo>
                <a:lnTo>
                  <a:pt x="252" y="626"/>
                </a:lnTo>
                <a:lnTo>
                  <a:pt x="237" y="638"/>
                </a:lnTo>
                <a:lnTo>
                  <a:pt x="220" y="651"/>
                </a:lnTo>
                <a:lnTo>
                  <a:pt x="202" y="629"/>
                </a:lnTo>
                <a:lnTo>
                  <a:pt x="182" y="607"/>
                </a:lnTo>
                <a:lnTo>
                  <a:pt x="159" y="588"/>
                </a:lnTo>
                <a:lnTo>
                  <a:pt x="135" y="569"/>
                </a:lnTo>
                <a:lnTo>
                  <a:pt x="109" y="554"/>
                </a:lnTo>
                <a:lnTo>
                  <a:pt x="81" y="541"/>
                </a:lnTo>
                <a:lnTo>
                  <a:pt x="53" y="531"/>
                </a:lnTo>
                <a:lnTo>
                  <a:pt x="23" y="523"/>
                </a:lnTo>
                <a:lnTo>
                  <a:pt x="0" y="506"/>
                </a:lnTo>
                <a:lnTo>
                  <a:pt x="15" y="489"/>
                </a:lnTo>
                <a:lnTo>
                  <a:pt x="34" y="477"/>
                </a:lnTo>
                <a:lnTo>
                  <a:pt x="57" y="471"/>
                </a:lnTo>
                <a:lnTo>
                  <a:pt x="81" y="467"/>
                </a:lnTo>
                <a:lnTo>
                  <a:pt x="107" y="466"/>
                </a:lnTo>
                <a:lnTo>
                  <a:pt x="132" y="464"/>
                </a:lnTo>
                <a:lnTo>
                  <a:pt x="156" y="462"/>
                </a:lnTo>
                <a:lnTo>
                  <a:pt x="178" y="455"/>
                </a:lnTo>
                <a:lnTo>
                  <a:pt x="191" y="450"/>
                </a:lnTo>
                <a:lnTo>
                  <a:pt x="202" y="444"/>
                </a:lnTo>
                <a:lnTo>
                  <a:pt x="213" y="438"/>
                </a:lnTo>
                <a:lnTo>
                  <a:pt x="221" y="429"/>
                </a:lnTo>
                <a:lnTo>
                  <a:pt x="229" y="420"/>
                </a:lnTo>
                <a:lnTo>
                  <a:pt x="237" y="411"/>
                </a:lnTo>
                <a:lnTo>
                  <a:pt x="243" y="401"/>
                </a:lnTo>
                <a:lnTo>
                  <a:pt x="248" y="390"/>
                </a:lnTo>
                <a:lnTo>
                  <a:pt x="242" y="355"/>
                </a:lnTo>
                <a:lnTo>
                  <a:pt x="230" y="318"/>
                </a:lnTo>
                <a:lnTo>
                  <a:pt x="216" y="279"/>
                </a:lnTo>
                <a:lnTo>
                  <a:pt x="202" y="241"/>
                </a:lnTo>
                <a:lnTo>
                  <a:pt x="188" y="204"/>
                </a:lnTo>
                <a:lnTo>
                  <a:pt x="178" y="166"/>
                </a:lnTo>
                <a:lnTo>
                  <a:pt x="174" y="129"/>
                </a:lnTo>
                <a:lnTo>
                  <a:pt x="178" y="93"/>
                </a:lnTo>
                <a:lnTo>
                  <a:pt x="187" y="84"/>
                </a:lnTo>
                <a:lnTo>
                  <a:pt x="196" y="78"/>
                </a:lnTo>
                <a:lnTo>
                  <a:pt x="205" y="72"/>
                </a:lnTo>
                <a:lnTo>
                  <a:pt x="214" y="65"/>
                </a:lnTo>
                <a:lnTo>
                  <a:pt x="220" y="57"/>
                </a:lnTo>
                <a:lnTo>
                  <a:pt x="227" y="50"/>
                </a:lnTo>
                <a:lnTo>
                  <a:pt x="230" y="38"/>
                </a:lnTo>
                <a:lnTo>
                  <a:pt x="232" y="26"/>
                </a:lnTo>
                <a:lnTo>
                  <a:pt x="228" y="26"/>
                </a:lnTo>
                <a:lnTo>
                  <a:pt x="224" y="19"/>
                </a:lnTo>
                <a:lnTo>
                  <a:pt x="223" y="13"/>
                </a:lnTo>
                <a:lnTo>
                  <a:pt x="227" y="9"/>
                </a:lnTo>
                <a:lnTo>
                  <a:pt x="244" y="9"/>
                </a:lnTo>
                <a:lnTo>
                  <a:pt x="264" y="9"/>
                </a:lnTo>
                <a:lnTo>
                  <a:pt x="281" y="9"/>
                </a:lnTo>
                <a:lnTo>
                  <a:pt x="301" y="9"/>
                </a:lnTo>
                <a:lnTo>
                  <a:pt x="318" y="9"/>
                </a:lnTo>
                <a:lnTo>
                  <a:pt x="338" y="10"/>
                </a:lnTo>
                <a:lnTo>
                  <a:pt x="357" y="10"/>
                </a:lnTo>
                <a:lnTo>
                  <a:pt x="374" y="10"/>
                </a:lnTo>
                <a:lnTo>
                  <a:pt x="394" y="12"/>
                </a:lnTo>
                <a:lnTo>
                  <a:pt x="413" y="12"/>
                </a:lnTo>
                <a:lnTo>
                  <a:pt x="431" y="12"/>
                </a:lnTo>
                <a:lnTo>
                  <a:pt x="448" y="12"/>
                </a:lnTo>
                <a:lnTo>
                  <a:pt x="466" y="12"/>
                </a:lnTo>
                <a:lnTo>
                  <a:pt x="484" y="10"/>
                </a:lnTo>
                <a:lnTo>
                  <a:pt x="502" y="9"/>
                </a:lnTo>
                <a:lnTo>
                  <a:pt x="519" y="8"/>
                </a:lnTo>
                <a:lnTo>
                  <a:pt x="519" y="54"/>
                </a:lnTo>
                <a:lnTo>
                  <a:pt x="519" y="115"/>
                </a:lnTo>
                <a:lnTo>
                  <a:pt x="521" y="171"/>
                </a:lnTo>
                <a:lnTo>
                  <a:pt x="534" y="200"/>
                </a:lnTo>
                <a:lnTo>
                  <a:pt x="538" y="194"/>
                </a:lnTo>
                <a:lnTo>
                  <a:pt x="542" y="189"/>
                </a:lnTo>
                <a:lnTo>
                  <a:pt x="547" y="185"/>
                </a:lnTo>
                <a:lnTo>
                  <a:pt x="548" y="184"/>
                </a:lnTo>
                <a:lnTo>
                  <a:pt x="548" y="135"/>
                </a:lnTo>
                <a:lnTo>
                  <a:pt x="548" y="84"/>
                </a:lnTo>
                <a:lnTo>
                  <a:pt x="548" y="40"/>
                </a:lnTo>
                <a:lnTo>
                  <a:pt x="548" y="9"/>
                </a:lnTo>
                <a:lnTo>
                  <a:pt x="562" y="8"/>
                </a:lnTo>
                <a:lnTo>
                  <a:pt x="575" y="6"/>
                </a:lnTo>
                <a:lnTo>
                  <a:pt x="590" y="5"/>
                </a:lnTo>
                <a:lnTo>
                  <a:pt x="604" y="5"/>
                </a:lnTo>
                <a:lnTo>
                  <a:pt x="618" y="4"/>
                </a:lnTo>
                <a:lnTo>
                  <a:pt x="632" y="4"/>
                </a:lnTo>
                <a:lnTo>
                  <a:pt x="647" y="4"/>
                </a:lnTo>
                <a:lnTo>
                  <a:pt x="663" y="4"/>
                </a:lnTo>
                <a:lnTo>
                  <a:pt x="677" y="4"/>
                </a:lnTo>
                <a:lnTo>
                  <a:pt x="692" y="4"/>
                </a:lnTo>
                <a:lnTo>
                  <a:pt x="706" y="4"/>
                </a:lnTo>
                <a:lnTo>
                  <a:pt x="720" y="4"/>
                </a:lnTo>
                <a:lnTo>
                  <a:pt x="734" y="4"/>
                </a:lnTo>
                <a:lnTo>
                  <a:pt x="749" y="4"/>
                </a:lnTo>
                <a:lnTo>
                  <a:pt x="762" y="3"/>
                </a:lnTo>
                <a:lnTo>
                  <a:pt x="776" y="3"/>
                </a:lnTo>
                <a:close/>
              </a:path>
            </a:pathLst>
          </a:custGeom>
          <a:solidFill>
            <a:srgbClr val="F2E8D3"/>
          </a:solidFill>
          <a:ln w="9525">
            <a:noFill/>
            <a:round/>
            <a:headEnd/>
            <a:tailEnd/>
          </a:ln>
        </p:spPr>
        <p:txBody>
          <a:bodyPr/>
          <a:lstStyle/>
          <a:p>
            <a:endParaRPr lang="es-ES"/>
          </a:p>
        </p:txBody>
      </p:sp>
      <p:sp>
        <p:nvSpPr>
          <p:cNvPr id="158753" name="Freeform 33"/>
          <p:cNvSpPr>
            <a:spLocks/>
          </p:cNvSpPr>
          <p:nvPr/>
        </p:nvSpPr>
        <p:spPr bwMode="auto">
          <a:xfrm>
            <a:off x="6488113" y="3952875"/>
            <a:ext cx="463550" cy="919163"/>
          </a:xfrm>
          <a:custGeom>
            <a:avLst/>
            <a:gdLst>
              <a:gd name="T0" fmla="*/ 268 w 292"/>
              <a:gd name="T1" fmla="*/ 271 h 579"/>
              <a:gd name="T2" fmla="*/ 239 w 292"/>
              <a:gd name="T3" fmla="*/ 271 h 579"/>
              <a:gd name="T4" fmla="*/ 210 w 292"/>
              <a:gd name="T5" fmla="*/ 271 h 579"/>
              <a:gd name="T6" fmla="*/ 181 w 292"/>
              <a:gd name="T7" fmla="*/ 269 h 579"/>
              <a:gd name="T8" fmla="*/ 152 w 292"/>
              <a:gd name="T9" fmla="*/ 268 h 579"/>
              <a:gd name="T10" fmla="*/ 124 w 292"/>
              <a:gd name="T11" fmla="*/ 268 h 579"/>
              <a:gd name="T12" fmla="*/ 96 w 292"/>
              <a:gd name="T13" fmla="*/ 268 h 579"/>
              <a:gd name="T14" fmla="*/ 68 w 292"/>
              <a:gd name="T15" fmla="*/ 272 h 579"/>
              <a:gd name="T16" fmla="*/ 51 w 292"/>
              <a:gd name="T17" fmla="*/ 277 h 579"/>
              <a:gd name="T18" fmla="*/ 51 w 292"/>
              <a:gd name="T19" fmla="*/ 287 h 579"/>
              <a:gd name="T20" fmla="*/ 282 w 292"/>
              <a:gd name="T21" fmla="*/ 295 h 579"/>
              <a:gd name="T22" fmla="*/ 281 w 292"/>
              <a:gd name="T23" fmla="*/ 355 h 579"/>
              <a:gd name="T24" fmla="*/ 262 w 292"/>
              <a:gd name="T25" fmla="*/ 419 h 579"/>
              <a:gd name="T26" fmla="*/ 241 w 292"/>
              <a:gd name="T27" fmla="*/ 484 h 579"/>
              <a:gd name="T28" fmla="*/ 222 w 292"/>
              <a:gd name="T29" fmla="*/ 547 h 579"/>
              <a:gd name="T30" fmla="*/ 195 w 292"/>
              <a:gd name="T31" fmla="*/ 574 h 579"/>
              <a:gd name="T32" fmla="*/ 170 w 292"/>
              <a:gd name="T33" fmla="*/ 556 h 579"/>
              <a:gd name="T34" fmla="*/ 148 w 292"/>
              <a:gd name="T35" fmla="*/ 533 h 579"/>
              <a:gd name="T36" fmla="*/ 129 w 292"/>
              <a:gd name="T37" fmla="*/ 508 h 579"/>
              <a:gd name="T38" fmla="*/ 114 w 292"/>
              <a:gd name="T39" fmla="*/ 489 h 579"/>
              <a:gd name="T40" fmla="*/ 100 w 292"/>
              <a:gd name="T41" fmla="*/ 487 h 579"/>
              <a:gd name="T42" fmla="*/ 88 w 292"/>
              <a:gd name="T43" fmla="*/ 515 h 579"/>
              <a:gd name="T44" fmla="*/ 72 w 292"/>
              <a:gd name="T45" fmla="*/ 551 h 579"/>
              <a:gd name="T46" fmla="*/ 42 w 292"/>
              <a:gd name="T47" fmla="*/ 574 h 579"/>
              <a:gd name="T48" fmla="*/ 19 w 292"/>
              <a:gd name="T49" fmla="*/ 572 h 579"/>
              <a:gd name="T50" fmla="*/ 5 w 292"/>
              <a:gd name="T51" fmla="*/ 554 h 579"/>
              <a:gd name="T52" fmla="*/ 0 w 292"/>
              <a:gd name="T53" fmla="*/ 529 h 579"/>
              <a:gd name="T54" fmla="*/ 13 w 292"/>
              <a:gd name="T55" fmla="*/ 504 h 579"/>
              <a:gd name="T56" fmla="*/ 28 w 292"/>
              <a:gd name="T57" fmla="*/ 468 h 579"/>
              <a:gd name="T58" fmla="*/ 34 w 292"/>
              <a:gd name="T59" fmla="*/ 427 h 579"/>
              <a:gd name="T60" fmla="*/ 28 w 292"/>
              <a:gd name="T61" fmla="*/ 385 h 579"/>
              <a:gd name="T62" fmla="*/ 19 w 292"/>
              <a:gd name="T63" fmla="*/ 355 h 579"/>
              <a:gd name="T64" fmla="*/ 25 w 292"/>
              <a:gd name="T65" fmla="*/ 332 h 579"/>
              <a:gd name="T66" fmla="*/ 31 w 292"/>
              <a:gd name="T67" fmla="*/ 310 h 579"/>
              <a:gd name="T68" fmla="*/ 21 w 292"/>
              <a:gd name="T69" fmla="*/ 294 h 579"/>
              <a:gd name="T70" fmla="*/ 3 w 292"/>
              <a:gd name="T71" fmla="*/ 272 h 579"/>
              <a:gd name="T72" fmla="*/ 282 w 292"/>
              <a:gd name="T73" fmla="*/ 269 h 57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579"/>
              <a:gd name="T113" fmla="*/ 292 w 292"/>
              <a:gd name="T114" fmla="*/ 579 h 57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579">
                <a:moveTo>
                  <a:pt x="282" y="269"/>
                </a:moveTo>
                <a:lnTo>
                  <a:pt x="268" y="271"/>
                </a:lnTo>
                <a:lnTo>
                  <a:pt x="253" y="271"/>
                </a:lnTo>
                <a:lnTo>
                  <a:pt x="239" y="271"/>
                </a:lnTo>
                <a:lnTo>
                  <a:pt x="225" y="271"/>
                </a:lnTo>
                <a:lnTo>
                  <a:pt x="210" y="271"/>
                </a:lnTo>
                <a:lnTo>
                  <a:pt x="195" y="269"/>
                </a:lnTo>
                <a:lnTo>
                  <a:pt x="181" y="269"/>
                </a:lnTo>
                <a:lnTo>
                  <a:pt x="166" y="268"/>
                </a:lnTo>
                <a:lnTo>
                  <a:pt x="152" y="268"/>
                </a:lnTo>
                <a:lnTo>
                  <a:pt x="138" y="268"/>
                </a:lnTo>
                <a:lnTo>
                  <a:pt x="124" y="268"/>
                </a:lnTo>
                <a:lnTo>
                  <a:pt x="110" y="268"/>
                </a:lnTo>
                <a:lnTo>
                  <a:pt x="96" y="268"/>
                </a:lnTo>
                <a:lnTo>
                  <a:pt x="82" y="269"/>
                </a:lnTo>
                <a:lnTo>
                  <a:pt x="68" y="272"/>
                </a:lnTo>
                <a:lnTo>
                  <a:pt x="54" y="274"/>
                </a:lnTo>
                <a:lnTo>
                  <a:pt x="51" y="277"/>
                </a:lnTo>
                <a:lnTo>
                  <a:pt x="51" y="282"/>
                </a:lnTo>
                <a:lnTo>
                  <a:pt x="51" y="287"/>
                </a:lnTo>
                <a:lnTo>
                  <a:pt x="51" y="291"/>
                </a:lnTo>
                <a:lnTo>
                  <a:pt x="282" y="295"/>
                </a:lnTo>
                <a:lnTo>
                  <a:pt x="292" y="323"/>
                </a:lnTo>
                <a:lnTo>
                  <a:pt x="281" y="355"/>
                </a:lnTo>
                <a:lnTo>
                  <a:pt x="271" y="387"/>
                </a:lnTo>
                <a:lnTo>
                  <a:pt x="262" y="419"/>
                </a:lnTo>
                <a:lnTo>
                  <a:pt x="252" y="450"/>
                </a:lnTo>
                <a:lnTo>
                  <a:pt x="241" y="484"/>
                </a:lnTo>
                <a:lnTo>
                  <a:pt x="232" y="515"/>
                </a:lnTo>
                <a:lnTo>
                  <a:pt x="222" y="547"/>
                </a:lnTo>
                <a:lnTo>
                  <a:pt x="211" y="579"/>
                </a:lnTo>
                <a:lnTo>
                  <a:pt x="195" y="574"/>
                </a:lnTo>
                <a:lnTo>
                  <a:pt x="183" y="566"/>
                </a:lnTo>
                <a:lnTo>
                  <a:pt x="170" y="556"/>
                </a:lnTo>
                <a:lnTo>
                  <a:pt x="158" y="546"/>
                </a:lnTo>
                <a:lnTo>
                  <a:pt x="148" y="533"/>
                </a:lnTo>
                <a:lnTo>
                  <a:pt x="138" y="521"/>
                </a:lnTo>
                <a:lnTo>
                  <a:pt x="129" y="508"/>
                </a:lnTo>
                <a:lnTo>
                  <a:pt x="120" y="495"/>
                </a:lnTo>
                <a:lnTo>
                  <a:pt x="114" y="489"/>
                </a:lnTo>
                <a:lnTo>
                  <a:pt x="106" y="486"/>
                </a:lnTo>
                <a:lnTo>
                  <a:pt x="100" y="487"/>
                </a:lnTo>
                <a:lnTo>
                  <a:pt x="93" y="495"/>
                </a:lnTo>
                <a:lnTo>
                  <a:pt x="88" y="515"/>
                </a:lnTo>
                <a:lnTo>
                  <a:pt x="81" y="533"/>
                </a:lnTo>
                <a:lnTo>
                  <a:pt x="72" y="551"/>
                </a:lnTo>
                <a:lnTo>
                  <a:pt x="60" y="569"/>
                </a:lnTo>
                <a:lnTo>
                  <a:pt x="42" y="574"/>
                </a:lnTo>
                <a:lnTo>
                  <a:pt x="30" y="575"/>
                </a:lnTo>
                <a:lnTo>
                  <a:pt x="19" y="572"/>
                </a:lnTo>
                <a:lnTo>
                  <a:pt x="12" y="564"/>
                </a:lnTo>
                <a:lnTo>
                  <a:pt x="5" y="554"/>
                </a:lnTo>
                <a:lnTo>
                  <a:pt x="3" y="542"/>
                </a:lnTo>
                <a:lnTo>
                  <a:pt x="0" y="529"/>
                </a:lnTo>
                <a:lnTo>
                  <a:pt x="0" y="518"/>
                </a:lnTo>
                <a:lnTo>
                  <a:pt x="13" y="504"/>
                </a:lnTo>
                <a:lnTo>
                  <a:pt x="22" y="487"/>
                </a:lnTo>
                <a:lnTo>
                  <a:pt x="28" y="468"/>
                </a:lnTo>
                <a:lnTo>
                  <a:pt x="32" y="449"/>
                </a:lnTo>
                <a:lnTo>
                  <a:pt x="34" y="427"/>
                </a:lnTo>
                <a:lnTo>
                  <a:pt x="32" y="407"/>
                </a:lnTo>
                <a:lnTo>
                  <a:pt x="28" y="385"/>
                </a:lnTo>
                <a:lnTo>
                  <a:pt x="23" y="365"/>
                </a:lnTo>
                <a:lnTo>
                  <a:pt x="19" y="355"/>
                </a:lnTo>
                <a:lnTo>
                  <a:pt x="21" y="343"/>
                </a:lnTo>
                <a:lnTo>
                  <a:pt x="25" y="332"/>
                </a:lnTo>
                <a:lnTo>
                  <a:pt x="28" y="320"/>
                </a:lnTo>
                <a:lnTo>
                  <a:pt x="31" y="310"/>
                </a:lnTo>
                <a:lnTo>
                  <a:pt x="30" y="301"/>
                </a:lnTo>
                <a:lnTo>
                  <a:pt x="21" y="294"/>
                </a:lnTo>
                <a:lnTo>
                  <a:pt x="3" y="288"/>
                </a:lnTo>
                <a:lnTo>
                  <a:pt x="3" y="272"/>
                </a:lnTo>
                <a:lnTo>
                  <a:pt x="285" y="0"/>
                </a:lnTo>
                <a:lnTo>
                  <a:pt x="282" y="269"/>
                </a:lnTo>
                <a:close/>
              </a:path>
            </a:pathLst>
          </a:custGeom>
          <a:solidFill>
            <a:srgbClr val="F2E8D3"/>
          </a:solidFill>
          <a:ln w="9525">
            <a:noFill/>
            <a:round/>
            <a:headEnd/>
            <a:tailEnd/>
          </a:ln>
        </p:spPr>
        <p:txBody>
          <a:bodyPr/>
          <a:lstStyle/>
          <a:p>
            <a:endParaRPr lang="es-ES"/>
          </a:p>
        </p:txBody>
      </p:sp>
      <p:sp>
        <p:nvSpPr>
          <p:cNvPr id="158754" name="Freeform 34"/>
          <p:cNvSpPr>
            <a:spLocks/>
          </p:cNvSpPr>
          <p:nvPr/>
        </p:nvSpPr>
        <p:spPr bwMode="auto">
          <a:xfrm>
            <a:off x="4833938" y="4016375"/>
            <a:ext cx="23812" cy="66675"/>
          </a:xfrm>
          <a:custGeom>
            <a:avLst/>
            <a:gdLst>
              <a:gd name="T0" fmla="*/ 0 w 15"/>
              <a:gd name="T1" fmla="*/ 42 h 42"/>
              <a:gd name="T2" fmla="*/ 15 w 15"/>
              <a:gd name="T3" fmla="*/ 0 h 42"/>
              <a:gd name="T4" fmla="*/ 15 w 15"/>
              <a:gd name="T5" fmla="*/ 37 h 42"/>
              <a:gd name="T6" fmla="*/ 0 w 15"/>
              <a:gd name="T7" fmla="*/ 42 h 42"/>
              <a:gd name="T8" fmla="*/ 0 60000 65536"/>
              <a:gd name="T9" fmla="*/ 0 60000 65536"/>
              <a:gd name="T10" fmla="*/ 0 60000 65536"/>
              <a:gd name="T11" fmla="*/ 0 60000 65536"/>
              <a:gd name="T12" fmla="*/ 0 w 15"/>
              <a:gd name="T13" fmla="*/ 0 h 42"/>
              <a:gd name="T14" fmla="*/ 15 w 15"/>
              <a:gd name="T15" fmla="*/ 42 h 42"/>
            </a:gdLst>
            <a:ahLst/>
            <a:cxnLst>
              <a:cxn ang="T8">
                <a:pos x="T0" y="T1"/>
              </a:cxn>
              <a:cxn ang="T9">
                <a:pos x="T2" y="T3"/>
              </a:cxn>
              <a:cxn ang="T10">
                <a:pos x="T4" y="T5"/>
              </a:cxn>
              <a:cxn ang="T11">
                <a:pos x="T6" y="T7"/>
              </a:cxn>
            </a:cxnLst>
            <a:rect l="T12" t="T13" r="T14" b="T15"/>
            <a:pathLst>
              <a:path w="15" h="42">
                <a:moveTo>
                  <a:pt x="0" y="42"/>
                </a:moveTo>
                <a:lnTo>
                  <a:pt x="15" y="0"/>
                </a:lnTo>
                <a:lnTo>
                  <a:pt x="15" y="37"/>
                </a:lnTo>
                <a:lnTo>
                  <a:pt x="0" y="42"/>
                </a:lnTo>
                <a:close/>
              </a:path>
            </a:pathLst>
          </a:custGeom>
          <a:solidFill>
            <a:srgbClr val="7F2B00"/>
          </a:solidFill>
          <a:ln w="9525">
            <a:noFill/>
            <a:round/>
            <a:headEnd/>
            <a:tailEnd/>
          </a:ln>
        </p:spPr>
        <p:txBody>
          <a:bodyPr/>
          <a:lstStyle/>
          <a:p>
            <a:endParaRPr lang="es-ES"/>
          </a:p>
        </p:txBody>
      </p:sp>
      <p:sp>
        <p:nvSpPr>
          <p:cNvPr id="158755" name="Freeform 35"/>
          <p:cNvSpPr>
            <a:spLocks/>
          </p:cNvSpPr>
          <p:nvPr/>
        </p:nvSpPr>
        <p:spPr bwMode="auto">
          <a:xfrm>
            <a:off x="5946775" y="4048125"/>
            <a:ext cx="39688" cy="214313"/>
          </a:xfrm>
          <a:custGeom>
            <a:avLst/>
            <a:gdLst>
              <a:gd name="T0" fmla="*/ 19 w 25"/>
              <a:gd name="T1" fmla="*/ 0 h 135"/>
              <a:gd name="T2" fmla="*/ 24 w 25"/>
              <a:gd name="T3" fmla="*/ 33 h 135"/>
              <a:gd name="T4" fmla="*/ 25 w 25"/>
              <a:gd name="T5" fmla="*/ 66 h 135"/>
              <a:gd name="T6" fmla="*/ 25 w 25"/>
              <a:gd name="T7" fmla="*/ 101 h 135"/>
              <a:gd name="T8" fmla="*/ 25 w 25"/>
              <a:gd name="T9" fmla="*/ 135 h 135"/>
              <a:gd name="T10" fmla="*/ 14 w 25"/>
              <a:gd name="T11" fmla="*/ 129 h 135"/>
              <a:gd name="T12" fmla="*/ 7 w 25"/>
              <a:gd name="T13" fmla="*/ 117 h 135"/>
              <a:gd name="T14" fmla="*/ 3 w 25"/>
              <a:gd name="T15" fmla="*/ 105 h 135"/>
              <a:gd name="T16" fmla="*/ 3 w 25"/>
              <a:gd name="T17" fmla="*/ 88 h 135"/>
              <a:gd name="T18" fmla="*/ 5 w 25"/>
              <a:gd name="T19" fmla="*/ 72 h 135"/>
              <a:gd name="T20" fmla="*/ 5 w 25"/>
              <a:gd name="T21" fmla="*/ 55 h 135"/>
              <a:gd name="T22" fmla="*/ 3 w 25"/>
              <a:gd name="T23" fmla="*/ 40 h 135"/>
              <a:gd name="T24" fmla="*/ 0 w 25"/>
              <a:gd name="T25" fmla="*/ 26 h 135"/>
              <a:gd name="T26" fmla="*/ 5 w 25"/>
              <a:gd name="T27" fmla="*/ 19 h 135"/>
              <a:gd name="T28" fmla="*/ 5 w 25"/>
              <a:gd name="T29" fmla="*/ 8 h 135"/>
              <a:gd name="T30" fmla="*/ 7 w 25"/>
              <a:gd name="T31" fmla="*/ 0 h 135"/>
              <a:gd name="T32" fmla="*/ 19 w 25"/>
              <a:gd name="T33" fmla="*/ 0 h 1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5"/>
              <a:gd name="T52" fmla="*/ 0 h 135"/>
              <a:gd name="T53" fmla="*/ 25 w 25"/>
              <a:gd name="T54" fmla="*/ 135 h 1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5" h="135">
                <a:moveTo>
                  <a:pt x="19" y="0"/>
                </a:moveTo>
                <a:lnTo>
                  <a:pt x="24" y="33"/>
                </a:lnTo>
                <a:lnTo>
                  <a:pt x="25" y="66"/>
                </a:lnTo>
                <a:lnTo>
                  <a:pt x="25" y="101"/>
                </a:lnTo>
                <a:lnTo>
                  <a:pt x="25" y="135"/>
                </a:lnTo>
                <a:lnTo>
                  <a:pt x="14" y="129"/>
                </a:lnTo>
                <a:lnTo>
                  <a:pt x="7" y="117"/>
                </a:lnTo>
                <a:lnTo>
                  <a:pt x="3" y="105"/>
                </a:lnTo>
                <a:lnTo>
                  <a:pt x="3" y="88"/>
                </a:lnTo>
                <a:lnTo>
                  <a:pt x="5" y="72"/>
                </a:lnTo>
                <a:lnTo>
                  <a:pt x="5" y="55"/>
                </a:lnTo>
                <a:lnTo>
                  <a:pt x="3" y="40"/>
                </a:lnTo>
                <a:lnTo>
                  <a:pt x="0" y="26"/>
                </a:lnTo>
                <a:lnTo>
                  <a:pt x="5" y="19"/>
                </a:lnTo>
                <a:lnTo>
                  <a:pt x="5" y="8"/>
                </a:lnTo>
                <a:lnTo>
                  <a:pt x="7" y="0"/>
                </a:lnTo>
                <a:lnTo>
                  <a:pt x="19" y="0"/>
                </a:lnTo>
                <a:close/>
              </a:path>
            </a:pathLst>
          </a:custGeom>
          <a:solidFill>
            <a:srgbClr val="7F2B00"/>
          </a:solidFill>
          <a:ln w="9525">
            <a:noFill/>
            <a:round/>
            <a:headEnd/>
            <a:tailEnd/>
          </a:ln>
        </p:spPr>
        <p:txBody>
          <a:bodyPr/>
          <a:lstStyle/>
          <a:p>
            <a:endParaRPr lang="es-ES"/>
          </a:p>
        </p:txBody>
      </p:sp>
      <p:sp>
        <p:nvSpPr>
          <p:cNvPr id="158756" name="Freeform 36"/>
          <p:cNvSpPr>
            <a:spLocks/>
          </p:cNvSpPr>
          <p:nvPr/>
        </p:nvSpPr>
        <p:spPr bwMode="auto">
          <a:xfrm>
            <a:off x="5037138" y="4089400"/>
            <a:ext cx="261937" cy="311150"/>
          </a:xfrm>
          <a:custGeom>
            <a:avLst/>
            <a:gdLst>
              <a:gd name="T0" fmla="*/ 110 w 165"/>
              <a:gd name="T1" fmla="*/ 16 h 196"/>
              <a:gd name="T2" fmla="*/ 99 w 165"/>
              <a:gd name="T3" fmla="*/ 14 h 196"/>
              <a:gd name="T4" fmla="*/ 89 w 165"/>
              <a:gd name="T5" fmla="*/ 11 h 196"/>
              <a:gd name="T6" fmla="*/ 78 w 165"/>
              <a:gd name="T7" fmla="*/ 11 h 196"/>
              <a:gd name="T8" fmla="*/ 65 w 165"/>
              <a:gd name="T9" fmla="*/ 12 h 196"/>
              <a:gd name="T10" fmla="*/ 54 w 165"/>
              <a:gd name="T11" fmla="*/ 15 h 196"/>
              <a:gd name="T12" fmla="*/ 45 w 165"/>
              <a:gd name="T13" fmla="*/ 21 h 196"/>
              <a:gd name="T14" fmla="*/ 36 w 165"/>
              <a:gd name="T15" fmla="*/ 29 h 196"/>
              <a:gd name="T16" fmla="*/ 31 w 165"/>
              <a:gd name="T17" fmla="*/ 39 h 196"/>
              <a:gd name="T18" fmla="*/ 27 w 165"/>
              <a:gd name="T19" fmla="*/ 65 h 196"/>
              <a:gd name="T20" fmla="*/ 32 w 165"/>
              <a:gd name="T21" fmla="*/ 90 h 196"/>
              <a:gd name="T22" fmla="*/ 42 w 165"/>
              <a:gd name="T23" fmla="*/ 114 h 196"/>
              <a:gd name="T24" fmla="*/ 56 w 165"/>
              <a:gd name="T25" fmla="*/ 137 h 196"/>
              <a:gd name="T26" fmla="*/ 64 w 165"/>
              <a:gd name="T27" fmla="*/ 144 h 196"/>
              <a:gd name="T28" fmla="*/ 73 w 165"/>
              <a:gd name="T29" fmla="*/ 149 h 196"/>
              <a:gd name="T30" fmla="*/ 80 w 165"/>
              <a:gd name="T31" fmla="*/ 153 h 196"/>
              <a:gd name="T32" fmla="*/ 89 w 165"/>
              <a:gd name="T33" fmla="*/ 154 h 196"/>
              <a:gd name="T34" fmla="*/ 97 w 165"/>
              <a:gd name="T35" fmla="*/ 155 h 196"/>
              <a:gd name="T36" fmla="*/ 107 w 165"/>
              <a:gd name="T37" fmla="*/ 155 h 196"/>
              <a:gd name="T38" fmla="*/ 116 w 165"/>
              <a:gd name="T39" fmla="*/ 154 h 196"/>
              <a:gd name="T40" fmla="*/ 126 w 165"/>
              <a:gd name="T41" fmla="*/ 151 h 196"/>
              <a:gd name="T42" fmla="*/ 159 w 165"/>
              <a:gd name="T43" fmla="*/ 135 h 196"/>
              <a:gd name="T44" fmla="*/ 165 w 165"/>
              <a:gd name="T45" fmla="*/ 148 h 196"/>
              <a:gd name="T46" fmla="*/ 165 w 165"/>
              <a:gd name="T47" fmla="*/ 156 h 196"/>
              <a:gd name="T48" fmla="*/ 161 w 165"/>
              <a:gd name="T49" fmla="*/ 164 h 196"/>
              <a:gd name="T50" fmla="*/ 154 w 165"/>
              <a:gd name="T51" fmla="*/ 171 h 196"/>
              <a:gd name="T52" fmla="*/ 147 w 165"/>
              <a:gd name="T53" fmla="*/ 177 h 196"/>
              <a:gd name="T54" fmla="*/ 138 w 165"/>
              <a:gd name="T55" fmla="*/ 182 h 196"/>
              <a:gd name="T56" fmla="*/ 130 w 165"/>
              <a:gd name="T57" fmla="*/ 188 h 196"/>
              <a:gd name="T58" fmla="*/ 124 w 165"/>
              <a:gd name="T59" fmla="*/ 195 h 196"/>
              <a:gd name="T60" fmla="*/ 107 w 165"/>
              <a:gd name="T61" fmla="*/ 196 h 196"/>
              <a:gd name="T62" fmla="*/ 92 w 165"/>
              <a:gd name="T63" fmla="*/ 193 h 196"/>
              <a:gd name="T64" fmla="*/ 78 w 165"/>
              <a:gd name="T65" fmla="*/ 188 h 196"/>
              <a:gd name="T66" fmla="*/ 65 w 165"/>
              <a:gd name="T67" fmla="*/ 181 h 196"/>
              <a:gd name="T68" fmla="*/ 54 w 165"/>
              <a:gd name="T69" fmla="*/ 171 h 196"/>
              <a:gd name="T70" fmla="*/ 42 w 165"/>
              <a:gd name="T71" fmla="*/ 162 h 196"/>
              <a:gd name="T72" fmla="*/ 32 w 165"/>
              <a:gd name="T73" fmla="*/ 151 h 196"/>
              <a:gd name="T74" fmla="*/ 22 w 165"/>
              <a:gd name="T75" fmla="*/ 144 h 196"/>
              <a:gd name="T76" fmla="*/ 11 w 165"/>
              <a:gd name="T77" fmla="*/ 122 h 196"/>
              <a:gd name="T78" fmla="*/ 4 w 165"/>
              <a:gd name="T79" fmla="*/ 99 h 196"/>
              <a:gd name="T80" fmla="*/ 0 w 165"/>
              <a:gd name="T81" fmla="*/ 75 h 196"/>
              <a:gd name="T82" fmla="*/ 1 w 165"/>
              <a:gd name="T83" fmla="*/ 47 h 196"/>
              <a:gd name="T84" fmla="*/ 6 w 165"/>
              <a:gd name="T85" fmla="*/ 39 h 196"/>
              <a:gd name="T86" fmla="*/ 13 w 165"/>
              <a:gd name="T87" fmla="*/ 33 h 196"/>
              <a:gd name="T88" fmla="*/ 19 w 165"/>
              <a:gd name="T89" fmla="*/ 26 h 196"/>
              <a:gd name="T90" fmla="*/ 27 w 165"/>
              <a:gd name="T91" fmla="*/ 20 h 196"/>
              <a:gd name="T92" fmla="*/ 36 w 165"/>
              <a:gd name="T93" fmla="*/ 15 h 196"/>
              <a:gd name="T94" fmla="*/ 45 w 165"/>
              <a:gd name="T95" fmla="*/ 10 h 196"/>
              <a:gd name="T96" fmla="*/ 55 w 165"/>
              <a:gd name="T97" fmla="*/ 5 h 196"/>
              <a:gd name="T98" fmla="*/ 64 w 165"/>
              <a:gd name="T99" fmla="*/ 0 h 196"/>
              <a:gd name="T100" fmla="*/ 110 w 165"/>
              <a:gd name="T101" fmla="*/ 5 h 196"/>
              <a:gd name="T102" fmla="*/ 110 w 165"/>
              <a:gd name="T103" fmla="*/ 16 h 19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5"/>
              <a:gd name="T157" fmla="*/ 0 h 196"/>
              <a:gd name="T158" fmla="*/ 165 w 165"/>
              <a:gd name="T159" fmla="*/ 196 h 19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5" h="196">
                <a:moveTo>
                  <a:pt x="110" y="16"/>
                </a:moveTo>
                <a:lnTo>
                  <a:pt x="99" y="14"/>
                </a:lnTo>
                <a:lnTo>
                  <a:pt x="89" y="11"/>
                </a:lnTo>
                <a:lnTo>
                  <a:pt x="78" y="11"/>
                </a:lnTo>
                <a:lnTo>
                  <a:pt x="65" y="12"/>
                </a:lnTo>
                <a:lnTo>
                  <a:pt x="54" y="15"/>
                </a:lnTo>
                <a:lnTo>
                  <a:pt x="45" y="21"/>
                </a:lnTo>
                <a:lnTo>
                  <a:pt x="36" y="29"/>
                </a:lnTo>
                <a:lnTo>
                  <a:pt x="31" y="39"/>
                </a:lnTo>
                <a:lnTo>
                  <a:pt x="27" y="65"/>
                </a:lnTo>
                <a:lnTo>
                  <a:pt x="32" y="90"/>
                </a:lnTo>
                <a:lnTo>
                  <a:pt x="42" y="114"/>
                </a:lnTo>
                <a:lnTo>
                  <a:pt x="56" y="137"/>
                </a:lnTo>
                <a:lnTo>
                  <a:pt x="64" y="144"/>
                </a:lnTo>
                <a:lnTo>
                  <a:pt x="73" y="149"/>
                </a:lnTo>
                <a:lnTo>
                  <a:pt x="80" y="153"/>
                </a:lnTo>
                <a:lnTo>
                  <a:pt x="89" y="154"/>
                </a:lnTo>
                <a:lnTo>
                  <a:pt x="97" y="155"/>
                </a:lnTo>
                <a:lnTo>
                  <a:pt x="107" y="155"/>
                </a:lnTo>
                <a:lnTo>
                  <a:pt x="116" y="154"/>
                </a:lnTo>
                <a:lnTo>
                  <a:pt x="126" y="151"/>
                </a:lnTo>
                <a:lnTo>
                  <a:pt x="159" y="135"/>
                </a:lnTo>
                <a:lnTo>
                  <a:pt x="165" y="148"/>
                </a:lnTo>
                <a:lnTo>
                  <a:pt x="165" y="156"/>
                </a:lnTo>
                <a:lnTo>
                  <a:pt x="161" y="164"/>
                </a:lnTo>
                <a:lnTo>
                  <a:pt x="154" y="171"/>
                </a:lnTo>
                <a:lnTo>
                  <a:pt x="147" y="177"/>
                </a:lnTo>
                <a:lnTo>
                  <a:pt x="138" y="182"/>
                </a:lnTo>
                <a:lnTo>
                  <a:pt x="130" y="188"/>
                </a:lnTo>
                <a:lnTo>
                  <a:pt x="124" y="195"/>
                </a:lnTo>
                <a:lnTo>
                  <a:pt x="107" y="196"/>
                </a:lnTo>
                <a:lnTo>
                  <a:pt x="92" y="193"/>
                </a:lnTo>
                <a:lnTo>
                  <a:pt x="78" y="188"/>
                </a:lnTo>
                <a:lnTo>
                  <a:pt x="65" y="181"/>
                </a:lnTo>
                <a:lnTo>
                  <a:pt x="54" y="171"/>
                </a:lnTo>
                <a:lnTo>
                  <a:pt x="42" y="162"/>
                </a:lnTo>
                <a:lnTo>
                  <a:pt x="32" y="151"/>
                </a:lnTo>
                <a:lnTo>
                  <a:pt x="22" y="144"/>
                </a:lnTo>
                <a:lnTo>
                  <a:pt x="11" y="122"/>
                </a:lnTo>
                <a:lnTo>
                  <a:pt x="4" y="99"/>
                </a:lnTo>
                <a:lnTo>
                  <a:pt x="0" y="75"/>
                </a:lnTo>
                <a:lnTo>
                  <a:pt x="1" y="47"/>
                </a:lnTo>
                <a:lnTo>
                  <a:pt x="6" y="39"/>
                </a:lnTo>
                <a:lnTo>
                  <a:pt x="13" y="33"/>
                </a:lnTo>
                <a:lnTo>
                  <a:pt x="19" y="26"/>
                </a:lnTo>
                <a:lnTo>
                  <a:pt x="27" y="20"/>
                </a:lnTo>
                <a:lnTo>
                  <a:pt x="36" y="15"/>
                </a:lnTo>
                <a:lnTo>
                  <a:pt x="45" y="10"/>
                </a:lnTo>
                <a:lnTo>
                  <a:pt x="55" y="5"/>
                </a:lnTo>
                <a:lnTo>
                  <a:pt x="64" y="0"/>
                </a:lnTo>
                <a:lnTo>
                  <a:pt x="110" y="5"/>
                </a:lnTo>
                <a:lnTo>
                  <a:pt x="110" y="16"/>
                </a:lnTo>
                <a:close/>
              </a:path>
            </a:pathLst>
          </a:custGeom>
          <a:solidFill>
            <a:srgbClr val="7F2B00"/>
          </a:solidFill>
          <a:ln w="9525">
            <a:noFill/>
            <a:round/>
            <a:headEnd/>
            <a:tailEnd/>
          </a:ln>
        </p:spPr>
        <p:txBody>
          <a:bodyPr/>
          <a:lstStyle/>
          <a:p>
            <a:endParaRPr lang="es-ES"/>
          </a:p>
        </p:txBody>
      </p:sp>
      <p:sp>
        <p:nvSpPr>
          <p:cNvPr id="158757" name="Freeform 37"/>
          <p:cNvSpPr>
            <a:spLocks/>
          </p:cNvSpPr>
          <p:nvPr/>
        </p:nvSpPr>
        <p:spPr bwMode="auto">
          <a:xfrm>
            <a:off x="5102225" y="4151313"/>
            <a:ext cx="142875" cy="85725"/>
          </a:xfrm>
          <a:custGeom>
            <a:avLst/>
            <a:gdLst>
              <a:gd name="T0" fmla="*/ 90 w 90"/>
              <a:gd name="T1" fmla="*/ 33 h 54"/>
              <a:gd name="T2" fmla="*/ 81 w 90"/>
              <a:gd name="T3" fmla="*/ 40 h 54"/>
              <a:gd name="T4" fmla="*/ 76 w 90"/>
              <a:gd name="T5" fmla="*/ 45 h 54"/>
              <a:gd name="T6" fmla="*/ 71 w 90"/>
              <a:gd name="T7" fmla="*/ 49 h 54"/>
              <a:gd name="T8" fmla="*/ 62 w 90"/>
              <a:gd name="T9" fmla="*/ 54 h 54"/>
              <a:gd name="T10" fmla="*/ 64 w 90"/>
              <a:gd name="T11" fmla="*/ 42 h 54"/>
              <a:gd name="T12" fmla="*/ 67 w 90"/>
              <a:gd name="T13" fmla="*/ 27 h 54"/>
              <a:gd name="T14" fmla="*/ 65 w 90"/>
              <a:gd name="T15" fmla="*/ 15 h 54"/>
              <a:gd name="T16" fmla="*/ 48 w 90"/>
              <a:gd name="T17" fmla="*/ 12 h 54"/>
              <a:gd name="T18" fmla="*/ 43 w 90"/>
              <a:gd name="T19" fmla="*/ 12 h 54"/>
              <a:gd name="T20" fmla="*/ 37 w 90"/>
              <a:gd name="T21" fmla="*/ 13 h 54"/>
              <a:gd name="T22" fmla="*/ 30 w 90"/>
              <a:gd name="T23" fmla="*/ 14 h 54"/>
              <a:gd name="T24" fmla="*/ 23 w 90"/>
              <a:gd name="T25" fmla="*/ 15 h 54"/>
              <a:gd name="T26" fmla="*/ 16 w 90"/>
              <a:gd name="T27" fmla="*/ 17 h 54"/>
              <a:gd name="T28" fmla="*/ 10 w 90"/>
              <a:gd name="T29" fmla="*/ 17 h 54"/>
              <a:gd name="T30" fmla="*/ 5 w 90"/>
              <a:gd name="T31" fmla="*/ 17 h 54"/>
              <a:gd name="T32" fmla="*/ 0 w 90"/>
              <a:gd name="T33" fmla="*/ 14 h 54"/>
              <a:gd name="T34" fmla="*/ 10 w 90"/>
              <a:gd name="T35" fmla="*/ 7 h 54"/>
              <a:gd name="T36" fmla="*/ 20 w 90"/>
              <a:gd name="T37" fmla="*/ 1 h 54"/>
              <a:gd name="T38" fmla="*/ 32 w 90"/>
              <a:gd name="T39" fmla="*/ 0 h 54"/>
              <a:gd name="T40" fmla="*/ 43 w 90"/>
              <a:gd name="T41" fmla="*/ 0 h 54"/>
              <a:gd name="T42" fmla="*/ 55 w 90"/>
              <a:gd name="T43" fmla="*/ 3 h 54"/>
              <a:gd name="T44" fmla="*/ 67 w 90"/>
              <a:gd name="T45" fmla="*/ 5 h 54"/>
              <a:gd name="T46" fmla="*/ 79 w 90"/>
              <a:gd name="T47" fmla="*/ 10 h 54"/>
              <a:gd name="T48" fmla="*/ 90 w 90"/>
              <a:gd name="T49" fmla="*/ 14 h 54"/>
              <a:gd name="T50" fmla="*/ 90 w 90"/>
              <a:gd name="T51" fmla="*/ 33 h 5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0"/>
              <a:gd name="T79" fmla="*/ 0 h 54"/>
              <a:gd name="T80" fmla="*/ 90 w 90"/>
              <a:gd name="T81" fmla="*/ 54 h 5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0" h="54">
                <a:moveTo>
                  <a:pt x="90" y="33"/>
                </a:moveTo>
                <a:lnTo>
                  <a:pt x="81" y="40"/>
                </a:lnTo>
                <a:lnTo>
                  <a:pt x="76" y="45"/>
                </a:lnTo>
                <a:lnTo>
                  <a:pt x="71" y="49"/>
                </a:lnTo>
                <a:lnTo>
                  <a:pt x="62" y="54"/>
                </a:lnTo>
                <a:lnTo>
                  <a:pt x="64" y="42"/>
                </a:lnTo>
                <a:lnTo>
                  <a:pt x="67" y="27"/>
                </a:lnTo>
                <a:lnTo>
                  <a:pt x="65" y="15"/>
                </a:lnTo>
                <a:lnTo>
                  <a:pt x="48" y="12"/>
                </a:lnTo>
                <a:lnTo>
                  <a:pt x="43" y="12"/>
                </a:lnTo>
                <a:lnTo>
                  <a:pt x="37" y="13"/>
                </a:lnTo>
                <a:lnTo>
                  <a:pt x="30" y="14"/>
                </a:lnTo>
                <a:lnTo>
                  <a:pt x="23" y="15"/>
                </a:lnTo>
                <a:lnTo>
                  <a:pt x="16" y="17"/>
                </a:lnTo>
                <a:lnTo>
                  <a:pt x="10" y="17"/>
                </a:lnTo>
                <a:lnTo>
                  <a:pt x="5" y="17"/>
                </a:lnTo>
                <a:lnTo>
                  <a:pt x="0" y="14"/>
                </a:lnTo>
                <a:lnTo>
                  <a:pt x="10" y="7"/>
                </a:lnTo>
                <a:lnTo>
                  <a:pt x="20" y="1"/>
                </a:lnTo>
                <a:lnTo>
                  <a:pt x="32" y="0"/>
                </a:lnTo>
                <a:lnTo>
                  <a:pt x="43" y="0"/>
                </a:lnTo>
                <a:lnTo>
                  <a:pt x="55" y="3"/>
                </a:lnTo>
                <a:lnTo>
                  <a:pt x="67" y="5"/>
                </a:lnTo>
                <a:lnTo>
                  <a:pt x="79" y="10"/>
                </a:lnTo>
                <a:lnTo>
                  <a:pt x="90" y="14"/>
                </a:lnTo>
                <a:lnTo>
                  <a:pt x="90" y="33"/>
                </a:lnTo>
                <a:close/>
              </a:path>
            </a:pathLst>
          </a:custGeom>
          <a:solidFill>
            <a:srgbClr val="7F2B00"/>
          </a:solidFill>
          <a:ln w="9525">
            <a:noFill/>
            <a:round/>
            <a:headEnd/>
            <a:tailEnd/>
          </a:ln>
        </p:spPr>
        <p:txBody>
          <a:bodyPr/>
          <a:lstStyle/>
          <a:p>
            <a:endParaRPr lang="es-ES"/>
          </a:p>
        </p:txBody>
      </p:sp>
      <p:sp>
        <p:nvSpPr>
          <p:cNvPr id="158758" name="Freeform 38"/>
          <p:cNvSpPr>
            <a:spLocks/>
          </p:cNvSpPr>
          <p:nvPr/>
        </p:nvSpPr>
        <p:spPr bwMode="auto">
          <a:xfrm>
            <a:off x="7258050" y="4208463"/>
            <a:ext cx="147638" cy="169862"/>
          </a:xfrm>
          <a:custGeom>
            <a:avLst/>
            <a:gdLst>
              <a:gd name="T0" fmla="*/ 93 w 93"/>
              <a:gd name="T1" fmla="*/ 97 h 107"/>
              <a:gd name="T2" fmla="*/ 83 w 93"/>
              <a:gd name="T3" fmla="*/ 102 h 107"/>
              <a:gd name="T4" fmla="*/ 71 w 93"/>
              <a:gd name="T5" fmla="*/ 104 h 107"/>
              <a:gd name="T6" fmla="*/ 57 w 93"/>
              <a:gd name="T7" fmla="*/ 107 h 107"/>
              <a:gd name="T8" fmla="*/ 45 w 93"/>
              <a:gd name="T9" fmla="*/ 107 h 107"/>
              <a:gd name="T10" fmla="*/ 31 w 93"/>
              <a:gd name="T11" fmla="*/ 106 h 107"/>
              <a:gd name="T12" fmla="*/ 18 w 93"/>
              <a:gd name="T13" fmla="*/ 104 h 107"/>
              <a:gd name="T14" fmla="*/ 8 w 93"/>
              <a:gd name="T15" fmla="*/ 103 h 107"/>
              <a:gd name="T16" fmla="*/ 0 w 93"/>
              <a:gd name="T17" fmla="*/ 102 h 107"/>
              <a:gd name="T18" fmla="*/ 3 w 93"/>
              <a:gd name="T19" fmla="*/ 85 h 107"/>
              <a:gd name="T20" fmla="*/ 9 w 93"/>
              <a:gd name="T21" fmla="*/ 60 h 107"/>
              <a:gd name="T22" fmla="*/ 18 w 93"/>
              <a:gd name="T23" fmla="*/ 29 h 107"/>
              <a:gd name="T24" fmla="*/ 25 w 93"/>
              <a:gd name="T25" fmla="*/ 0 h 107"/>
              <a:gd name="T26" fmla="*/ 36 w 93"/>
              <a:gd name="T27" fmla="*/ 8 h 107"/>
              <a:gd name="T28" fmla="*/ 46 w 93"/>
              <a:gd name="T29" fmla="*/ 19 h 107"/>
              <a:gd name="T30" fmla="*/ 55 w 93"/>
              <a:gd name="T31" fmla="*/ 30 h 107"/>
              <a:gd name="T32" fmla="*/ 62 w 93"/>
              <a:gd name="T33" fmla="*/ 44 h 107"/>
              <a:gd name="T34" fmla="*/ 70 w 93"/>
              <a:gd name="T35" fmla="*/ 59 h 107"/>
              <a:gd name="T36" fmla="*/ 78 w 93"/>
              <a:gd name="T37" fmla="*/ 73 h 107"/>
              <a:gd name="T38" fmla="*/ 85 w 93"/>
              <a:gd name="T39" fmla="*/ 85 h 107"/>
              <a:gd name="T40" fmla="*/ 93 w 93"/>
              <a:gd name="T41" fmla="*/ 97 h 10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3"/>
              <a:gd name="T64" fmla="*/ 0 h 107"/>
              <a:gd name="T65" fmla="*/ 93 w 93"/>
              <a:gd name="T66" fmla="*/ 107 h 10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3" h="107">
                <a:moveTo>
                  <a:pt x="93" y="97"/>
                </a:moveTo>
                <a:lnTo>
                  <a:pt x="83" y="102"/>
                </a:lnTo>
                <a:lnTo>
                  <a:pt x="71" y="104"/>
                </a:lnTo>
                <a:lnTo>
                  <a:pt x="57" y="107"/>
                </a:lnTo>
                <a:lnTo>
                  <a:pt x="45" y="107"/>
                </a:lnTo>
                <a:lnTo>
                  <a:pt x="31" y="106"/>
                </a:lnTo>
                <a:lnTo>
                  <a:pt x="18" y="104"/>
                </a:lnTo>
                <a:lnTo>
                  <a:pt x="8" y="103"/>
                </a:lnTo>
                <a:lnTo>
                  <a:pt x="0" y="102"/>
                </a:lnTo>
                <a:lnTo>
                  <a:pt x="3" y="85"/>
                </a:lnTo>
                <a:lnTo>
                  <a:pt x="9" y="60"/>
                </a:lnTo>
                <a:lnTo>
                  <a:pt x="18" y="29"/>
                </a:lnTo>
                <a:lnTo>
                  <a:pt x="25" y="0"/>
                </a:lnTo>
                <a:lnTo>
                  <a:pt x="36" y="8"/>
                </a:lnTo>
                <a:lnTo>
                  <a:pt x="46" y="19"/>
                </a:lnTo>
                <a:lnTo>
                  <a:pt x="55" y="30"/>
                </a:lnTo>
                <a:lnTo>
                  <a:pt x="62" y="44"/>
                </a:lnTo>
                <a:lnTo>
                  <a:pt x="70" y="59"/>
                </a:lnTo>
                <a:lnTo>
                  <a:pt x="78" y="73"/>
                </a:lnTo>
                <a:lnTo>
                  <a:pt x="85" y="85"/>
                </a:lnTo>
                <a:lnTo>
                  <a:pt x="93" y="97"/>
                </a:lnTo>
                <a:close/>
              </a:path>
            </a:pathLst>
          </a:custGeom>
          <a:solidFill>
            <a:srgbClr val="F2E8D3"/>
          </a:solidFill>
          <a:ln w="9525">
            <a:noFill/>
            <a:round/>
            <a:headEnd/>
            <a:tailEnd/>
          </a:ln>
        </p:spPr>
        <p:txBody>
          <a:bodyPr/>
          <a:lstStyle/>
          <a:p>
            <a:endParaRPr lang="es-ES"/>
          </a:p>
        </p:txBody>
      </p:sp>
      <p:sp>
        <p:nvSpPr>
          <p:cNvPr id="158759" name="Freeform 39"/>
          <p:cNvSpPr>
            <a:spLocks/>
          </p:cNvSpPr>
          <p:nvPr/>
        </p:nvSpPr>
        <p:spPr bwMode="auto">
          <a:xfrm>
            <a:off x="7104063" y="4335463"/>
            <a:ext cx="31750" cy="50800"/>
          </a:xfrm>
          <a:custGeom>
            <a:avLst/>
            <a:gdLst>
              <a:gd name="T0" fmla="*/ 18 w 20"/>
              <a:gd name="T1" fmla="*/ 31 h 32"/>
              <a:gd name="T2" fmla="*/ 12 w 20"/>
              <a:gd name="T3" fmla="*/ 32 h 32"/>
              <a:gd name="T4" fmla="*/ 4 w 20"/>
              <a:gd name="T5" fmla="*/ 30 h 32"/>
              <a:gd name="T6" fmla="*/ 0 w 20"/>
              <a:gd name="T7" fmla="*/ 24 h 32"/>
              <a:gd name="T8" fmla="*/ 1 w 20"/>
              <a:gd name="T9" fmla="*/ 17 h 32"/>
              <a:gd name="T10" fmla="*/ 9 w 20"/>
              <a:gd name="T11" fmla="*/ 0 h 32"/>
              <a:gd name="T12" fmla="*/ 15 w 20"/>
              <a:gd name="T13" fmla="*/ 5 h 32"/>
              <a:gd name="T14" fmla="*/ 19 w 20"/>
              <a:gd name="T15" fmla="*/ 13 h 32"/>
              <a:gd name="T16" fmla="*/ 20 w 20"/>
              <a:gd name="T17" fmla="*/ 22 h 32"/>
              <a:gd name="T18" fmla="*/ 18 w 20"/>
              <a:gd name="T19" fmla="*/ 31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32"/>
              <a:gd name="T32" fmla="*/ 20 w 20"/>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32">
                <a:moveTo>
                  <a:pt x="18" y="31"/>
                </a:moveTo>
                <a:lnTo>
                  <a:pt x="12" y="32"/>
                </a:lnTo>
                <a:lnTo>
                  <a:pt x="4" y="30"/>
                </a:lnTo>
                <a:lnTo>
                  <a:pt x="0" y="24"/>
                </a:lnTo>
                <a:lnTo>
                  <a:pt x="1" y="17"/>
                </a:lnTo>
                <a:lnTo>
                  <a:pt x="9" y="0"/>
                </a:lnTo>
                <a:lnTo>
                  <a:pt x="15" y="5"/>
                </a:lnTo>
                <a:lnTo>
                  <a:pt x="19" y="13"/>
                </a:lnTo>
                <a:lnTo>
                  <a:pt x="20" y="22"/>
                </a:lnTo>
                <a:lnTo>
                  <a:pt x="18" y="31"/>
                </a:lnTo>
                <a:close/>
              </a:path>
            </a:pathLst>
          </a:custGeom>
          <a:solidFill>
            <a:srgbClr val="F2E8D3"/>
          </a:solidFill>
          <a:ln w="9525">
            <a:noFill/>
            <a:round/>
            <a:headEnd/>
            <a:tailEnd/>
          </a:ln>
        </p:spPr>
        <p:txBody>
          <a:bodyPr/>
          <a:lstStyle/>
          <a:p>
            <a:endParaRPr lang="es-ES"/>
          </a:p>
        </p:txBody>
      </p:sp>
      <p:sp>
        <p:nvSpPr>
          <p:cNvPr id="158760" name="Freeform 40"/>
          <p:cNvSpPr>
            <a:spLocks/>
          </p:cNvSpPr>
          <p:nvPr/>
        </p:nvSpPr>
        <p:spPr bwMode="auto">
          <a:xfrm>
            <a:off x="6249988" y="4357688"/>
            <a:ext cx="60325" cy="111125"/>
          </a:xfrm>
          <a:custGeom>
            <a:avLst/>
            <a:gdLst>
              <a:gd name="T0" fmla="*/ 34 w 38"/>
              <a:gd name="T1" fmla="*/ 56 h 70"/>
              <a:gd name="T2" fmla="*/ 29 w 38"/>
              <a:gd name="T3" fmla="*/ 63 h 70"/>
              <a:gd name="T4" fmla="*/ 24 w 38"/>
              <a:gd name="T5" fmla="*/ 67 h 70"/>
              <a:gd name="T6" fmla="*/ 18 w 38"/>
              <a:gd name="T7" fmla="*/ 69 h 70"/>
              <a:gd name="T8" fmla="*/ 11 w 38"/>
              <a:gd name="T9" fmla="*/ 70 h 70"/>
              <a:gd name="T10" fmla="*/ 14 w 38"/>
              <a:gd name="T11" fmla="*/ 58 h 70"/>
              <a:gd name="T12" fmla="*/ 13 w 38"/>
              <a:gd name="T13" fmla="*/ 47 h 70"/>
              <a:gd name="T14" fmla="*/ 10 w 38"/>
              <a:gd name="T15" fmla="*/ 39 h 70"/>
              <a:gd name="T16" fmla="*/ 5 w 38"/>
              <a:gd name="T17" fmla="*/ 30 h 70"/>
              <a:gd name="T18" fmla="*/ 1 w 38"/>
              <a:gd name="T19" fmla="*/ 22 h 70"/>
              <a:gd name="T20" fmla="*/ 0 w 38"/>
              <a:gd name="T21" fmla="*/ 14 h 70"/>
              <a:gd name="T22" fmla="*/ 4 w 38"/>
              <a:gd name="T23" fmla="*/ 8 h 70"/>
              <a:gd name="T24" fmla="*/ 11 w 38"/>
              <a:gd name="T25" fmla="*/ 0 h 70"/>
              <a:gd name="T26" fmla="*/ 29 w 38"/>
              <a:gd name="T27" fmla="*/ 5 h 70"/>
              <a:gd name="T28" fmla="*/ 37 w 38"/>
              <a:gd name="T29" fmla="*/ 19 h 70"/>
              <a:gd name="T30" fmla="*/ 38 w 38"/>
              <a:gd name="T31" fmla="*/ 39 h 70"/>
              <a:gd name="T32" fmla="*/ 34 w 38"/>
              <a:gd name="T33" fmla="*/ 56 h 7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
              <a:gd name="T52" fmla="*/ 0 h 70"/>
              <a:gd name="T53" fmla="*/ 38 w 38"/>
              <a:gd name="T54" fmla="*/ 70 h 7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 h="70">
                <a:moveTo>
                  <a:pt x="34" y="56"/>
                </a:moveTo>
                <a:lnTo>
                  <a:pt x="29" y="63"/>
                </a:lnTo>
                <a:lnTo>
                  <a:pt x="24" y="67"/>
                </a:lnTo>
                <a:lnTo>
                  <a:pt x="18" y="69"/>
                </a:lnTo>
                <a:lnTo>
                  <a:pt x="11" y="70"/>
                </a:lnTo>
                <a:lnTo>
                  <a:pt x="14" y="58"/>
                </a:lnTo>
                <a:lnTo>
                  <a:pt x="13" y="47"/>
                </a:lnTo>
                <a:lnTo>
                  <a:pt x="10" y="39"/>
                </a:lnTo>
                <a:lnTo>
                  <a:pt x="5" y="30"/>
                </a:lnTo>
                <a:lnTo>
                  <a:pt x="1" y="22"/>
                </a:lnTo>
                <a:lnTo>
                  <a:pt x="0" y="14"/>
                </a:lnTo>
                <a:lnTo>
                  <a:pt x="4" y="8"/>
                </a:lnTo>
                <a:lnTo>
                  <a:pt x="11" y="0"/>
                </a:lnTo>
                <a:lnTo>
                  <a:pt x="29" y="5"/>
                </a:lnTo>
                <a:lnTo>
                  <a:pt x="37" y="19"/>
                </a:lnTo>
                <a:lnTo>
                  <a:pt x="38" y="39"/>
                </a:lnTo>
                <a:lnTo>
                  <a:pt x="34" y="56"/>
                </a:lnTo>
                <a:close/>
              </a:path>
            </a:pathLst>
          </a:custGeom>
          <a:solidFill>
            <a:srgbClr val="F2E8D3"/>
          </a:solidFill>
          <a:ln w="9525">
            <a:noFill/>
            <a:round/>
            <a:headEnd/>
            <a:tailEnd/>
          </a:ln>
        </p:spPr>
        <p:txBody>
          <a:bodyPr/>
          <a:lstStyle/>
          <a:p>
            <a:endParaRPr lang="es-ES"/>
          </a:p>
        </p:txBody>
      </p:sp>
      <p:sp>
        <p:nvSpPr>
          <p:cNvPr id="158761" name="Freeform 41"/>
          <p:cNvSpPr>
            <a:spLocks/>
          </p:cNvSpPr>
          <p:nvPr/>
        </p:nvSpPr>
        <p:spPr bwMode="auto">
          <a:xfrm>
            <a:off x="6008688" y="4392613"/>
            <a:ext cx="169862" cy="30162"/>
          </a:xfrm>
          <a:custGeom>
            <a:avLst/>
            <a:gdLst>
              <a:gd name="T0" fmla="*/ 107 w 107"/>
              <a:gd name="T1" fmla="*/ 14 h 19"/>
              <a:gd name="T2" fmla="*/ 95 w 107"/>
              <a:gd name="T3" fmla="*/ 17 h 19"/>
              <a:gd name="T4" fmla="*/ 82 w 107"/>
              <a:gd name="T5" fmla="*/ 18 h 19"/>
              <a:gd name="T6" fmla="*/ 68 w 107"/>
              <a:gd name="T7" fmla="*/ 19 h 19"/>
              <a:gd name="T8" fmla="*/ 54 w 107"/>
              <a:gd name="T9" fmla="*/ 19 h 19"/>
              <a:gd name="T10" fmla="*/ 41 w 107"/>
              <a:gd name="T11" fmla="*/ 19 h 19"/>
              <a:gd name="T12" fmla="*/ 27 w 107"/>
              <a:gd name="T13" fmla="*/ 18 h 19"/>
              <a:gd name="T14" fmla="*/ 13 w 107"/>
              <a:gd name="T15" fmla="*/ 17 h 19"/>
              <a:gd name="T16" fmla="*/ 0 w 107"/>
              <a:gd name="T17" fmla="*/ 14 h 19"/>
              <a:gd name="T18" fmla="*/ 13 w 107"/>
              <a:gd name="T19" fmla="*/ 8 h 19"/>
              <a:gd name="T20" fmla="*/ 26 w 107"/>
              <a:gd name="T21" fmla="*/ 2 h 19"/>
              <a:gd name="T22" fmla="*/ 41 w 107"/>
              <a:gd name="T23" fmla="*/ 0 h 19"/>
              <a:gd name="T24" fmla="*/ 56 w 107"/>
              <a:gd name="T25" fmla="*/ 0 h 19"/>
              <a:gd name="T26" fmla="*/ 70 w 107"/>
              <a:gd name="T27" fmla="*/ 1 h 19"/>
              <a:gd name="T28" fmla="*/ 84 w 107"/>
              <a:gd name="T29" fmla="*/ 2 h 19"/>
              <a:gd name="T30" fmla="*/ 97 w 107"/>
              <a:gd name="T31" fmla="*/ 5 h 19"/>
              <a:gd name="T32" fmla="*/ 107 w 107"/>
              <a:gd name="T33" fmla="*/ 9 h 19"/>
              <a:gd name="T34" fmla="*/ 107 w 107"/>
              <a:gd name="T35" fmla="*/ 14 h 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7"/>
              <a:gd name="T55" fmla="*/ 0 h 19"/>
              <a:gd name="T56" fmla="*/ 107 w 107"/>
              <a:gd name="T57" fmla="*/ 19 h 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7" h="19">
                <a:moveTo>
                  <a:pt x="107" y="14"/>
                </a:moveTo>
                <a:lnTo>
                  <a:pt x="95" y="17"/>
                </a:lnTo>
                <a:lnTo>
                  <a:pt x="82" y="18"/>
                </a:lnTo>
                <a:lnTo>
                  <a:pt x="68" y="19"/>
                </a:lnTo>
                <a:lnTo>
                  <a:pt x="54" y="19"/>
                </a:lnTo>
                <a:lnTo>
                  <a:pt x="41" y="19"/>
                </a:lnTo>
                <a:lnTo>
                  <a:pt x="27" y="18"/>
                </a:lnTo>
                <a:lnTo>
                  <a:pt x="13" y="17"/>
                </a:lnTo>
                <a:lnTo>
                  <a:pt x="0" y="14"/>
                </a:lnTo>
                <a:lnTo>
                  <a:pt x="13" y="8"/>
                </a:lnTo>
                <a:lnTo>
                  <a:pt x="26" y="2"/>
                </a:lnTo>
                <a:lnTo>
                  <a:pt x="41" y="0"/>
                </a:lnTo>
                <a:lnTo>
                  <a:pt x="56" y="0"/>
                </a:lnTo>
                <a:lnTo>
                  <a:pt x="70" y="1"/>
                </a:lnTo>
                <a:lnTo>
                  <a:pt x="84" y="2"/>
                </a:lnTo>
                <a:lnTo>
                  <a:pt x="97" y="5"/>
                </a:lnTo>
                <a:lnTo>
                  <a:pt x="107" y="9"/>
                </a:lnTo>
                <a:lnTo>
                  <a:pt x="107" y="14"/>
                </a:lnTo>
                <a:close/>
              </a:path>
            </a:pathLst>
          </a:custGeom>
          <a:solidFill>
            <a:srgbClr val="7F2B00"/>
          </a:solidFill>
          <a:ln w="9525">
            <a:noFill/>
            <a:round/>
            <a:headEnd/>
            <a:tailEnd/>
          </a:ln>
        </p:spPr>
        <p:txBody>
          <a:bodyPr/>
          <a:lstStyle/>
          <a:p>
            <a:endParaRPr lang="es-ES"/>
          </a:p>
        </p:txBody>
      </p:sp>
      <p:sp>
        <p:nvSpPr>
          <p:cNvPr id="158762" name="Freeform 42"/>
          <p:cNvSpPr>
            <a:spLocks/>
          </p:cNvSpPr>
          <p:nvPr/>
        </p:nvSpPr>
        <p:spPr bwMode="auto">
          <a:xfrm>
            <a:off x="7472363" y="4416425"/>
            <a:ext cx="452437" cy="439738"/>
          </a:xfrm>
          <a:custGeom>
            <a:avLst/>
            <a:gdLst>
              <a:gd name="T0" fmla="*/ 283 w 285"/>
              <a:gd name="T1" fmla="*/ 273 h 277"/>
              <a:gd name="T2" fmla="*/ 265 w 285"/>
              <a:gd name="T3" fmla="*/ 273 h 277"/>
              <a:gd name="T4" fmla="*/ 246 w 285"/>
              <a:gd name="T5" fmla="*/ 274 h 277"/>
              <a:gd name="T6" fmla="*/ 228 w 285"/>
              <a:gd name="T7" fmla="*/ 274 h 277"/>
              <a:gd name="T8" fmla="*/ 212 w 285"/>
              <a:gd name="T9" fmla="*/ 274 h 277"/>
              <a:gd name="T10" fmla="*/ 194 w 285"/>
              <a:gd name="T11" fmla="*/ 274 h 277"/>
              <a:gd name="T12" fmla="*/ 176 w 285"/>
              <a:gd name="T13" fmla="*/ 274 h 277"/>
              <a:gd name="T14" fmla="*/ 160 w 285"/>
              <a:gd name="T15" fmla="*/ 274 h 277"/>
              <a:gd name="T16" fmla="*/ 143 w 285"/>
              <a:gd name="T17" fmla="*/ 274 h 277"/>
              <a:gd name="T18" fmla="*/ 125 w 285"/>
              <a:gd name="T19" fmla="*/ 274 h 277"/>
              <a:gd name="T20" fmla="*/ 109 w 285"/>
              <a:gd name="T21" fmla="*/ 274 h 277"/>
              <a:gd name="T22" fmla="*/ 91 w 285"/>
              <a:gd name="T23" fmla="*/ 274 h 277"/>
              <a:gd name="T24" fmla="*/ 73 w 285"/>
              <a:gd name="T25" fmla="*/ 274 h 277"/>
              <a:gd name="T26" fmla="*/ 56 w 285"/>
              <a:gd name="T27" fmla="*/ 274 h 277"/>
              <a:gd name="T28" fmla="*/ 38 w 285"/>
              <a:gd name="T29" fmla="*/ 276 h 277"/>
              <a:gd name="T30" fmla="*/ 19 w 285"/>
              <a:gd name="T31" fmla="*/ 276 h 277"/>
              <a:gd name="T32" fmla="*/ 1 w 285"/>
              <a:gd name="T33" fmla="*/ 277 h 277"/>
              <a:gd name="T34" fmla="*/ 0 w 285"/>
              <a:gd name="T35" fmla="*/ 211 h 277"/>
              <a:gd name="T36" fmla="*/ 0 w 285"/>
              <a:gd name="T37" fmla="*/ 144 h 277"/>
              <a:gd name="T38" fmla="*/ 0 w 285"/>
              <a:gd name="T39" fmla="*/ 77 h 277"/>
              <a:gd name="T40" fmla="*/ 1 w 285"/>
              <a:gd name="T41" fmla="*/ 4 h 277"/>
              <a:gd name="T42" fmla="*/ 17 w 285"/>
              <a:gd name="T43" fmla="*/ 4 h 277"/>
              <a:gd name="T44" fmla="*/ 32 w 285"/>
              <a:gd name="T45" fmla="*/ 4 h 277"/>
              <a:gd name="T46" fmla="*/ 49 w 285"/>
              <a:gd name="T47" fmla="*/ 4 h 277"/>
              <a:gd name="T48" fmla="*/ 66 w 285"/>
              <a:gd name="T49" fmla="*/ 5 h 277"/>
              <a:gd name="T50" fmla="*/ 84 w 285"/>
              <a:gd name="T51" fmla="*/ 5 h 277"/>
              <a:gd name="T52" fmla="*/ 102 w 285"/>
              <a:gd name="T53" fmla="*/ 5 h 277"/>
              <a:gd name="T54" fmla="*/ 121 w 285"/>
              <a:gd name="T55" fmla="*/ 7 h 277"/>
              <a:gd name="T56" fmla="*/ 140 w 285"/>
              <a:gd name="T57" fmla="*/ 7 h 277"/>
              <a:gd name="T58" fmla="*/ 160 w 285"/>
              <a:gd name="T59" fmla="*/ 7 h 277"/>
              <a:gd name="T60" fmla="*/ 179 w 285"/>
              <a:gd name="T61" fmla="*/ 7 h 277"/>
              <a:gd name="T62" fmla="*/ 198 w 285"/>
              <a:gd name="T63" fmla="*/ 7 h 277"/>
              <a:gd name="T64" fmla="*/ 217 w 285"/>
              <a:gd name="T65" fmla="*/ 5 h 277"/>
              <a:gd name="T66" fmla="*/ 235 w 285"/>
              <a:gd name="T67" fmla="*/ 5 h 277"/>
              <a:gd name="T68" fmla="*/ 253 w 285"/>
              <a:gd name="T69" fmla="*/ 4 h 277"/>
              <a:gd name="T70" fmla="*/ 269 w 285"/>
              <a:gd name="T71" fmla="*/ 3 h 277"/>
              <a:gd name="T72" fmla="*/ 285 w 285"/>
              <a:gd name="T73" fmla="*/ 0 h 277"/>
              <a:gd name="T74" fmla="*/ 283 w 285"/>
              <a:gd name="T75" fmla="*/ 53 h 277"/>
              <a:gd name="T76" fmla="*/ 283 w 285"/>
              <a:gd name="T77" fmla="*/ 144 h 277"/>
              <a:gd name="T78" fmla="*/ 283 w 285"/>
              <a:gd name="T79" fmla="*/ 234 h 277"/>
              <a:gd name="T80" fmla="*/ 283 w 285"/>
              <a:gd name="T81" fmla="*/ 273 h 27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5"/>
              <a:gd name="T124" fmla="*/ 0 h 277"/>
              <a:gd name="T125" fmla="*/ 285 w 285"/>
              <a:gd name="T126" fmla="*/ 277 h 27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5" h="277">
                <a:moveTo>
                  <a:pt x="283" y="273"/>
                </a:moveTo>
                <a:lnTo>
                  <a:pt x="265" y="273"/>
                </a:lnTo>
                <a:lnTo>
                  <a:pt x="246" y="274"/>
                </a:lnTo>
                <a:lnTo>
                  <a:pt x="228" y="274"/>
                </a:lnTo>
                <a:lnTo>
                  <a:pt x="212" y="274"/>
                </a:lnTo>
                <a:lnTo>
                  <a:pt x="194" y="274"/>
                </a:lnTo>
                <a:lnTo>
                  <a:pt x="176" y="274"/>
                </a:lnTo>
                <a:lnTo>
                  <a:pt x="160" y="274"/>
                </a:lnTo>
                <a:lnTo>
                  <a:pt x="143" y="274"/>
                </a:lnTo>
                <a:lnTo>
                  <a:pt x="125" y="274"/>
                </a:lnTo>
                <a:lnTo>
                  <a:pt x="109" y="274"/>
                </a:lnTo>
                <a:lnTo>
                  <a:pt x="91" y="274"/>
                </a:lnTo>
                <a:lnTo>
                  <a:pt x="73" y="274"/>
                </a:lnTo>
                <a:lnTo>
                  <a:pt x="56" y="274"/>
                </a:lnTo>
                <a:lnTo>
                  <a:pt x="38" y="276"/>
                </a:lnTo>
                <a:lnTo>
                  <a:pt x="19" y="276"/>
                </a:lnTo>
                <a:lnTo>
                  <a:pt x="1" y="277"/>
                </a:lnTo>
                <a:lnTo>
                  <a:pt x="0" y="211"/>
                </a:lnTo>
                <a:lnTo>
                  <a:pt x="0" y="144"/>
                </a:lnTo>
                <a:lnTo>
                  <a:pt x="0" y="77"/>
                </a:lnTo>
                <a:lnTo>
                  <a:pt x="1" y="4"/>
                </a:lnTo>
                <a:lnTo>
                  <a:pt x="17" y="4"/>
                </a:lnTo>
                <a:lnTo>
                  <a:pt x="32" y="4"/>
                </a:lnTo>
                <a:lnTo>
                  <a:pt x="49" y="4"/>
                </a:lnTo>
                <a:lnTo>
                  <a:pt x="66" y="5"/>
                </a:lnTo>
                <a:lnTo>
                  <a:pt x="84" y="5"/>
                </a:lnTo>
                <a:lnTo>
                  <a:pt x="102" y="5"/>
                </a:lnTo>
                <a:lnTo>
                  <a:pt x="121" y="7"/>
                </a:lnTo>
                <a:lnTo>
                  <a:pt x="140" y="7"/>
                </a:lnTo>
                <a:lnTo>
                  <a:pt x="160" y="7"/>
                </a:lnTo>
                <a:lnTo>
                  <a:pt x="179" y="7"/>
                </a:lnTo>
                <a:lnTo>
                  <a:pt x="198" y="7"/>
                </a:lnTo>
                <a:lnTo>
                  <a:pt x="217" y="5"/>
                </a:lnTo>
                <a:lnTo>
                  <a:pt x="235" y="5"/>
                </a:lnTo>
                <a:lnTo>
                  <a:pt x="253" y="4"/>
                </a:lnTo>
                <a:lnTo>
                  <a:pt x="269" y="3"/>
                </a:lnTo>
                <a:lnTo>
                  <a:pt x="285" y="0"/>
                </a:lnTo>
                <a:lnTo>
                  <a:pt x="283" y="53"/>
                </a:lnTo>
                <a:lnTo>
                  <a:pt x="283" y="144"/>
                </a:lnTo>
                <a:lnTo>
                  <a:pt x="283" y="234"/>
                </a:lnTo>
                <a:lnTo>
                  <a:pt x="283" y="273"/>
                </a:lnTo>
                <a:close/>
              </a:path>
            </a:pathLst>
          </a:custGeom>
          <a:solidFill>
            <a:srgbClr val="F2E8D3"/>
          </a:solidFill>
          <a:ln w="9525">
            <a:noFill/>
            <a:round/>
            <a:headEnd/>
            <a:tailEnd/>
          </a:ln>
        </p:spPr>
        <p:txBody>
          <a:bodyPr/>
          <a:lstStyle/>
          <a:p>
            <a:endParaRPr lang="es-ES"/>
          </a:p>
        </p:txBody>
      </p:sp>
      <p:sp>
        <p:nvSpPr>
          <p:cNvPr id="158763" name="Freeform 43"/>
          <p:cNvSpPr>
            <a:spLocks/>
          </p:cNvSpPr>
          <p:nvPr/>
        </p:nvSpPr>
        <p:spPr bwMode="auto">
          <a:xfrm>
            <a:off x="7980363" y="4405313"/>
            <a:ext cx="425450" cy="450850"/>
          </a:xfrm>
          <a:custGeom>
            <a:avLst/>
            <a:gdLst>
              <a:gd name="T0" fmla="*/ 265 w 268"/>
              <a:gd name="T1" fmla="*/ 3 h 284"/>
              <a:gd name="T2" fmla="*/ 268 w 268"/>
              <a:gd name="T3" fmla="*/ 278 h 284"/>
              <a:gd name="T4" fmla="*/ 251 w 268"/>
              <a:gd name="T5" fmla="*/ 279 h 284"/>
              <a:gd name="T6" fmla="*/ 235 w 268"/>
              <a:gd name="T7" fmla="*/ 279 h 284"/>
              <a:gd name="T8" fmla="*/ 218 w 268"/>
              <a:gd name="T9" fmla="*/ 280 h 284"/>
              <a:gd name="T10" fmla="*/ 200 w 268"/>
              <a:gd name="T11" fmla="*/ 280 h 284"/>
              <a:gd name="T12" fmla="*/ 184 w 268"/>
              <a:gd name="T13" fmla="*/ 280 h 284"/>
              <a:gd name="T14" fmla="*/ 167 w 268"/>
              <a:gd name="T15" fmla="*/ 280 h 284"/>
              <a:gd name="T16" fmla="*/ 149 w 268"/>
              <a:gd name="T17" fmla="*/ 280 h 284"/>
              <a:gd name="T18" fmla="*/ 133 w 268"/>
              <a:gd name="T19" fmla="*/ 280 h 284"/>
              <a:gd name="T20" fmla="*/ 116 w 268"/>
              <a:gd name="T21" fmla="*/ 281 h 284"/>
              <a:gd name="T22" fmla="*/ 98 w 268"/>
              <a:gd name="T23" fmla="*/ 281 h 284"/>
              <a:gd name="T24" fmla="*/ 82 w 268"/>
              <a:gd name="T25" fmla="*/ 281 h 284"/>
              <a:gd name="T26" fmla="*/ 65 w 268"/>
              <a:gd name="T27" fmla="*/ 281 h 284"/>
              <a:gd name="T28" fmla="*/ 49 w 268"/>
              <a:gd name="T29" fmla="*/ 281 h 284"/>
              <a:gd name="T30" fmla="*/ 32 w 268"/>
              <a:gd name="T31" fmla="*/ 283 h 284"/>
              <a:gd name="T32" fmla="*/ 16 w 268"/>
              <a:gd name="T33" fmla="*/ 283 h 284"/>
              <a:gd name="T34" fmla="*/ 0 w 268"/>
              <a:gd name="T35" fmla="*/ 284 h 284"/>
              <a:gd name="T36" fmla="*/ 0 w 268"/>
              <a:gd name="T37" fmla="*/ 253 h 284"/>
              <a:gd name="T38" fmla="*/ 1 w 268"/>
              <a:gd name="T39" fmla="*/ 179 h 284"/>
              <a:gd name="T40" fmla="*/ 3 w 268"/>
              <a:gd name="T41" fmla="*/ 86 h 284"/>
              <a:gd name="T42" fmla="*/ 5 w 268"/>
              <a:gd name="T43" fmla="*/ 1 h 284"/>
              <a:gd name="T44" fmla="*/ 21 w 268"/>
              <a:gd name="T45" fmla="*/ 0 h 284"/>
              <a:gd name="T46" fmla="*/ 36 w 268"/>
              <a:gd name="T47" fmla="*/ 0 h 284"/>
              <a:gd name="T48" fmla="*/ 51 w 268"/>
              <a:gd name="T49" fmla="*/ 0 h 284"/>
              <a:gd name="T50" fmla="*/ 67 w 268"/>
              <a:gd name="T51" fmla="*/ 0 h 284"/>
              <a:gd name="T52" fmla="*/ 83 w 268"/>
              <a:gd name="T53" fmla="*/ 0 h 284"/>
              <a:gd name="T54" fmla="*/ 100 w 268"/>
              <a:gd name="T55" fmla="*/ 0 h 284"/>
              <a:gd name="T56" fmla="*/ 115 w 268"/>
              <a:gd name="T57" fmla="*/ 1 h 284"/>
              <a:gd name="T58" fmla="*/ 132 w 268"/>
              <a:gd name="T59" fmla="*/ 1 h 284"/>
              <a:gd name="T60" fmla="*/ 148 w 268"/>
              <a:gd name="T61" fmla="*/ 2 h 284"/>
              <a:gd name="T62" fmla="*/ 165 w 268"/>
              <a:gd name="T63" fmla="*/ 2 h 284"/>
              <a:gd name="T64" fmla="*/ 183 w 268"/>
              <a:gd name="T65" fmla="*/ 3 h 284"/>
              <a:gd name="T66" fmla="*/ 199 w 268"/>
              <a:gd name="T67" fmla="*/ 3 h 284"/>
              <a:gd name="T68" fmla="*/ 216 w 268"/>
              <a:gd name="T69" fmla="*/ 3 h 284"/>
              <a:gd name="T70" fmla="*/ 232 w 268"/>
              <a:gd name="T71" fmla="*/ 3 h 284"/>
              <a:gd name="T72" fmla="*/ 249 w 268"/>
              <a:gd name="T73" fmla="*/ 3 h 284"/>
              <a:gd name="T74" fmla="*/ 265 w 268"/>
              <a:gd name="T75" fmla="*/ 3 h 28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68"/>
              <a:gd name="T115" fmla="*/ 0 h 284"/>
              <a:gd name="T116" fmla="*/ 268 w 268"/>
              <a:gd name="T117" fmla="*/ 284 h 28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68" h="284">
                <a:moveTo>
                  <a:pt x="265" y="3"/>
                </a:moveTo>
                <a:lnTo>
                  <a:pt x="268" y="278"/>
                </a:lnTo>
                <a:lnTo>
                  <a:pt x="251" y="279"/>
                </a:lnTo>
                <a:lnTo>
                  <a:pt x="235" y="279"/>
                </a:lnTo>
                <a:lnTo>
                  <a:pt x="218" y="280"/>
                </a:lnTo>
                <a:lnTo>
                  <a:pt x="200" y="280"/>
                </a:lnTo>
                <a:lnTo>
                  <a:pt x="184" y="280"/>
                </a:lnTo>
                <a:lnTo>
                  <a:pt x="167" y="280"/>
                </a:lnTo>
                <a:lnTo>
                  <a:pt x="149" y="280"/>
                </a:lnTo>
                <a:lnTo>
                  <a:pt x="133" y="280"/>
                </a:lnTo>
                <a:lnTo>
                  <a:pt x="116" y="281"/>
                </a:lnTo>
                <a:lnTo>
                  <a:pt x="98" y="281"/>
                </a:lnTo>
                <a:lnTo>
                  <a:pt x="82" y="281"/>
                </a:lnTo>
                <a:lnTo>
                  <a:pt x="65" y="281"/>
                </a:lnTo>
                <a:lnTo>
                  <a:pt x="49" y="281"/>
                </a:lnTo>
                <a:lnTo>
                  <a:pt x="32" y="283"/>
                </a:lnTo>
                <a:lnTo>
                  <a:pt x="16" y="283"/>
                </a:lnTo>
                <a:lnTo>
                  <a:pt x="0" y="284"/>
                </a:lnTo>
                <a:lnTo>
                  <a:pt x="0" y="253"/>
                </a:lnTo>
                <a:lnTo>
                  <a:pt x="1" y="179"/>
                </a:lnTo>
                <a:lnTo>
                  <a:pt x="3" y="86"/>
                </a:lnTo>
                <a:lnTo>
                  <a:pt x="5" y="1"/>
                </a:lnTo>
                <a:lnTo>
                  <a:pt x="21" y="0"/>
                </a:lnTo>
                <a:lnTo>
                  <a:pt x="36" y="0"/>
                </a:lnTo>
                <a:lnTo>
                  <a:pt x="51" y="0"/>
                </a:lnTo>
                <a:lnTo>
                  <a:pt x="67" y="0"/>
                </a:lnTo>
                <a:lnTo>
                  <a:pt x="83" y="0"/>
                </a:lnTo>
                <a:lnTo>
                  <a:pt x="100" y="0"/>
                </a:lnTo>
                <a:lnTo>
                  <a:pt x="115" y="1"/>
                </a:lnTo>
                <a:lnTo>
                  <a:pt x="132" y="1"/>
                </a:lnTo>
                <a:lnTo>
                  <a:pt x="148" y="2"/>
                </a:lnTo>
                <a:lnTo>
                  <a:pt x="165" y="2"/>
                </a:lnTo>
                <a:lnTo>
                  <a:pt x="183" y="3"/>
                </a:lnTo>
                <a:lnTo>
                  <a:pt x="199" y="3"/>
                </a:lnTo>
                <a:lnTo>
                  <a:pt x="216" y="3"/>
                </a:lnTo>
                <a:lnTo>
                  <a:pt x="232" y="3"/>
                </a:lnTo>
                <a:lnTo>
                  <a:pt x="249" y="3"/>
                </a:lnTo>
                <a:lnTo>
                  <a:pt x="265" y="3"/>
                </a:lnTo>
                <a:close/>
              </a:path>
            </a:pathLst>
          </a:custGeom>
          <a:solidFill>
            <a:srgbClr val="F2E8D3"/>
          </a:solidFill>
          <a:ln w="9525">
            <a:noFill/>
            <a:round/>
            <a:headEnd/>
            <a:tailEnd/>
          </a:ln>
        </p:spPr>
        <p:txBody>
          <a:bodyPr/>
          <a:lstStyle/>
          <a:p>
            <a:endParaRPr lang="es-ES"/>
          </a:p>
        </p:txBody>
      </p:sp>
      <p:sp>
        <p:nvSpPr>
          <p:cNvPr id="158764" name="Freeform 44"/>
          <p:cNvSpPr>
            <a:spLocks/>
          </p:cNvSpPr>
          <p:nvPr/>
        </p:nvSpPr>
        <p:spPr bwMode="auto">
          <a:xfrm>
            <a:off x="7000875" y="4406900"/>
            <a:ext cx="414338" cy="454025"/>
          </a:xfrm>
          <a:custGeom>
            <a:avLst/>
            <a:gdLst>
              <a:gd name="T0" fmla="*/ 142 w 261"/>
              <a:gd name="T1" fmla="*/ 39 h 286"/>
              <a:gd name="T2" fmla="*/ 144 w 261"/>
              <a:gd name="T3" fmla="*/ 19 h 286"/>
              <a:gd name="T4" fmla="*/ 154 w 261"/>
              <a:gd name="T5" fmla="*/ 8 h 286"/>
              <a:gd name="T6" fmla="*/ 170 w 261"/>
              <a:gd name="T7" fmla="*/ 2 h 286"/>
              <a:gd name="T8" fmla="*/ 187 w 261"/>
              <a:gd name="T9" fmla="*/ 2 h 286"/>
              <a:gd name="T10" fmla="*/ 208 w 261"/>
              <a:gd name="T11" fmla="*/ 5 h 286"/>
              <a:gd name="T12" fmla="*/ 227 w 261"/>
              <a:gd name="T13" fmla="*/ 6 h 286"/>
              <a:gd name="T14" fmla="*/ 245 w 261"/>
              <a:gd name="T15" fmla="*/ 6 h 286"/>
              <a:gd name="T16" fmla="*/ 259 w 261"/>
              <a:gd name="T17" fmla="*/ 1 h 286"/>
              <a:gd name="T18" fmla="*/ 261 w 261"/>
              <a:gd name="T19" fmla="*/ 56 h 286"/>
              <a:gd name="T20" fmla="*/ 260 w 261"/>
              <a:gd name="T21" fmla="*/ 136 h 286"/>
              <a:gd name="T22" fmla="*/ 260 w 261"/>
              <a:gd name="T23" fmla="*/ 221 h 286"/>
              <a:gd name="T24" fmla="*/ 261 w 261"/>
              <a:gd name="T25" fmla="*/ 283 h 286"/>
              <a:gd name="T26" fmla="*/ 246 w 261"/>
              <a:gd name="T27" fmla="*/ 283 h 286"/>
              <a:gd name="T28" fmla="*/ 230 w 261"/>
              <a:gd name="T29" fmla="*/ 284 h 286"/>
              <a:gd name="T30" fmla="*/ 214 w 261"/>
              <a:gd name="T31" fmla="*/ 284 h 286"/>
              <a:gd name="T32" fmla="*/ 200 w 261"/>
              <a:gd name="T33" fmla="*/ 284 h 286"/>
              <a:gd name="T34" fmla="*/ 185 w 261"/>
              <a:gd name="T35" fmla="*/ 284 h 286"/>
              <a:gd name="T36" fmla="*/ 170 w 261"/>
              <a:gd name="T37" fmla="*/ 284 h 286"/>
              <a:gd name="T38" fmla="*/ 154 w 261"/>
              <a:gd name="T39" fmla="*/ 284 h 286"/>
              <a:gd name="T40" fmla="*/ 139 w 261"/>
              <a:gd name="T41" fmla="*/ 284 h 286"/>
              <a:gd name="T42" fmla="*/ 124 w 261"/>
              <a:gd name="T43" fmla="*/ 284 h 286"/>
              <a:gd name="T44" fmla="*/ 107 w 261"/>
              <a:gd name="T45" fmla="*/ 284 h 286"/>
              <a:gd name="T46" fmla="*/ 92 w 261"/>
              <a:gd name="T47" fmla="*/ 284 h 286"/>
              <a:gd name="T48" fmla="*/ 74 w 261"/>
              <a:gd name="T49" fmla="*/ 284 h 286"/>
              <a:gd name="T50" fmla="*/ 57 w 261"/>
              <a:gd name="T51" fmla="*/ 284 h 286"/>
              <a:gd name="T52" fmla="*/ 40 w 261"/>
              <a:gd name="T53" fmla="*/ 284 h 286"/>
              <a:gd name="T54" fmla="*/ 20 w 261"/>
              <a:gd name="T55" fmla="*/ 286 h 286"/>
              <a:gd name="T56" fmla="*/ 1 w 261"/>
              <a:gd name="T57" fmla="*/ 286 h 286"/>
              <a:gd name="T58" fmla="*/ 0 w 261"/>
              <a:gd name="T59" fmla="*/ 254 h 286"/>
              <a:gd name="T60" fmla="*/ 0 w 261"/>
              <a:gd name="T61" fmla="*/ 215 h 286"/>
              <a:gd name="T62" fmla="*/ 0 w 261"/>
              <a:gd name="T63" fmla="*/ 175 h 286"/>
              <a:gd name="T64" fmla="*/ 4 w 261"/>
              <a:gd name="T65" fmla="*/ 138 h 286"/>
              <a:gd name="T66" fmla="*/ 18 w 261"/>
              <a:gd name="T67" fmla="*/ 118 h 286"/>
              <a:gd name="T68" fmla="*/ 26 w 261"/>
              <a:gd name="T69" fmla="*/ 94 h 286"/>
              <a:gd name="T70" fmla="*/ 29 w 261"/>
              <a:gd name="T71" fmla="*/ 67 h 286"/>
              <a:gd name="T72" fmla="*/ 33 w 261"/>
              <a:gd name="T73" fmla="*/ 41 h 286"/>
              <a:gd name="T74" fmla="*/ 40 w 261"/>
              <a:gd name="T75" fmla="*/ 19 h 286"/>
              <a:gd name="T76" fmla="*/ 51 w 261"/>
              <a:gd name="T77" fmla="*/ 4 h 286"/>
              <a:gd name="T78" fmla="*/ 71 w 261"/>
              <a:gd name="T79" fmla="*/ 0 h 286"/>
              <a:gd name="T80" fmla="*/ 102 w 261"/>
              <a:gd name="T81" fmla="*/ 9 h 286"/>
              <a:gd name="T82" fmla="*/ 106 w 261"/>
              <a:gd name="T83" fmla="*/ 14 h 286"/>
              <a:gd name="T84" fmla="*/ 108 w 261"/>
              <a:gd name="T85" fmla="*/ 20 h 286"/>
              <a:gd name="T86" fmla="*/ 112 w 261"/>
              <a:gd name="T87" fmla="*/ 27 h 286"/>
              <a:gd name="T88" fmla="*/ 116 w 261"/>
              <a:gd name="T89" fmla="*/ 33 h 286"/>
              <a:gd name="T90" fmla="*/ 121 w 261"/>
              <a:gd name="T91" fmla="*/ 38 h 286"/>
              <a:gd name="T92" fmla="*/ 126 w 261"/>
              <a:gd name="T93" fmla="*/ 42 h 286"/>
              <a:gd name="T94" fmla="*/ 134 w 261"/>
              <a:gd name="T95" fmla="*/ 42 h 286"/>
              <a:gd name="T96" fmla="*/ 142 w 261"/>
              <a:gd name="T97" fmla="*/ 39 h 28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1"/>
              <a:gd name="T148" fmla="*/ 0 h 286"/>
              <a:gd name="T149" fmla="*/ 261 w 261"/>
              <a:gd name="T150" fmla="*/ 286 h 28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1" h="286">
                <a:moveTo>
                  <a:pt x="142" y="39"/>
                </a:moveTo>
                <a:lnTo>
                  <a:pt x="144" y="19"/>
                </a:lnTo>
                <a:lnTo>
                  <a:pt x="154" y="8"/>
                </a:lnTo>
                <a:lnTo>
                  <a:pt x="170" y="2"/>
                </a:lnTo>
                <a:lnTo>
                  <a:pt x="187" y="2"/>
                </a:lnTo>
                <a:lnTo>
                  <a:pt x="208" y="5"/>
                </a:lnTo>
                <a:lnTo>
                  <a:pt x="227" y="6"/>
                </a:lnTo>
                <a:lnTo>
                  <a:pt x="245" y="6"/>
                </a:lnTo>
                <a:lnTo>
                  <a:pt x="259" y="1"/>
                </a:lnTo>
                <a:lnTo>
                  <a:pt x="261" y="56"/>
                </a:lnTo>
                <a:lnTo>
                  <a:pt x="260" y="136"/>
                </a:lnTo>
                <a:lnTo>
                  <a:pt x="260" y="221"/>
                </a:lnTo>
                <a:lnTo>
                  <a:pt x="261" y="283"/>
                </a:lnTo>
                <a:lnTo>
                  <a:pt x="246" y="283"/>
                </a:lnTo>
                <a:lnTo>
                  <a:pt x="230" y="284"/>
                </a:lnTo>
                <a:lnTo>
                  <a:pt x="214" y="284"/>
                </a:lnTo>
                <a:lnTo>
                  <a:pt x="200" y="284"/>
                </a:lnTo>
                <a:lnTo>
                  <a:pt x="185" y="284"/>
                </a:lnTo>
                <a:lnTo>
                  <a:pt x="170" y="284"/>
                </a:lnTo>
                <a:lnTo>
                  <a:pt x="154" y="284"/>
                </a:lnTo>
                <a:lnTo>
                  <a:pt x="139" y="284"/>
                </a:lnTo>
                <a:lnTo>
                  <a:pt x="124" y="284"/>
                </a:lnTo>
                <a:lnTo>
                  <a:pt x="107" y="284"/>
                </a:lnTo>
                <a:lnTo>
                  <a:pt x="92" y="284"/>
                </a:lnTo>
                <a:lnTo>
                  <a:pt x="74" y="284"/>
                </a:lnTo>
                <a:lnTo>
                  <a:pt x="57" y="284"/>
                </a:lnTo>
                <a:lnTo>
                  <a:pt x="40" y="284"/>
                </a:lnTo>
                <a:lnTo>
                  <a:pt x="20" y="286"/>
                </a:lnTo>
                <a:lnTo>
                  <a:pt x="1" y="286"/>
                </a:lnTo>
                <a:lnTo>
                  <a:pt x="0" y="254"/>
                </a:lnTo>
                <a:lnTo>
                  <a:pt x="0" y="215"/>
                </a:lnTo>
                <a:lnTo>
                  <a:pt x="0" y="175"/>
                </a:lnTo>
                <a:lnTo>
                  <a:pt x="4" y="138"/>
                </a:lnTo>
                <a:lnTo>
                  <a:pt x="18" y="118"/>
                </a:lnTo>
                <a:lnTo>
                  <a:pt x="26" y="94"/>
                </a:lnTo>
                <a:lnTo>
                  <a:pt x="29" y="67"/>
                </a:lnTo>
                <a:lnTo>
                  <a:pt x="33" y="41"/>
                </a:lnTo>
                <a:lnTo>
                  <a:pt x="40" y="19"/>
                </a:lnTo>
                <a:lnTo>
                  <a:pt x="51" y="4"/>
                </a:lnTo>
                <a:lnTo>
                  <a:pt x="71" y="0"/>
                </a:lnTo>
                <a:lnTo>
                  <a:pt x="102" y="9"/>
                </a:lnTo>
                <a:lnTo>
                  <a:pt x="106" y="14"/>
                </a:lnTo>
                <a:lnTo>
                  <a:pt x="108" y="20"/>
                </a:lnTo>
                <a:lnTo>
                  <a:pt x="112" y="27"/>
                </a:lnTo>
                <a:lnTo>
                  <a:pt x="116" y="33"/>
                </a:lnTo>
                <a:lnTo>
                  <a:pt x="121" y="38"/>
                </a:lnTo>
                <a:lnTo>
                  <a:pt x="126" y="42"/>
                </a:lnTo>
                <a:lnTo>
                  <a:pt x="134" y="42"/>
                </a:lnTo>
                <a:lnTo>
                  <a:pt x="142" y="39"/>
                </a:lnTo>
                <a:close/>
              </a:path>
            </a:pathLst>
          </a:custGeom>
          <a:solidFill>
            <a:srgbClr val="F2E8D3"/>
          </a:solidFill>
          <a:ln w="9525">
            <a:noFill/>
            <a:round/>
            <a:headEnd/>
            <a:tailEnd/>
          </a:ln>
        </p:spPr>
        <p:txBody>
          <a:bodyPr/>
          <a:lstStyle/>
          <a:p>
            <a:endParaRPr lang="es-ES"/>
          </a:p>
        </p:txBody>
      </p:sp>
      <p:sp>
        <p:nvSpPr>
          <p:cNvPr id="158765" name="Freeform 45"/>
          <p:cNvSpPr>
            <a:spLocks/>
          </p:cNvSpPr>
          <p:nvPr/>
        </p:nvSpPr>
        <p:spPr bwMode="auto">
          <a:xfrm>
            <a:off x="6337300" y="4441825"/>
            <a:ext cx="158750" cy="106363"/>
          </a:xfrm>
          <a:custGeom>
            <a:avLst/>
            <a:gdLst>
              <a:gd name="T0" fmla="*/ 100 w 100"/>
              <a:gd name="T1" fmla="*/ 20 h 67"/>
              <a:gd name="T2" fmla="*/ 88 w 100"/>
              <a:gd name="T3" fmla="*/ 26 h 67"/>
              <a:gd name="T4" fmla="*/ 76 w 100"/>
              <a:gd name="T5" fmla="*/ 35 h 67"/>
              <a:gd name="T6" fmla="*/ 65 w 100"/>
              <a:gd name="T7" fmla="*/ 44 h 67"/>
              <a:gd name="T8" fmla="*/ 53 w 100"/>
              <a:gd name="T9" fmla="*/ 52 h 67"/>
              <a:gd name="T10" fmla="*/ 42 w 100"/>
              <a:gd name="T11" fmla="*/ 59 h 67"/>
              <a:gd name="T12" fmla="*/ 29 w 100"/>
              <a:gd name="T13" fmla="*/ 66 h 67"/>
              <a:gd name="T14" fmla="*/ 15 w 100"/>
              <a:gd name="T15" fmla="*/ 67 h 67"/>
              <a:gd name="T16" fmla="*/ 0 w 100"/>
              <a:gd name="T17" fmla="*/ 66 h 67"/>
              <a:gd name="T18" fmla="*/ 9 w 100"/>
              <a:gd name="T19" fmla="*/ 56 h 67"/>
              <a:gd name="T20" fmla="*/ 19 w 100"/>
              <a:gd name="T21" fmla="*/ 44 h 67"/>
              <a:gd name="T22" fmla="*/ 29 w 100"/>
              <a:gd name="T23" fmla="*/ 31 h 67"/>
              <a:gd name="T24" fmla="*/ 42 w 100"/>
              <a:gd name="T25" fmla="*/ 20 h 67"/>
              <a:gd name="T26" fmla="*/ 55 w 100"/>
              <a:gd name="T27" fmla="*/ 11 h 67"/>
              <a:gd name="T28" fmla="*/ 69 w 100"/>
              <a:gd name="T29" fmla="*/ 3 h 67"/>
              <a:gd name="T30" fmla="*/ 84 w 100"/>
              <a:gd name="T31" fmla="*/ 0 h 67"/>
              <a:gd name="T32" fmla="*/ 100 w 100"/>
              <a:gd name="T33" fmla="*/ 1 h 67"/>
              <a:gd name="T34" fmla="*/ 100 w 100"/>
              <a:gd name="T35" fmla="*/ 20 h 6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0"/>
              <a:gd name="T55" fmla="*/ 0 h 67"/>
              <a:gd name="T56" fmla="*/ 100 w 100"/>
              <a:gd name="T57" fmla="*/ 67 h 6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0" h="67">
                <a:moveTo>
                  <a:pt x="100" y="20"/>
                </a:moveTo>
                <a:lnTo>
                  <a:pt x="88" y="26"/>
                </a:lnTo>
                <a:lnTo>
                  <a:pt x="76" y="35"/>
                </a:lnTo>
                <a:lnTo>
                  <a:pt x="65" y="44"/>
                </a:lnTo>
                <a:lnTo>
                  <a:pt x="53" y="52"/>
                </a:lnTo>
                <a:lnTo>
                  <a:pt x="42" y="59"/>
                </a:lnTo>
                <a:lnTo>
                  <a:pt x="29" y="66"/>
                </a:lnTo>
                <a:lnTo>
                  <a:pt x="15" y="67"/>
                </a:lnTo>
                <a:lnTo>
                  <a:pt x="0" y="66"/>
                </a:lnTo>
                <a:lnTo>
                  <a:pt x="9" y="56"/>
                </a:lnTo>
                <a:lnTo>
                  <a:pt x="19" y="44"/>
                </a:lnTo>
                <a:lnTo>
                  <a:pt x="29" y="31"/>
                </a:lnTo>
                <a:lnTo>
                  <a:pt x="42" y="20"/>
                </a:lnTo>
                <a:lnTo>
                  <a:pt x="55" y="11"/>
                </a:lnTo>
                <a:lnTo>
                  <a:pt x="69" y="3"/>
                </a:lnTo>
                <a:lnTo>
                  <a:pt x="84" y="0"/>
                </a:lnTo>
                <a:lnTo>
                  <a:pt x="100" y="1"/>
                </a:lnTo>
                <a:lnTo>
                  <a:pt x="100" y="20"/>
                </a:lnTo>
                <a:close/>
              </a:path>
            </a:pathLst>
          </a:custGeom>
          <a:solidFill>
            <a:srgbClr val="F2E8D3"/>
          </a:solidFill>
          <a:ln w="9525">
            <a:noFill/>
            <a:round/>
            <a:headEnd/>
            <a:tailEnd/>
          </a:ln>
        </p:spPr>
        <p:txBody>
          <a:bodyPr/>
          <a:lstStyle/>
          <a:p>
            <a:endParaRPr lang="es-ES"/>
          </a:p>
        </p:txBody>
      </p:sp>
      <p:sp>
        <p:nvSpPr>
          <p:cNvPr id="158766" name="Freeform 46"/>
          <p:cNvSpPr>
            <a:spLocks/>
          </p:cNvSpPr>
          <p:nvPr/>
        </p:nvSpPr>
        <p:spPr bwMode="auto">
          <a:xfrm>
            <a:off x="6367463" y="4546600"/>
            <a:ext cx="120650" cy="66675"/>
          </a:xfrm>
          <a:custGeom>
            <a:avLst/>
            <a:gdLst>
              <a:gd name="T0" fmla="*/ 76 w 76"/>
              <a:gd name="T1" fmla="*/ 14 h 42"/>
              <a:gd name="T2" fmla="*/ 71 w 76"/>
              <a:gd name="T3" fmla="*/ 22 h 42"/>
              <a:gd name="T4" fmla="*/ 65 w 76"/>
              <a:gd name="T5" fmla="*/ 28 h 42"/>
              <a:gd name="T6" fmla="*/ 57 w 76"/>
              <a:gd name="T7" fmla="*/ 32 h 42"/>
              <a:gd name="T8" fmla="*/ 48 w 76"/>
              <a:gd name="T9" fmla="*/ 34 h 42"/>
              <a:gd name="T10" fmla="*/ 39 w 76"/>
              <a:gd name="T11" fmla="*/ 36 h 42"/>
              <a:gd name="T12" fmla="*/ 29 w 76"/>
              <a:gd name="T13" fmla="*/ 37 h 42"/>
              <a:gd name="T14" fmla="*/ 20 w 76"/>
              <a:gd name="T15" fmla="*/ 39 h 42"/>
              <a:gd name="T16" fmla="*/ 11 w 76"/>
              <a:gd name="T17" fmla="*/ 42 h 42"/>
              <a:gd name="T18" fmla="*/ 0 w 76"/>
              <a:gd name="T19" fmla="*/ 30 h 42"/>
              <a:gd name="T20" fmla="*/ 9 w 76"/>
              <a:gd name="T21" fmla="*/ 25 h 42"/>
              <a:gd name="T22" fmla="*/ 19 w 76"/>
              <a:gd name="T23" fmla="*/ 18 h 42"/>
              <a:gd name="T24" fmla="*/ 30 w 76"/>
              <a:gd name="T25" fmla="*/ 11 h 42"/>
              <a:gd name="T26" fmla="*/ 42 w 76"/>
              <a:gd name="T27" fmla="*/ 5 h 42"/>
              <a:gd name="T28" fmla="*/ 53 w 76"/>
              <a:gd name="T29" fmla="*/ 1 h 42"/>
              <a:gd name="T30" fmla="*/ 64 w 76"/>
              <a:gd name="T31" fmla="*/ 0 h 42"/>
              <a:gd name="T32" fmla="*/ 71 w 76"/>
              <a:gd name="T33" fmla="*/ 4 h 42"/>
              <a:gd name="T34" fmla="*/ 76 w 76"/>
              <a:gd name="T35" fmla="*/ 14 h 4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6"/>
              <a:gd name="T55" fmla="*/ 0 h 42"/>
              <a:gd name="T56" fmla="*/ 76 w 76"/>
              <a:gd name="T57" fmla="*/ 42 h 4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6" h="42">
                <a:moveTo>
                  <a:pt x="76" y="14"/>
                </a:moveTo>
                <a:lnTo>
                  <a:pt x="71" y="22"/>
                </a:lnTo>
                <a:lnTo>
                  <a:pt x="65" y="28"/>
                </a:lnTo>
                <a:lnTo>
                  <a:pt x="57" y="32"/>
                </a:lnTo>
                <a:lnTo>
                  <a:pt x="48" y="34"/>
                </a:lnTo>
                <a:lnTo>
                  <a:pt x="39" y="36"/>
                </a:lnTo>
                <a:lnTo>
                  <a:pt x="29" y="37"/>
                </a:lnTo>
                <a:lnTo>
                  <a:pt x="20" y="39"/>
                </a:lnTo>
                <a:lnTo>
                  <a:pt x="11" y="42"/>
                </a:lnTo>
                <a:lnTo>
                  <a:pt x="0" y="30"/>
                </a:lnTo>
                <a:lnTo>
                  <a:pt x="9" y="25"/>
                </a:lnTo>
                <a:lnTo>
                  <a:pt x="19" y="18"/>
                </a:lnTo>
                <a:lnTo>
                  <a:pt x="30" y="11"/>
                </a:lnTo>
                <a:lnTo>
                  <a:pt x="42" y="5"/>
                </a:lnTo>
                <a:lnTo>
                  <a:pt x="53" y="1"/>
                </a:lnTo>
                <a:lnTo>
                  <a:pt x="64" y="0"/>
                </a:lnTo>
                <a:lnTo>
                  <a:pt x="71" y="4"/>
                </a:lnTo>
                <a:lnTo>
                  <a:pt x="76" y="14"/>
                </a:lnTo>
                <a:close/>
              </a:path>
            </a:pathLst>
          </a:custGeom>
          <a:solidFill>
            <a:srgbClr val="F2E8D3"/>
          </a:solidFill>
          <a:ln w="9525">
            <a:noFill/>
            <a:round/>
            <a:headEnd/>
            <a:tailEnd/>
          </a:ln>
        </p:spPr>
        <p:txBody>
          <a:bodyPr/>
          <a:lstStyle/>
          <a:p>
            <a:endParaRPr lang="es-ES"/>
          </a:p>
        </p:txBody>
      </p:sp>
      <p:sp>
        <p:nvSpPr>
          <p:cNvPr id="158767" name="Freeform 47"/>
          <p:cNvSpPr>
            <a:spLocks/>
          </p:cNvSpPr>
          <p:nvPr/>
        </p:nvSpPr>
        <p:spPr bwMode="auto">
          <a:xfrm>
            <a:off x="6211888" y="4567238"/>
            <a:ext cx="290512" cy="217487"/>
          </a:xfrm>
          <a:custGeom>
            <a:avLst/>
            <a:gdLst>
              <a:gd name="T0" fmla="*/ 114 w 183"/>
              <a:gd name="T1" fmla="*/ 105 h 137"/>
              <a:gd name="T2" fmla="*/ 123 w 183"/>
              <a:gd name="T3" fmla="*/ 97 h 137"/>
              <a:gd name="T4" fmla="*/ 118 w 183"/>
              <a:gd name="T5" fmla="*/ 94 h 137"/>
              <a:gd name="T6" fmla="*/ 117 w 183"/>
              <a:gd name="T7" fmla="*/ 89 h 137"/>
              <a:gd name="T8" fmla="*/ 117 w 183"/>
              <a:gd name="T9" fmla="*/ 84 h 137"/>
              <a:gd name="T10" fmla="*/ 121 w 183"/>
              <a:gd name="T11" fmla="*/ 80 h 137"/>
              <a:gd name="T12" fmla="*/ 130 w 183"/>
              <a:gd name="T13" fmla="*/ 80 h 137"/>
              <a:gd name="T14" fmla="*/ 139 w 183"/>
              <a:gd name="T15" fmla="*/ 79 h 137"/>
              <a:gd name="T16" fmla="*/ 146 w 183"/>
              <a:gd name="T17" fmla="*/ 76 h 137"/>
              <a:gd name="T18" fmla="*/ 153 w 183"/>
              <a:gd name="T19" fmla="*/ 75 h 137"/>
              <a:gd name="T20" fmla="*/ 160 w 183"/>
              <a:gd name="T21" fmla="*/ 72 h 137"/>
              <a:gd name="T22" fmla="*/ 168 w 183"/>
              <a:gd name="T23" fmla="*/ 71 h 137"/>
              <a:gd name="T24" fmla="*/ 176 w 183"/>
              <a:gd name="T25" fmla="*/ 71 h 137"/>
              <a:gd name="T26" fmla="*/ 183 w 183"/>
              <a:gd name="T27" fmla="*/ 71 h 137"/>
              <a:gd name="T28" fmla="*/ 182 w 183"/>
              <a:gd name="T29" fmla="*/ 81 h 137"/>
              <a:gd name="T30" fmla="*/ 177 w 183"/>
              <a:gd name="T31" fmla="*/ 88 h 137"/>
              <a:gd name="T32" fmla="*/ 171 w 183"/>
              <a:gd name="T33" fmla="*/ 93 h 137"/>
              <a:gd name="T34" fmla="*/ 162 w 183"/>
              <a:gd name="T35" fmla="*/ 95 h 137"/>
              <a:gd name="T36" fmla="*/ 153 w 183"/>
              <a:gd name="T37" fmla="*/ 98 h 137"/>
              <a:gd name="T38" fmla="*/ 142 w 183"/>
              <a:gd name="T39" fmla="*/ 99 h 137"/>
              <a:gd name="T40" fmla="*/ 132 w 183"/>
              <a:gd name="T41" fmla="*/ 102 h 137"/>
              <a:gd name="T42" fmla="*/ 123 w 183"/>
              <a:gd name="T43" fmla="*/ 105 h 137"/>
              <a:gd name="T44" fmla="*/ 144 w 183"/>
              <a:gd name="T45" fmla="*/ 122 h 137"/>
              <a:gd name="T46" fmla="*/ 128 w 183"/>
              <a:gd name="T47" fmla="*/ 132 h 137"/>
              <a:gd name="T48" fmla="*/ 113 w 183"/>
              <a:gd name="T49" fmla="*/ 137 h 137"/>
              <a:gd name="T50" fmla="*/ 98 w 183"/>
              <a:gd name="T51" fmla="*/ 137 h 137"/>
              <a:gd name="T52" fmla="*/ 84 w 183"/>
              <a:gd name="T53" fmla="*/ 134 h 137"/>
              <a:gd name="T54" fmla="*/ 69 w 183"/>
              <a:gd name="T55" fmla="*/ 128 h 137"/>
              <a:gd name="T56" fmla="*/ 54 w 183"/>
              <a:gd name="T57" fmla="*/ 121 h 137"/>
              <a:gd name="T58" fmla="*/ 40 w 183"/>
              <a:gd name="T59" fmla="*/ 114 h 137"/>
              <a:gd name="T60" fmla="*/ 28 w 183"/>
              <a:gd name="T61" fmla="*/ 108 h 137"/>
              <a:gd name="T62" fmla="*/ 24 w 183"/>
              <a:gd name="T63" fmla="*/ 100 h 137"/>
              <a:gd name="T64" fmla="*/ 18 w 183"/>
              <a:gd name="T65" fmla="*/ 93 h 137"/>
              <a:gd name="T66" fmla="*/ 12 w 183"/>
              <a:gd name="T67" fmla="*/ 85 h 137"/>
              <a:gd name="T68" fmla="*/ 7 w 183"/>
              <a:gd name="T69" fmla="*/ 77 h 137"/>
              <a:gd name="T70" fmla="*/ 2 w 183"/>
              <a:gd name="T71" fmla="*/ 70 h 137"/>
              <a:gd name="T72" fmla="*/ 0 w 183"/>
              <a:gd name="T73" fmla="*/ 62 h 137"/>
              <a:gd name="T74" fmla="*/ 1 w 183"/>
              <a:gd name="T75" fmla="*/ 54 h 137"/>
              <a:gd name="T76" fmla="*/ 5 w 183"/>
              <a:gd name="T77" fmla="*/ 46 h 137"/>
              <a:gd name="T78" fmla="*/ 12 w 183"/>
              <a:gd name="T79" fmla="*/ 38 h 137"/>
              <a:gd name="T80" fmla="*/ 23 w 183"/>
              <a:gd name="T81" fmla="*/ 29 h 137"/>
              <a:gd name="T82" fmla="*/ 32 w 183"/>
              <a:gd name="T83" fmla="*/ 19 h 137"/>
              <a:gd name="T84" fmla="*/ 42 w 183"/>
              <a:gd name="T85" fmla="*/ 10 h 137"/>
              <a:gd name="T86" fmla="*/ 52 w 183"/>
              <a:gd name="T87" fmla="*/ 3 h 137"/>
              <a:gd name="T88" fmla="*/ 61 w 183"/>
              <a:gd name="T89" fmla="*/ 0 h 137"/>
              <a:gd name="T90" fmla="*/ 71 w 183"/>
              <a:gd name="T91" fmla="*/ 1 h 137"/>
              <a:gd name="T92" fmla="*/ 79 w 183"/>
              <a:gd name="T93" fmla="*/ 9 h 137"/>
              <a:gd name="T94" fmla="*/ 81 w 183"/>
              <a:gd name="T95" fmla="*/ 39 h 137"/>
              <a:gd name="T96" fmla="*/ 86 w 183"/>
              <a:gd name="T97" fmla="*/ 63 h 137"/>
              <a:gd name="T98" fmla="*/ 97 w 183"/>
              <a:gd name="T99" fmla="*/ 85 h 137"/>
              <a:gd name="T100" fmla="*/ 114 w 183"/>
              <a:gd name="T101" fmla="*/ 105 h 13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3"/>
              <a:gd name="T154" fmla="*/ 0 h 137"/>
              <a:gd name="T155" fmla="*/ 183 w 183"/>
              <a:gd name="T156" fmla="*/ 137 h 13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3" h="137">
                <a:moveTo>
                  <a:pt x="114" y="105"/>
                </a:moveTo>
                <a:lnTo>
                  <a:pt x="123" y="97"/>
                </a:lnTo>
                <a:lnTo>
                  <a:pt x="118" y="94"/>
                </a:lnTo>
                <a:lnTo>
                  <a:pt x="117" y="89"/>
                </a:lnTo>
                <a:lnTo>
                  <a:pt x="117" y="84"/>
                </a:lnTo>
                <a:lnTo>
                  <a:pt x="121" y="80"/>
                </a:lnTo>
                <a:lnTo>
                  <a:pt x="130" y="80"/>
                </a:lnTo>
                <a:lnTo>
                  <a:pt x="139" y="79"/>
                </a:lnTo>
                <a:lnTo>
                  <a:pt x="146" y="76"/>
                </a:lnTo>
                <a:lnTo>
                  <a:pt x="153" y="75"/>
                </a:lnTo>
                <a:lnTo>
                  <a:pt x="160" y="72"/>
                </a:lnTo>
                <a:lnTo>
                  <a:pt x="168" y="71"/>
                </a:lnTo>
                <a:lnTo>
                  <a:pt x="176" y="71"/>
                </a:lnTo>
                <a:lnTo>
                  <a:pt x="183" y="71"/>
                </a:lnTo>
                <a:lnTo>
                  <a:pt x="182" y="81"/>
                </a:lnTo>
                <a:lnTo>
                  <a:pt x="177" y="88"/>
                </a:lnTo>
                <a:lnTo>
                  <a:pt x="171" y="93"/>
                </a:lnTo>
                <a:lnTo>
                  <a:pt x="162" y="95"/>
                </a:lnTo>
                <a:lnTo>
                  <a:pt x="153" y="98"/>
                </a:lnTo>
                <a:lnTo>
                  <a:pt x="142" y="99"/>
                </a:lnTo>
                <a:lnTo>
                  <a:pt x="132" y="102"/>
                </a:lnTo>
                <a:lnTo>
                  <a:pt x="123" y="105"/>
                </a:lnTo>
                <a:lnTo>
                  <a:pt x="144" y="122"/>
                </a:lnTo>
                <a:lnTo>
                  <a:pt x="128" y="132"/>
                </a:lnTo>
                <a:lnTo>
                  <a:pt x="113" y="137"/>
                </a:lnTo>
                <a:lnTo>
                  <a:pt x="98" y="137"/>
                </a:lnTo>
                <a:lnTo>
                  <a:pt x="84" y="134"/>
                </a:lnTo>
                <a:lnTo>
                  <a:pt x="69" y="128"/>
                </a:lnTo>
                <a:lnTo>
                  <a:pt x="54" y="121"/>
                </a:lnTo>
                <a:lnTo>
                  <a:pt x="40" y="114"/>
                </a:lnTo>
                <a:lnTo>
                  <a:pt x="28" y="108"/>
                </a:lnTo>
                <a:lnTo>
                  <a:pt x="24" y="100"/>
                </a:lnTo>
                <a:lnTo>
                  <a:pt x="18" y="93"/>
                </a:lnTo>
                <a:lnTo>
                  <a:pt x="12" y="85"/>
                </a:lnTo>
                <a:lnTo>
                  <a:pt x="7" y="77"/>
                </a:lnTo>
                <a:lnTo>
                  <a:pt x="2" y="70"/>
                </a:lnTo>
                <a:lnTo>
                  <a:pt x="0" y="62"/>
                </a:lnTo>
                <a:lnTo>
                  <a:pt x="1" y="54"/>
                </a:lnTo>
                <a:lnTo>
                  <a:pt x="5" y="46"/>
                </a:lnTo>
                <a:lnTo>
                  <a:pt x="12" y="38"/>
                </a:lnTo>
                <a:lnTo>
                  <a:pt x="23" y="29"/>
                </a:lnTo>
                <a:lnTo>
                  <a:pt x="32" y="19"/>
                </a:lnTo>
                <a:lnTo>
                  <a:pt x="42" y="10"/>
                </a:lnTo>
                <a:lnTo>
                  <a:pt x="52" y="3"/>
                </a:lnTo>
                <a:lnTo>
                  <a:pt x="61" y="0"/>
                </a:lnTo>
                <a:lnTo>
                  <a:pt x="71" y="1"/>
                </a:lnTo>
                <a:lnTo>
                  <a:pt x="79" y="9"/>
                </a:lnTo>
                <a:lnTo>
                  <a:pt x="81" y="39"/>
                </a:lnTo>
                <a:lnTo>
                  <a:pt x="86" y="63"/>
                </a:lnTo>
                <a:lnTo>
                  <a:pt x="97" y="85"/>
                </a:lnTo>
                <a:lnTo>
                  <a:pt x="114" y="105"/>
                </a:lnTo>
                <a:close/>
              </a:path>
            </a:pathLst>
          </a:custGeom>
          <a:solidFill>
            <a:srgbClr val="F2E8D3"/>
          </a:solidFill>
          <a:ln w="9525">
            <a:noFill/>
            <a:round/>
            <a:headEnd/>
            <a:tailEnd/>
          </a:ln>
        </p:spPr>
        <p:txBody>
          <a:bodyPr/>
          <a:lstStyle/>
          <a:p>
            <a:endParaRPr lang="es-ES"/>
          </a:p>
        </p:txBody>
      </p:sp>
      <p:sp>
        <p:nvSpPr>
          <p:cNvPr id="158768" name="Freeform 48"/>
          <p:cNvSpPr>
            <a:spLocks/>
          </p:cNvSpPr>
          <p:nvPr/>
        </p:nvSpPr>
        <p:spPr bwMode="auto">
          <a:xfrm>
            <a:off x="6369050" y="4625975"/>
            <a:ext cx="133350" cy="49213"/>
          </a:xfrm>
          <a:custGeom>
            <a:avLst/>
            <a:gdLst>
              <a:gd name="T0" fmla="*/ 84 w 84"/>
              <a:gd name="T1" fmla="*/ 1 h 31"/>
              <a:gd name="T2" fmla="*/ 77 w 84"/>
              <a:gd name="T3" fmla="*/ 9 h 31"/>
              <a:gd name="T4" fmla="*/ 69 w 84"/>
              <a:gd name="T5" fmla="*/ 14 h 31"/>
              <a:gd name="T6" fmla="*/ 60 w 84"/>
              <a:gd name="T7" fmla="*/ 19 h 31"/>
              <a:gd name="T8" fmla="*/ 51 w 84"/>
              <a:gd name="T9" fmla="*/ 21 h 31"/>
              <a:gd name="T10" fmla="*/ 41 w 84"/>
              <a:gd name="T11" fmla="*/ 25 h 31"/>
              <a:gd name="T12" fmla="*/ 31 w 84"/>
              <a:gd name="T13" fmla="*/ 28 h 31"/>
              <a:gd name="T14" fmla="*/ 21 w 84"/>
              <a:gd name="T15" fmla="*/ 29 h 31"/>
              <a:gd name="T16" fmla="*/ 10 w 84"/>
              <a:gd name="T17" fmla="*/ 31 h 31"/>
              <a:gd name="T18" fmla="*/ 4 w 84"/>
              <a:gd name="T19" fmla="*/ 25 h 31"/>
              <a:gd name="T20" fmla="*/ 0 w 84"/>
              <a:gd name="T21" fmla="*/ 19 h 31"/>
              <a:gd name="T22" fmla="*/ 1 w 84"/>
              <a:gd name="T23" fmla="*/ 11 h 31"/>
              <a:gd name="T24" fmla="*/ 8 w 84"/>
              <a:gd name="T25" fmla="*/ 6 h 31"/>
              <a:gd name="T26" fmla="*/ 18 w 84"/>
              <a:gd name="T27" fmla="*/ 6 h 31"/>
              <a:gd name="T28" fmla="*/ 29 w 84"/>
              <a:gd name="T29" fmla="*/ 6 h 31"/>
              <a:gd name="T30" fmla="*/ 40 w 84"/>
              <a:gd name="T31" fmla="*/ 3 h 31"/>
              <a:gd name="T32" fmla="*/ 50 w 84"/>
              <a:gd name="T33" fmla="*/ 2 h 31"/>
              <a:gd name="T34" fmla="*/ 60 w 84"/>
              <a:gd name="T35" fmla="*/ 1 h 31"/>
              <a:gd name="T36" fmla="*/ 69 w 84"/>
              <a:gd name="T37" fmla="*/ 0 h 31"/>
              <a:gd name="T38" fmla="*/ 77 w 84"/>
              <a:gd name="T39" fmla="*/ 0 h 31"/>
              <a:gd name="T40" fmla="*/ 84 w 84"/>
              <a:gd name="T41" fmla="*/ 1 h 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4"/>
              <a:gd name="T64" fmla="*/ 0 h 31"/>
              <a:gd name="T65" fmla="*/ 84 w 84"/>
              <a:gd name="T66" fmla="*/ 31 h 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4" h="31">
                <a:moveTo>
                  <a:pt x="84" y="1"/>
                </a:moveTo>
                <a:lnTo>
                  <a:pt x="77" y="9"/>
                </a:lnTo>
                <a:lnTo>
                  <a:pt x="69" y="14"/>
                </a:lnTo>
                <a:lnTo>
                  <a:pt x="60" y="19"/>
                </a:lnTo>
                <a:lnTo>
                  <a:pt x="51" y="21"/>
                </a:lnTo>
                <a:lnTo>
                  <a:pt x="41" y="25"/>
                </a:lnTo>
                <a:lnTo>
                  <a:pt x="31" y="28"/>
                </a:lnTo>
                <a:lnTo>
                  <a:pt x="21" y="29"/>
                </a:lnTo>
                <a:lnTo>
                  <a:pt x="10" y="31"/>
                </a:lnTo>
                <a:lnTo>
                  <a:pt x="4" y="25"/>
                </a:lnTo>
                <a:lnTo>
                  <a:pt x="0" y="19"/>
                </a:lnTo>
                <a:lnTo>
                  <a:pt x="1" y="11"/>
                </a:lnTo>
                <a:lnTo>
                  <a:pt x="8" y="6"/>
                </a:lnTo>
                <a:lnTo>
                  <a:pt x="18" y="6"/>
                </a:lnTo>
                <a:lnTo>
                  <a:pt x="29" y="6"/>
                </a:lnTo>
                <a:lnTo>
                  <a:pt x="40" y="3"/>
                </a:lnTo>
                <a:lnTo>
                  <a:pt x="50" y="2"/>
                </a:lnTo>
                <a:lnTo>
                  <a:pt x="60" y="1"/>
                </a:lnTo>
                <a:lnTo>
                  <a:pt x="69" y="0"/>
                </a:lnTo>
                <a:lnTo>
                  <a:pt x="77" y="0"/>
                </a:lnTo>
                <a:lnTo>
                  <a:pt x="84" y="1"/>
                </a:lnTo>
                <a:close/>
              </a:path>
            </a:pathLst>
          </a:custGeom>
          <a:solidFill>
            <a:srgbClr val="F2E8D3"/>
          </a:solidFill>
          <a:ln w="9525">
            <a:noFill/>
            <a:round/>
            <a:headEnd/>
            <a:tailEnd/>
          </a:ln>
        </p:spPr>
        <p:txBody>
          <a:bodyPr/>
          <a:lstStyle/>
          <a:p>
            <a:endParaRPr lang="es-ES"/>
          </a:p>
        </p:txBody>
      </p:sp>
      <p:sp>
        <p:nvSpPr>
          <p:cNvPr id="158769" name="Freeform 49"/>
          <p:cNvSpPr>
            <a:spLocks/>
          </p:cNvSpPr>
          <p:nvPr/>
        </p:nvSpPr>
        <p:spPr bwMode="auto">
          <a:xfrm>
            <a:off x="5961063" y="4630738"/>
            <a:ext cx="25400" cy="238125"/>
          </a:xfrm>
          <a:custGeom>
            <a:avLst/>
            <a:gdLst>
              <a:gd name="T0" fmla="*/ 16 w 16"/>
              <a:gd name="T1" fmla="*/ 142 h 150"/>
              <a:gd name="T2" fmla="*/ 11 w 16"/>
              <a:gd name="T3" fmla="*/ 143 h 150"/>
              <a:gd name="T4" fmla="*/ 8 w 16"/>
              <a:gd name="T5" fmla="*/ 147 h 150"/>
              <a:gd name="T6" fmla="*/ 5 w 16"/>
              <a:gd name="T7" fmla="*/ 150 h 150"/>
              <a:gd name="T8" fmla="*/ 0 w 16"/>
              <a:gd name="T9" fmla="*/ 150 h 150"/>
              <a:gd name="T10" fmla="*/ 0 w 16"/>
              <a:gd name="T11" fmla="*/ 0 h 150"/>
              <a:gd name="T12" fmla="*/ 16 w 16"/>
              <a:gd name="T13" fmla="*/ 6 h 150"/>
              <a:gd name="T14" fmla="*/ 16 w 16"/>
              <a:gd name="T15" fmla="*/ 142 h 150"/>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50"/>
              <a:gd name="T26" fmla="*/ 16 w 16"/>
              <a:gd name="T27" fmla="*/ 150 h 1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50">
                <a:moveTo>
                  <a:pt x="16" y="142"/>
                </a:moveTo>
                <a:lnTo>
                  <a:pt x="11" y="143"/>
                </a:lnTo>
                <a:lnTo>
                  <a:pt x="8" y="147"/>
                </a:lnTo>
                <a:lnTo>
                  <a:pt x="5" y="150"/>
                </a:lnTo>
                <a:lnTo>
                  <a:pt x="0" y="150"/>
                </a:lnTo>
                <a:lnTo>
                  <a:pt x="0" y="0"/>
                </a:lnTo>
                <a:lnTo>
                  <a:pt x="16" y="6"/>
                </a:lnTo>
                <a:lnTo>
                  <a:pt x="16" y="142"/>
                </a:lnTo>
                <a:close/>
              </a:path>
            </a:pathLst>
          </a:custGeom>
          <a:solidFill>
            <a:srgbClr val="7F2B00"/>
          </a:solidFill>
          <a:ln w="9525">
            <a:noFill/>
            <a:round/>
            <a:headEnd/>
            <a:tailEnd/>
          </a:ln>
        </p:spPr>
        <p:txBody>
          <a:bodyPr/>
          <a:lstStyle/>
          <a:p>
            <a:endParaRPr lang="es-ES"/>
          </a:p>
        </p:txBody>
      </p:sp>
      <p:sp>
        <p:nvSpPr>
          <p:cNvPr id="158770" name="Freeform 50"/>
          <p:cNvSpPr>
            <a:spLocks/>
          </p:cNvSpPr>
          <p:nvPr/>
        </p:nvSpPr>
        <p:spPr bwMode="auto">
          <a:xfrm>
            <a:off x="5337175" y="4694238"/>
            <a:ext cx="276225" cy="152400"/>
          </a:xfrm>
          <a:custGeom>
            <a:avLst/>
            <a:gdLst>
              <a:gd name="T0" fmla="*/ 107 w 174"/>
              <a:gd name="T1" fmla="*/ 8 h 96"/>
              <a:gd name="T2" fmla="*/ 109 w 174"/>
              <a:gd name="T3" fmla="*/ 10 h 96"/>
              <a:gd name="T4" fmla="*/ 115 w 174"/>
              <a:gd name="T5" fmla="*/ 13 h 96"/>
              <a:gd name="T6" fmla="*/ 121 w 174"/>
              <a:gd name="T7" fmla="*/ 14 h 96"/>
              <a:gd name="T8" fmla="*/ 129 w 174"/>
              <a:gd name="T9" fmla="*/ 15 h 96"/>
              <a:gd name="T10" fmla="*/ 135 w 174"/>
              <a:gd name="T11" fmla="*/ 17 h 96"/>
              <a:gd name="T12" fmla="*/ 143 w 174"/>
              <a:gd name="T13" fmla="*/ 19 h 96"/>
              <a:gd name="T14" fmla="*/ 148 w 174"/>
              <a:gd name="T15" fmla="*/ 22 h 96"/>
              <a:gd name="T16" fmla="*/ 152 w 174"/>
              <a:gd name="T17" fmla="*/ 25 h 96"/>
              <a:gd name="T18" fmla="*/ 174 w 174"/>
              <a:gd name="T19" fmla="*/ 96 h 96"/>
              <a:gd name="T20" fmla="*/ 153 w 174"/>
              <a:gd name="T21" fmla="*/ 85 h 96"/>
              <a:gd name="T22" fmla="*/ 131 w 174"/>
              <a:gd name="T23" fmla="*/ 75 h 96"/>
              <a:gd name="T24" fmla="*/ 109 w 174"/>
              <a:gd name="T25" fmla="*/ 65 h 96"/>
              <a:gd name="T26" fmla="*/ 88 w 174"/>
              <a:gd name="T27" fmla="*/ 54 h 96"/>
              <a:gd name="T28" fmla="*/ 65 w 174"/>
              <a:gd name="T29" fmla="*/ 42 h 96"/>
              <a:gd name="T30" fmla="*/ 43 w 174"/>
              <a:gd name="T31" fmla="*/ 31 h 96"/>
              <a:gd name="T32" fmla="*/ 21 w 174"/>
              <a:gd name="T33" fmla="*/ 18 h 96"/>
              <a:gd name="T34" fmla="*/ 0 w 174"/>
              <a:gd name="T35" fmla="*/ 5 h 96"/>
              <a:gd name="T36" fmla="*/ 2 w 174"/>
              <a:gd name="T37" fmla="*/ 0 h 96"/>
              <a:gd name="T38" fmla="*/ 15 w 174"/>
              <a:gd name="T39" fmla="*/ 3 h 96"/>
              <a:gd name="T40" fmla="*/ 28 w 174"/>
              <a:gd name="T41" fmla="*/ 5 h 96"/>
              <a:gd name="T42" fmla="*/ 41 w 174"/>
              <a:gd name="T43" fmla="*/ 8 h 96"/>
              <a:gd name="T44" fmla="*/ 55 w 174"/>
              <a:gd name="T45" fmla="*/ 10 h 96"/>
              <a:gd name="T46" fmla="*/ 67 w 174"/>
              <a:gd name="T47" fmla="*/ 11 h 96"/>
              <a:gd name="T48" fmla="*/ 80 w 174"/>
              <a:gd name="T49" fmla="*/ 11 h 96"/>
              <a:gd name="T50" fmla="*/ 94 w 174"/>
              <a:gd name="T51" fmla="*/ 10 h 96"/>
              <a:gd name="T52" fmla="*/ 107 w 174"/>
              <a:gd name="T53" fmla="*/ 8 h 9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74"/>
              <a:gd name="T82" fmla="*/ 0 h 96"/>
              <a:gd name="T83" fmla="*/ 174 w 174"/>
              <a:gd name="T84" fmla="*/ 96 h 9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74" h="96">
                <a:moveTo>
                  <a:pt x="107" y="8"/>
                </a:moveTo>
                <a:lnTo>
                  <a:pt x="109" y="10"/>
                </a:lnTo>
                <a:lnTo>
                  <a:pt x="115" y="13"/>
                </a:lnTo>
                <a:lnTo>
                  <a:pt x="121" y="14"/>
                </a:lnTo>
                <a:lnTo>
                  <a:pt x="129" y="15"/>
                </a:lnTo>
                <a:lnTo>
                  <a:pt x="135" y="17"/>
                </a:lnTo>
                <a:lnTo>
                  <a:pt x="143" y="19"/>
                </a:lnTo>
                <a:lnTo>
                  <a:pt x="148" y="22"/>
                </a:lnTo>
                <a:lnTo>
                  <a:pt x="152" y="25"/>
                </a:lnTo>
                <a:lnTo>
                  <a:pt x="174" y="96"/>
                </a:lnTo>
                <a:lnTo>
                  <a:pt x="153" y="85"/>
                </a:lnTo>
                <a:lnTo>
                  <a:pt x="131" y="75"/>
                </a:lnTo>
                <a:lnTo>
                  <a:pt x="109" y="65"/>
                </a:lnTo>
                <a:lnTo>
                  <a:pt x="88" y="54"/>
                </a:lnTo>
                <a:lnTo>
                  <a:pt x="65" y="42"/>
                </a:lnTo>
                <a:lnTo>
                  <a:pt x="43" y="31"/>
                </a:lnTo>
                <a:lnTo>
                  <a:pt x="21" y="18"/>
                </a:lnTo>
                <a:lnTo>
                  <a:pt x="0" y="5"/>
                </a:lnTo>
                <a:lnTo>
                  <a:pt x="2" y="0"/>
                </a:lnTo>
                <a:lnTo>
                  <a:pt x="15" y="3"/>
                </a:lnTo>
                <a:lnTo>
                  <a:pt x="28" y="5"/>
                </a:lnTo>
                <a:lnTo>
                  <a:pt x="41" y="8"/>
                </a:lnTo>
                <a:lnTo>
                  <a:pt x="55" y="10"/>
                </a:lnTo>
                <a:lnTo>
                  <a:pt x="67" y="11"/>
                </a:lnTo>
                <a:lnTo>
                  <a:pt x="80" y="11"/>
                </a:lnTo>
                <a:lnTo>
                  <a:pt x="94" y="10"/>
                </a:lnTo>
                <a:lnTo>
                  <a:pt x="107" y="8"/>
                </a:lnTo>
                <a:close/>
              </a:path>
            </a:pathLst>
          </a:custGeom>
          <a:solidFill>
            <a:srgbClr val="F2E8D3"/>
          </a:solidFill>
          <a:ln w="9525">
            <a:noFill/>
            <a:round/>
            <a:headEnd/>
            <a:tailEnd/>
          </a:ln>
        </p:spPr>
        <p:txBody>
          <a:bodyPr/>
          <a:lstStyle/>
          <a:p>
            <a:endParaRPr lang="es-ES"/>
          </a:p>
        </p:txBody>
      </p:sp>
      <p:sp>
        <p:nvSpPr>
          <p:cNvPr id="158771" name="Freeform 51"/>
          <p:cNvSpPr>
            <a:spLocks/>
          </p:cNvSpPr>
          <p:nvPr/>
        </p:nvSpPr>
        <p:spPr bwMode="auto">
          <a:xfrm>
            <a:off x="6918325" y="4732338"/>
            <a:ext cx="30163" cy="117475"/>
          </a:xfrm>
          <a:custGeom>
            <a:avLst/>
            <a:gdLst>
              <a:gd name="T0" fmla="*/ 15 w 19"/>
              <a:gd name="T1" fmla="*/ 74 h 74"/>
              <a:gd name="T2" fmla="*/ 0 w 19"/>
              <a:gd name="T3" fmla="*/ 74 h 74"/>
              <a:gd name="T4" fmla="*/ 2 w 19"/>
              <a:gd name="T5" fmla="*/ 61 h 74"/>
              <a:gd name="T6" fmla="*/ 7 w 19"/>
              <a:gd name="T7" fmla="*/ 42 h 74"/>
              <a:gd name="T8" fmla="*/ 14 w 19"/>
              <a:gd name="T9" fmla="*/ 21 h 74"/>
              <a:gd name="T10" fmla="*/ 18 w 19"/>
              <a:gd name="T11" fmla="*/ 0 h 74"/>
              <a:gd name="T12" fmla="*/ 19 w 19"/>
              <a:gd name="T13" fmla="*/ 21 h 74"/>
              <a:gd name="T14" fmla="*/ 18 w 19"/>
              <a:gd name="T15" fmla="*/ 45 h 74"/>
              <a:gd name="T16" fmla="*/ 16 w 19"/>
              <a:gd name="T17" fmla="*/ 65 h 74"/>
              <a:gd name="T18" fmla="*/ 15 w 19"/>
              <a:gd name="T19" fmla="*/ 74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74"/>
              <a:gd name="T32" fmla="*/ 19 w 19"/>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74">
                <a:moveTo>
                  <a:pt x="15" y="74"/>
                </a:moveTo>
                <a:lnTo>
                  <a:pt x="0" y="74"/>
                </a:lnTo>
                <a:lnTo>
                  <a:pt x="2" y="61"/>
                </a:lnTo>
                <a:lnTo>
                  <a:pt x="7" y="42"/>
                </a:lnTo>
                <a:lnTo>
                  <a:pt x="14" y="21"/>
                </a:lnTo>
                <a:lnTo>
                  <a:pt x="18" y="0"/>
                </a:lnTo>
                <a:lnTo>
                  <a:pt x="19" y="21"/>
                </a:lnTo>
                <a:lnTo>
                  <a:pt x="18" y="45"/>
                </a:lnTo>
                <a:lnTo>
                  <a:pt x="16" y="65"/>
                </a:lnTo>
                <a:lnTo>
                  <a:pt x="15" y="74"/>
                </a:lnTo>
                <a:close/>
              </a:path>
            </a:pathLst>
          </a:custGeom>
          <a:solidFill>
            <a:srgbClr val="F2E8D3"/>
          </a:solidFill>
          <a:ln w="9525">
            <a:noFill/>
            <a:round/>
            <a:headEnd/>
            <a:tailEnd/>
          </a:ln>
        </p:spPr>
        <p:txBody>
          <a:bodyPr/>
          <a:lstStyle/>
          <a:p>
            <a:endParaRPr lang="es-ES"/>
          </a:p>
        </p:txBody>
      </p:sp>
      <p:sp>
        <p:nvSpPr>
          <p:cNvPr id="158772" name="Freeform 52"/>
          <p:cNvSpPr>
            <a:spLocks/>
          </p:cNvSpPr>
          <p:nvPr/>
        </p:nvSpPr>
        <p:spPr bwMode="auto">
          <a:xfrm>
            <a:off x="5640388" y="4806950"/>
            <a:ext cx="103187" cy="101600"/>
          </a:xfrm>
          <a:custGeom>
            <a:avLst/>
            <a:gdLst>
              <a:gd name="T0" fmla="*/ 65 w 65"/>
              <a:gd name="T1" fmla="*/ 64 h 64"/>
              <a:gd name="T2" fmla="*/ 54 w 65"/>
              <a:gd name="T3" fmla="*/ 63 h 64"/>
              <a:gd name="T4" fmla="*/ 43 w 65"/>
              <a:gd name="T5" fmla="*/ 59 h 64"/>
              <a:gd name="T6" fmla="*/ 33 w 65"/>
              <a:gd name="T7" fmla="*/ 54 h 64"/>
              <a:gd name="T8" fmla="*/ 24 w 65"/>
              <a:gd name="T9" fmla="*/ 48 h 64"/>
              <a:gd name="T10" fmla="*/ 17 w 65"/>
              <a:gd name="T11" fmla="*/ 40 h 64"/>
              <a:gd name="T12" fmla="*/ 10 w 65"/>
              <a:gd name="T13" fmla="*/ 31 h 64"/>
              <a:gd name="T14" fmla="*/ 4 w 65"/>
              <a:gd name="T15" fmla="*/ 20 h 64"/>
              <a:gd name="T16" fmla="*/ 0 w 65"/>
              <a:gd name="T17" fmla="*/ 8 h 64"/>
              <a:gd name="T18" fmla="*/ 14 w 65"/>
              <a:gd name="T19" fmla="*/ 0 h 64"/>
              <a:gd name="T20" fmla="*/ 26 w 65"/>
              <a:gd name="T21" fmla="*/ 0 h 64"/>
              <a:gd name="T22" fmla="*/ 34 w 65"/>
              <a:gd name="T23" fmla="*/ 8 h 64"/>
              <a:gd name="T24" fmla="*/ 42 w 65"/>
              <a:gd name="T25" fmla="*/ 18 h 64"/>
              <a:gd name="T26" fmla="*/ 47 w 65"/>
              <a:gd name="T27" fmla="*/ 31 h 64"/>
              <a:gd name="T28" fmla="*/ 52 w 65"/>
              <a:gd name="T29" fmla="*/ 44 h 64"/>
              <a:gd name="T30" fmla="*/ 59 w 65"/>
              <a:gd name="T31" fmla="*/ 55 h 64"/>
              <a:gd name="T32" fmla="*/ 65 w 65"/>
              <a:gd name="T33" fmla="*/ 64 h 6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5"/>
              <a:gd name="T52" fmla="*/ 0 h 64"/>
              <a:gd name="T53" fmla="*/ 65 w 65"/>
              <a:gd name="T54" fmla="*/ 64 h 6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5" h="64">
                <a:moveTo>
                  <a:pt x="65" y="64"/>
                </a:moveTo>
                <a:lnTo>
                  <a:pt x="54" y="63"/>
                </a:lnTo>
                <a:lnTo>
                  <a:pt x="43" y="59"/>
                </a:lnTo>
                <a:lnTo>
                  <a:pt x="33" y="54"/>
                </a:lnTo>
                <a:lnTo>
                  <a:pt x="24" y="48"/>
                </a:lnTo>
                <a:lnTo>
                  <a:pt x="17" y="40"/>
                </a:lnTo>
                <a:lnTo>
                  <a:pt x="10" y="31"/>
                </a:lnTo>
                <a:lnTo>
                  <a:pt x="4" y="20"/>
                </a:lnTo>
                <a:lnTo>
                  <a:pt x="0" y="8"/>
                </a:lnTo>
                <a:lnTo>
                  <a:pt x="14" y="0"/>
                </a:lnTo>
                <a:lnTo>
                  <a:pt x="26" y="0"/>
                </a:lnTo>
                <a:lnTo>
                  <a:pt x="34" y="8"/>
                </a:lnTo>
                <a:lnTo>
                  <a:pt x="42" y="18"/>
                </a:lnTo>
                <a:lnTo>
                  <a:pt x="47" y="31"/>
                </a:lnTo>
                <a:lnTo>
                  <a:pt x="52" y="44"/>
                </a:lnTo>
                <a:lnTo>
                  <a:pt x="59" y="55"/>
                </a:lnTo>
                <a:lnTo>
                  <a:pt x="65" y="64"/>
                </a:lnTo>
                <a:close/>
              </a:path>
            </a:pathLst>
          </a:custGeom>
          <a:solidFill>
            <a:srgbClr val="F2E8D3"/>
          </a:solidFill>
          <a:ln w="9525">
            <a:noFill/>
            <a:round/>
            <a:headEnd/>
            <a:tailEnd/>
          </a:ln>
        </p:spPr>
        <p:txBody>
          <a:bodyPr/>
          <a:lstStyle/>
          <a:p>
            <a:endParaRPr lang="es-ES"/>
          </a:p>
        </p:txBody>
      </p:sp>
      <p:sp>
        <p:nvSpPr>
          <p:cNvPr id="158773" name="Freeform 53"/>
          <p:cNvSpPr>
            <a:spLocks/>
          </p:cNvSpPr>
          <p:nvPr/>
        </p:nvSpPr>
        <p:spPr bwMode="auto">
          <a:xfrm>
            <a:off x="7972425" y="4899025"/>
            <a:ext cx="433388" cy="457200"/>
          </a:xfrm>
          <a:custGeom>
            <a:avLst/>
            <a:gdLst>
              <a:gd name="T0" fmla="*/ 273 w 273"/>
              <a:gd name="T1" fmla="*/ 6 h 288"/>
              <a:gd name="T2" fmla="*/ 272 w 273"/>
              <a:gd name="T3" fmla="*/ 93 h 288"/>
              <a:gd name="T4" fmla="*/ 269 w 273"/>
              <a:gd name="T5" fmla="*/ 183 h 288"/>
              <a:gd name="T6" fmla="*/ 265 w 273"/>
              <a:gd name="T7" fmla="*/ 256 h 288"/>
              <a:gd name="T8" fmla="*/ 264 w 273"/>
              <a:gd name="T9" fmla="*/ 286 h 288"/>
              <a:gd name="T10" fmla="*/ 248 w 273"/>
              <a:gd name="T11" fmla="*/ 284 h 288"/>
              <a:gd name="T12" fmla="*/ 231 w 273"/>
              <a:gd name="T13" fmla="*/ 283 h 288"/>
              <a:gd name="T14" fmla="*/ 214 w 273"/>
              <a:gd name="T15" fmla="*/ 283 h 288"/>
              <a:gd name="T16" fmla="*/ 198 w 273"/>
              <a:gd name="T17" fmla="*/ 283 h 288"/>
              <a:gd name="T18" fmla="*/ 180 w 273"/>
              <a:gd name="T19" fmla="*/ 283 h 288"/>
              <a:gd name="T20" fmla="*/ 163 w 273"/>
              <a:gd name="T21" fmla="*/ 284 h 288"/>
              <a:gd name="T22" fmla="*/ 145 w 273"/>
              <a:gd name="T23" fmla="*/ 286 h 288"/>
              <a:gd name="T24" fmla="*/ 129 w 273"/>
              <a:gd name="T25" fmla="*/ 286 h 288"/>
              <a:gd name="T26" fmla="*/ 111 w 273"/>
              <a:gd name="T27" fmla="*/ 287 h 288"/>
              <a:gd name="T28" fmla="*/ 94 w 273"/>
              <a:gd name="T29" fmla="*/ 287 h 288"/>
              <a:gd name="T30" fmla="*/ 78 w 273"/>
              <a:gd name="T31" fmla="*/ 288 h 288"/>
              <a:gd name="T32" fmla="*/ 61 w 273"/>
              <a:gd name="T33" fmla="*/ 288 h 288"/>
              <a:gd name="T34" fmla="*/ 46 w 273"/>
              <a:gd name="T35" fmla="*/ 288 h 288"/>
              <a:gd name="T36" fmla="*/ 31 w 273"/>
              <a:gd name="T37" fmla="*/ 287 h 288"/>
              <a:gd name="T38" fmla="*/ 15 w 273"/>
              <a:gd name="T39" fmla="*/ 286 h 288"/>
              <a:gd name="T40" fmla="*/ 1 w 273"/>
              <a:gd name="T41" fmla="*/ 284 h 288"/>
              <a:gd name="T42" fmla="*/ 0 w 273"/>
              <a:gd name="T43" fmla="*/ 220 h 288"/>
              <a:gd name="T44" fmla="*/ 0 w 273"/>
              <a:gd name="T45" fmla="*/ 125 h 288"/>
              <a:gd name="T46" fmla="*/ 1 w 273"/>
              <a:gd name="T47" fmla="*/ 38 h 288"/>
              <a:gd name="T48" fmla="*/ 1 w 273"/>
              <a:gd name="T49" fmla="*/ 1 h 288"/>
              <a:gd name="T50" fmla="*/ 19 w 273"/>
              <a:gd name="T51" fmla="*/ 1 h 288"/>
              <a:gd name="T52" fmla="*/ 37 w 273"/>
              <a:gd name="T53" fmla="*/ 1 h 288"/>
              <a:gd name="T54" fmla="*/ 55 w 273"/>
              <a:gd name="T55" fmla="*/ 1 h 288"/>
              <a:gd name="T56" fmla="*/ 73 w 273"/>
              <a:gd name="T57" fmla="*/ 1 h 288"/>
              <a:gd name="T58" fmla="*/ 91 w 273"/>
              <a:gd name="T59" fmla="*/ 1 h 288"/>
              <a:gd name="T60" fmla="*/ 109 w 273"/>
              <a:gd name="T61" fmla="*/ 1 h 288"/>
              <a:gd name="T62" fmla="*/ 125 w 273"/>
              <a:gd name="T63" fmla="*/ 1 h 288"/>
              <a:gd name="T64" fmla="*/ 143 w 273"/>
              <a:gd name="T65" fmla="*/ 0 h 288"/>
              <a:gd name="T66" fmla="*/ 161 w 273"/>
              <a:gd name="T67" fmla="*/ 0 h 288"/>
              <a:gd name="T68" fmla="*/ 177 w 273"/>
              <a:gd name="T69" fmla="*/ 0 h 288"/>
              <a:gd name="T70" fmla="*/ 194 w 273"/>
              <a:gd name="T71" fmla="*/ 0 h 288"/>
              <a:gd name="T72" fmla="*/ 211 w 273"/>
              <a:gd name="T73" fmla="*/ 1 h 288"/>
              <a:gd name="T74" fmla="*/ 227 w 273"/>
              <a:gd name="T75" fmla="*/ 1 h 288"/>
              <a:gd name="T76" fmla="*/ 242 w 273"/>
              <a:gd name="T77" fmla="*/ 2 h 288"/>
              <a:gd name="T78" fmla="*/ 258 w 273"/>
              <a:gd name="T79" fmla="*/ 4 h 288"/>
              <a:gd name="T80" fmla="*/ 273 w 273"/>
              <a:gd name="T81" fmla="*/ 6 h 28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73"/>
              <a:gd name="T124" fmla="*/ 0 h 288"/>
              <a:gd name="T125" fmla="*/ 273 w 273"/>
              <a:gd name="T126" fmla="*/ 288 h 28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73" h="288">
                <a:moveTo>
                  <a:pt x="273" y="6"/>
                </a:moveTo>
                <a:lnTo>
                  <a:pt x="272" y="93"/>
                </a:lnTo>
                <a:lnTo>
                  <a:pt x="269" y="183"/>
                </a:lnTo>
                <a:lnTo>
                  <a:pt x="265" y="256"/>
                </a:lnTo>
                <a:lnTo>
                  <a:pt x="264" y="286"/>
                </a:lnTo>
                <a:lnTo>
                  <a:pt x="248" y="284"/>
                </a:lnTo>
                <a:lnTo>
                  <a:pt x="231" y="283"/>
                </a:lnTo>
                <a:lnTo>
                  <a:pt x="214" y="283"/>
                </a:lnTo>
                <a:lnTo>
                  <a:pt x="198" y="283"/>
                </a:lnTo>
                <a:lnTo>
                  <a:pt x="180" y="283"/>
                </a:lnTo>
                <a:lnTo>
                  <a:pt x="163" y="284"/>
                </a:lnTo>
                <a:lnTo>
                  <a:pt x="145" y="286"/>
                </a:lnTo>
                <a:lnTo>
                  <a:pt x="129" y="286"/>
                </a:lnTo>
                <a:lnTo>
                  <a:pt x="111" y="287"/>
                </a:lnTo>
                <a:lnTo>
                  <a:pt x="94" y="287"/>
                </a:lnTo>
                <a:lnTo>
                  <a:pt x="78" y="288"/>
                </a:lnTo>
                <a:lnTo>
                  <a:pt x="61" y="288"/>
                </a:lnTo>
                <a:lnTo>
                  <a:pt x="46" y="288"/>
                </a:lnTo>
                <a:lnTo>
                  <a:pt x="31" y="287"/>
                </a:lnTo>
                <a:lnTo>
                  <a:pt x="15" y="286"/>
                </a:lnTo>
                <a:lnTo>
                  <a:pt x="1" y="284"/>
                </a:lnTo>
                <a:lnTo>
                  <a:pt x="0" y="220"/>
                </a:lnTo>
                <a:lnTo>
                  <a:pt x="0" y="125"/>
                </a:lnTo>
                <a:lnTo>
                  <a:pt x="1" y="38"/>
                </a:lnTo>
                <a:lnTo>
                  <a:pt x="1" y="1"/>
                </a:lnTo>
                <a:lnTo>
                  <a:pt x="19" y="1"/>
                </a:lnTo>
                <a:lnTo>
                  <a:pt x="37" y="1"/>
                </a:lnTo>
                <a:lnTo>
                  <a:pt x="55" y="1"/>
                </a:lnTo>
                <a:lnTo>
                  <a:pt x="73" y="1"/>
                </a:lnTo>
                <a:lnTo>
                  <a:pt x="91" y="1"/>
                </a:lnTo>
                <a:lnTo>
                  <a:pt x="109" y="1"/>
                </a:lnTo>
                <a:lnTo>
                  <a:pt x="125" y="1"/>
                </a:lnTo>
                <a:lnTo>
                  <a:pt x="143" y="0"/>
                </a:lnTo>
                <a:lnTo>
                  <a:pt x="161" y="0"/>
                </a:lnTo>
                <a:lnTo>
                  <a:pt x="177" y="0"/>
                </a:lnTo>
                <a:lnTo>
                  <a:pt x="194" y="0"/>
                </a:lnTo>
                <a:lnTo>
                  <a:pt x="211" y="1"/>
                </a:lnTo>
                <a:lnTo>
                  <a:pt x="227" y="1"/>
                </a:lnTo>
                <a:lnTo>
                  <a:pt x="242" y="2"/>
                </a:lnTo>
                <a:lnTo>
                  <a:pt x="258" y="4"/>
                </a:lnTo>
                <a:lnTo>
                  <a:pt x="273" y="6"/>
                </a:lnTo>
                <a:close/>
              </a:path>
            </a:pathLst>
          </a:custGeom>
          <a:solidFill>
            <a:srgbClr val="F2E8D3"/>
          </a:solidFill>
          <a:ln w="9525">
            <a:noFill/>
            <a:round/>
            <a:headEnd/>
            <a:tailEnd/>
          </a:ln>
        </p:spPr>
        <p:txBody>
          <a:bodyPr/>
          <a:lstStyle/>
          <a:p>
            <a:endParaRPr lang="es-ES"/>
          </a:p>
        </p:txBody>
      </p:sp>
      <p:sp>
        <p:nvSpPr>
          <p:cNvPr id="158774" name="Freeform 54"/>
          <p:cNvSpPr>
            <a:spLocks/>
          </p:cNvSpPr>
          <p:nvPr/>
        </p:nvSpPr>
        <p:spPr bwMode="auto">
          <a:xfrm>
            <a:off x="6492875" y="4900613"/>
            <a:ext cx="444500" cy="463550"/>
          </a:xfrm>
          <a:custGeom>
            <a:avLst/>
            <a:gdLst>
              <a:gd name="T0" fmla="*/ 228 w 280"/>
              <a:gd name="T1" fmla="*/ 89 h 292"/>
              <a:gd name="T2" fmla="*/ 240 w 280"/>
              <a:gd name="T3" fmla="*/ 69 h 292"/>
              <a:gd name="T4" fmla="*/ 246 w 280"/>
              <a:gd name="T5" fmla="*/ 47 h 292"/>
              <a:gd name="T6" fmla="*/ 252 w 280"/>
              <a:gd name="T7" fmla="*/ 24 h 292"/>
              <a:gd name="T8" fmla="*/ 261 w 280"/>
              <a:gd name="T9" fmla="*/ 3 h 292"/>
              <a:gd name="T10" fmla="*/ 270 w 280"/>
              <a:gd name="T11" fmla="*/ 5 h 292"/>
              <a:gd name="T12" fmla="*/ 277 w 280"/>
              <a:gd name="T13" fmla="*/ 10 h 292"/>
              <a:gd name="T14" fmla="*/ 279 w 280"/>
              <a:gd name="T15" fmla="*/ 17 h 292"/>
              <a:gd name="T16" fmla="*/ 280 w 280"/>
              <a:gd name="T17" fmla="*/ 26 h 292"/>
              <a:gd name="T18" fmla="*/ 280 w 280"/>
              <a:gd name="T19" fmla="*/ 69 h 292"/>
              <a:gd name="T20" fmla="*/ 280 w 280"/>
              <a:gd name="T21" fmla="*/ 140 h 292"/>
              <a:gd name="T22" fmla="*/ 280 w 280"/>
              <a:gd name="T23" fmla="*/ 221 h 292"/>
              <a:gd name="T24" fmla="*/ 279 w 280"/>
              <a:gd name="T25" fmla="*/ 292 h 292"/>
              <a:gd name="T26" fmla="*/ 6 w 280"/>
              <a:gd name="T27" fmla="*/ 292 h 292"/>
              <a:gd name="T28" fmla="*/ 0 w 280"/>
              <a:gd name="T29" fmla="*/ 182 h 292"/>
              <a:gd name="T30" fmla="*/ 10 w 280"/>
              <a:gd name="T31" fmla="*/ 180 h 292"/>
              <a:gd name="T32" fmla="*/ 19 w 280"/>
              <a:gd name="T33" fmla="*/ 181 h 292"/>
              <a:gd name="T34" fmla="*/ 28 w 280"/>
              <a:gd name="T35" fmla="*/ 185 h 292"/>
              <a:gd name="T36" fmla="*/ 37 w 280"/>
              <a:gd name="T37" fmla="*/ 188 h 292"/>
              <a:gd name="T38" fmla="*/ 46 w 280"/>
              <a:gd name="T39" fmla="*/ 166 h 292"/>
              <a:gd name="T40" fmla="*/ 55 w 280"/>
              <a:gd name="T41" fmla="*/ 144 h 292"/>
              <a:gd name="T42" fmla="*/ 64 w 280"/>
              <a:gd name="T43" fmla="*/ 123 h 292"/>
              <a:gd name="T44" fmla="*/ 73 w 280"/>
              <a:gd name="T45" fmla="*/ 101 h 292"/>
              <a:gd name="T46" fmla="*/ 82 w 280"/>
              <a:gd name="T47" fmla="*/ 78 h 292"/>
              <a:gd name="T48" fmla="*/ 89 w 280"/>
              <a:gd name="T49" fmla="*/ 55 h 292"/>
              <a:gd name="T50" fmla="*/ 96 w 280"/>
              <a:gd name="T51" fmla="*/ 32 h 292"/>
              <a:gd name="T52" fmla="*/ 102 w 280"/>
              <a:gd name="T53" fmla="*/ 8 h 292"/>
              <a:gd name="T54" fmla="*/ 108 w 280"/>
              <a:gd name="T55" fmla="*/ 3 h 292"/>
              <a:gd name="T56" fmla="*/ 115 w 280"/>
              <a:gd name="T57" fmla="*/ 0 h 292"/>
              <a:gd name="T58" fmla="*/ 121 w 280"/>
              <a:gd name="T59" fmla="*/ 0 h 292"/>
              <a:gd name="T60" fmla="*/ 129 w 280"/>
              <a:gd name="T61" fmla="*/ 1 h 292"/>
              <a:gd name="T62" fmla="*/ 135 w 280"/>
              <a:gd name="T63" fmla="*/ 5 h 292"/>
              <a:gd name="T64" fmla="*/ 143 w 280"/>
              <a:gd name="T65" fmla="*/ 9 h 292"/>
              <a:gd name="T66" fmla="*/ 149 w 280"/>
              <a:gd name="T67" fmla="*/ 14 h 292"/>
              <a:gd name="T68" fmla="*/ 154 w 280"/>
              <a:gd name="T69" fmla="*/ 19 h 292"/>
              <a:gd name="T70" fmla="*/ 163 w 280"/>
              <a:gd name="T71" fmla="*/ 29 h 292"/>
              <a:gd name="T72" fmla="*/ 171 w 280"/>
              <a:gd name="T73" fmla="*/ 40 h 292"/>
              <a:gd name="T74" fmla="*/ 178 w 280"/>
              <a:gd name="T75" fmla="*/ 50 h 292"/>
              <a:gd name="T76" fmla="*/ 187 w 280"/>
              <a:gd name="T77" fmla="*/ 61 h 292"/>
              <a:gd name="T78" fmla="*/ 196 w 280"/>
              <a:gd name="T79" fmla="*/ 70 h 292"/>
              <a:gd name="T80" fmla="*/ 205 w 280"/>
              <a:gd name="T81" fmla="*/ 79 h 292"/>
              <a:gd name="T82" fmla="*/ 215 w 280"/>
              <a:gd name="T83" fmla="*/ 86 h 292"/>
              <a:gd name="T84" fmla="*/ 228 w 280"/>
              <a:gd name="T85" fmla="*/ 89 h 29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80"/>
              <a:gd name="T130" fmla="*/ 0 h 292"/>
              <a:gd name="T131" fmla="*/ 280 w 280"/>
              <a:gd name="T132" fmla="*/ 292 h 29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80" h="292">
                <a:moveTo>
                  <a:pt x="228" y="89"/>
                </a:moveTo>
                <a:lnTo>
                  <a:pt x="240" y="69"/>
                </a:lnTo>
                <a:lnTo>
                  <a:pt x="246" y="47"/>
                </a:lnTo>
                <a:lnTo>
                  <a:pt x="252" y="24"/>
                </a:lnTo>
                <a:lnTo>
                  <a:pt x="261" y="3"/>
                </a:lnTo>
                <a:lnTo>
                  <a:pt x="270" y="5"/>
                </a:lnTo>
                <a:lnTo>
                  <a:pt x="277" y="10"/>
                </a:lnTo>
                <a:lnTo>
                  <a:pt x="279" y="17"/>
                </a:lnTo>
                <a:lnTo>
                  <a:pt x="280" y="26"/>
                </a:lnTo>
                <a:lnTo>
                  <a:pt x="280" y="69"/>
                </a:lnTo>
                <a:lnTo>
                  <a:pt x="280" y="140"/>
                </a:lnTo>
                <a:lnTo>
                  <a:pt x="280" y="221"/>
                </a:lnTo>
                <a:lnTo>
                  <a:pt x="279" y="292"/>
                </a:lnTo>
                <a:lnTo>
                  <a:pt x="6" y="292"/>
                </a:lnTo>
                <a:lnTo>
                  <a:pt x="0" y="182"/>
                </a:lnTo>
                <a:lnTo>
                  <a:pt x="10" y="180"/>
                </a:lnTo>
                <a:lnTo>
                  <a:pt x="19" y="181"/>
                </a:lnTo>
                <a:lnTo>
                  <a:pt x="28" y="185"/>
                </a:lnTo>
                <a:lnTo>
                  <a:pt x="37" y="188"/>
                </a:lnTo>
                <a:lnTo>
                  <a:pt x="46" y="166"/>
                </a:lnTo>
                <a:lnTo>
                  <a:pt x="55" y="144"/>
                </a:lnTo>
                <a:lnTo>
                  <a:pt x="64" y="123"/>
                </a:lnTo>
                <a:lnTo>
                  <a:pt x="73" y="101"/>
                </a:lnTo>
                <a:lnTo>
                  <a:pt x="82" y="78"/>
                </a:lnTo>
                <a:lnTo>
                  <a:pt x="89" y="55"/>
                </a:lnTo>
                <a:lnTo>
                  <a:pt x="96" y="32"/>
                </a:lnTo>
                <a:lnTo>
                  <a:pt x="102" y="8"/>
                </a:lnTo>
                <a:lnTo>
                  <a:pt x="108" y="3"/>
                </a:lnTo>
                <a:lnTo>
                  <a:pt x="115" y="0"/>
                </a:lnTo>
                <a:lnTo>
                  <a:pt x="121" y="0"/>
                </a:lnTo>
                <a:lnTo>
                  <a:pt x="129" y="1"/>
                </a:lnTo>
                <a:lnTo>
                  <a:pt x="135" y="5"/>
                </a:lnTo>
                <a:lnTo>
                  <a:pt x="143" y="9"/>
                </a:lnTo>
                <a:lnTo>
                  <a:pt x="149" y="14"/>
                </a:lnTo>
                <a:lnTo>
                  <a:pt x="154" y="19"/>
                </a:lnTo>
                <a:lnTo>
                  <a:pt x="163" y="29"/>
                </a:lnTo>
                <a:lnTo>
                  <a:pt x="171" y="40"/>
                </a:lnTo>
                <a:lnTo>
                  <a:pt x="178" y="50"/>
                </a:lnTo>
                <a:lnTo>
                  <a:pt x="187" y="61"/>
                </a:lnTo>
                <a:lnTo>
                  <a:pt x="196" y="70"/>
                </a:lnTo>
                <a:lnTo>
                  <a:pt x="205" y="79"/>
                </a:lnTo>
                <a:lnTo>
                  <a:pt x="215" y="86"/>
                </a:lnTo>
                <a:lnTo>
                  <a:pt x="228" y="89"/>
                </a:lnTo>
                <a:close/>
              </a:path>
            </a:pathLst>
          </a:custGeom>
          <a:solidFill>
            <a:srgbClr val="F2E8D3"/>
          </a:solidFill>
          <a:ln w="9525">
            <a:noFill/>
            <a:round/>
            <a:headEnd/>
            <a:tailEnd/>
          </a:ln>
        </p:spPr>
        <p:txBody>
          <a:bodyPr/>
          <a:lstStyle/>
          <a:p>
            <a:endParaRPr lang="es-ES"/>
          </a:p>
        </p:txBody>
      </p:sp>
      <p:sp>
        <p:nvSpPr>
          <p:cNvPr id="158775" name="Freeform 55"/>
          <p:cNvSpPr>
            <a:spLocks/>
          </p:cNvSpPr>
          <p:nvPr/>
        </p:nvSpPr>
        <p:spPr bwMode="auto">
          <a:xfrm>
            <a:off x="7007225" y="4919663"/>
            <a:ext cx="411163" cy="441325"/>
          </a:xfrm>
          <a:custGeom>
            <a:avLst/>
            <a:gdLst>
              <a:gd name="T0" fmla="*/ 255 w 259"/>
              <a:gd name="T1" fmla="*/ 0 h 278"/>
              <a:gd name="T2" fmla="*/ 252 w 259"/>
              <a:gd name="T3" fmla="*/ 67 h 278"/>
              <a:gd name="T4" fmla="*/ 255 w 259"/>
              <a:gd name="T5" fmla="*/ 141 h 278"/>
              <a:gd name="T6" fmla="*/ 259 w 259"/>
              <a:gd name="T7" fmla="*/ 213 h 278"/>
              <a:gd name="T8" fmla="*/ 257 w 259"/>
              <a:gd name="T9" fmla="*/ 273 h 278"/>
              <a:gd name="T10" fmla="*/ 5 w 259"/>
              <a:gd name="T11" fmla="*/ 278 h 278"/>
              <a:gd name="T12" fmla="*/ 2 w 259"/>
              <a:gd name="T13" fmla="*/ 201 h 278"/>
              <a:gd name="T14" fmla="*/ 1 w 259"/>
              <a:gd name="T15" fmla="*/ 132 h 278"/>
              <a:gd name="T16" fmla="*/ 0 w 259"/>
              <a:gd name="T17" fmla="*/ 67 h 278"/>
              <a:gd name="T18" fmla="*/ 0 w 259"/>
              <a:gd name="T19" fmla="*/ 6 h 278"/>
              <a:gd name="T20" fmla="*/ 7 w 259"/>
              <a:gd name="T21" fmla="*/ 6 h 278"/>
              <a:gd name="T22" fmla="*/ 20 w 259"/>
              <a:gd name="T23" fmla="*/ 5 h 278"/>
              <a:gd name="T24" fmla="*/ 36 w 259"/>
              <a:gd name="T25" fmla="*/ 5 h 278"/>
              <a:gd name="T26" fmla="*/ 53 w 259"/>
              <a:gd name="T27" fmla="*/ 5 h 278"/>
              <a:gd name="T28" fmla="*/ 73 w 259"/>
              <a:gd name="T29" fmla="*/ 3 h 278"/>
              <a:gd name="T30" fmla="*/ 94 w 259"/>
              <a:gd name="T31" fmla="*/ 3 h 278"/>
              <a:gd name="T32" fmla="*/ 117 w 259"/>
              <a:gd name="T33" fmla="*/ 3 h 278"/>
              <a:gd name="T34" fmla="*/ 139 w 259"/>
              <a:gd name="T35" fmla="*/ 2 h 278"/>
              <a:gd name="T36" fmla="*/ 162 w 259"/>
              <a:gd name="T37" fmla="*/ 2 h 278"/>
              <a:gd name="T38" fmla="*/ 182 w 259"/>
              <a:gd name="T39" fmla="*/ 1 h 278"/>
              <a:gd name="T40" fmla="*/ 203 w 259"/>
              <a:gd name="T41" fmla="*/ 1 h 278"/>
              <a:gd name="T42" fmla="*/ 219 w 259"/>
              <a:gd name="T43" fmla="*/ 1 h 278"/>
              <a:gd name="T44" fmla="*/ 234 w 259"/>
              <a:gd name="T45" fmla="*/ 0 h 278"/>
              <a:gd name="T46" fmla="*/ 245 w 259"/>
              <a:gd name="T47" fmla="*/ 0 h 278"/>
              <a:gd name="T48" fmla="*/ 252 w 259"/>
              <a:gd name="T49" fmla="*/ 0 h 278"/>
              <a:gd name="T50" fmla="*/ 255 w 259"/>
              <a:gd name="T51" fmla="*/ 0 h 27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59"/>
              <a:gd name="T79" fmla="*/ 0 h 278"/>
              <a:gd name="T80" fmla="*/ 259 w 259"/>
              <a:gd name="T81" fmla="*/ 278 h 27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59" h="278">
                <a:moveTo>
                  <a:pt x="255" y="0"/>
                </a:moveTo>
                <a:lnTo>
                  <a:pt x="252" y="67"/>
                </a:lnTo>
                <a:lnTo>
                  <a:pt x="255" y="141"/>
                </a:lnTo>
                <a:lnTo>
                  <a:pt x="259" y="213"/>
                </a:lnTo>
                <a:lnTo>
                  <a:pt x="257" y="273"/>
                </a:lnTo>
                <a:lnTo>
                  <a:pt x="5" y="278"/>
                </a:lnTo>
                <a:lnTo>
                  <a:pt x="2" y="201"/>
                </a:lnTo>
                <a:lnTo>
                  <a:pt x="1" y="132"/>
                </a:lnTo>
                <a:lnTo>
                  <a:pt x="0" y="67"/>
                </a:lnTo>
                <a:lnTo>
                  <a:pt x="0" y="6"/>
                </a:lnTo>
                <a:lnTo>
                  <a:pt x="7" y="6"/>
                </a:lnTo>
                <a:lnTo>
                  <a:pt x="20" y="5"/>
                </a:lnTo>
                <a:lnTo>
                  <a:pt x="36" y="5"/>
                </a:lnTo>
                <a:lnTo>
                  <a:pt x="53" y="5"/>
                </a:lnTo>
                <a:lnTo>
                  <a:pt x="73" y="3"/>
                </a:lnTo>
                <a:lnTo>
                  <a:pt x="94" y="3"/>
                </a:lnTo>
                <a:lnTo>
                  <a:pt x="117" y="3"/>
                </a:lnTo>
                <a:lnTo>
                  <a:pt x="139" y="2"/>
                </a:lnTo>
                <a:lnTo>
                  <a:pt x="162" y="2"/>
                </a:lnTo>
                <a:lnTo>
                  <a:pt x="182" y="1"/>
                </a:lnTo>
                <a:lnTo>
                  <a:pt x="203" y="1"/>
                </a:lnTo>
                <a:lnTo>
                  <a:pt x="219" y="1"/>
                </a:lnTo>
                <a:lnTo>
                  <a:pt x="234" y="0"/>
                </a:lnTo>
                <a:lnTo>
                  <a:pt x="245" y="0"/>
                </a:lnTo>
                <a:lnTo>
                  <a:pt x="252" y="0"/>
                </a:lnTo>
                <a:lnTo>
                  <a:pt x="255" y="0"/>
                </a:lnTo>
                <a:close/>
              </a:path>
            </a:pathLst>
          </a:custGeom>
          <a:solidFill>
            <a:srgbClr val="F2E8D3"/>
          </a:solidFill>
          <a:ln w="9525">
            <a:noFill/>
            <a:round/>
            <a:headEnd/>
            <a:tailEnd/>
          </a:ln>
        </p:spPr>
        <p:txBody>
          <a:bodyPr/>
          <a:lstStyle/>
          <a:p>
            <a:endParaRPr lang="es-ES"/>
          </a:p>
        </p:txBody>
      </p:sp>
      <p:sp>
        <p:nvSpPr>
          <p:cNvPr id="158776" name="Freeform 56"/>
          <p:cNvSpPr>
            <a:spLocks/>
          </p:cNvSpPr>
          <p:nvPr/>
        </p:nvSpPr>
        <p:spPr bwMode="auto">
          <a:xfrm>
            <a:off x="7473950" y="4905375"/>
            <a:ext cx="447675" cy="444500"/>
          </a:xfrm>
          <a:custGeom>
            <a:avLst/>
            <a:gdLst>
              <a:gd name="T0" fmla="*/ 282 w 282"/>
              <a:gd name="T1" fmla="*/ 2 h 280"/>
              <a:gd name="T2" fmla="*/ 277 w 282"/>
              <a:gd name="T3" fmla="*/ 280 h 280"/>
              <a:gd name="T4" fmla="*/ 269 w 282"/>
              <a:gd name="T5" fmla="*/ 280 h 280"/>
              <a:gd name="T6" fmla="*/ 257 w 282"/>
              <a:gd name="T7" fmla="*/ 280 h 280"/>
              <a:gd name="T8" fmla="*/ 240 w 282"/>
              <a:gd name="T9" fmla="*/ 280 h 280"/>
              <a:gd name="T10" fmla="*/ 221 w 282"/>
              <a:gd name="T11" fmla="*/ 280 h 280"/>
              <a:gd name="T12" fmla="*/ 199 w 282"/>
              <a:gd name="T13" fmla="*/ 280 h 280"/>
              <a:gd name="T14" fmla="*/ 176 w 282"/>
              <a:gd name="T15" fmla="*/ 280 h 280"/>
              <a:gd name="T16" fmla="*/ 152 w 282"/>
              <a:gd name="T17" fmla="*/ 280 h 280"/>
              <a:gd name="T18" fmla="*/ 128 w 282"/>
              <a:gd name="T19" fmla="*/ 280 h 280"/>
              <a:gd name="T20" fmla="*/ 104 w 282"/>
              <a:gd name="T21" fmla="*/ 280 h 280"/>
              <a:gd name="T22" fmla="*/ 79 w 282"/>
              <a:gd name="T23" fmla="*/ 280 h 280"/>
              <a:gd name="T24" fmla="*/ 58 w 282"/>
              <a:gd name="T25" fmla="*/ 280 h 280"/>
              <a:gd name="T26" fmla="*/ 40 w 282"/>
              <a:gd name="T27" fmla="*/ 280 h 280"/>
              <a:gd name="T28" fmla="*/ 23 w 282"/>
              <a:gd name="T29" fmla="*/ 280 h 280"/>
              <a:gd name="T30" fmla="*/ 11 w 282"/>
              <a:gd name="T31" fmla="*/ 280 h 280"/>
              <a:gd name="T32" fmla="*/ 3 w 282"/>
              <a:gd name="T33" fmla="*/ 280 h 280"/>
              <a:gd name="T34" fmla="*/ 0 w 282"/>
              <a:gd name="T35" fmla="*/ 280 h 280"/>
              <a:gd name="T36" fmla="*/ 3 w 282"/>
              <a:gd name="T37" fmla="*/ 222 h 280"/>
              <a:gd name="T38" fmla="*/ 6 w 282"/>
              <a:gd name="T39" fmla="*/ 145 h 280"/>
              <a:gd name="T40" fmla="*/ 7 w 282"/>
              <a:gd name="T41" fmla="*/ 66 h 280"/>
              <a:gd name="T42" fmla="*/ 6 w 282"/>
              <a:gd name="T43" fmla="*/ 2 h 280"/>
              <a:gd name="T44" fmla="*/ 13 w 282"/>
              <a:gd name="T45" fmla="*/ 1 h 280"/>
              <a:gd name="T46" fmla="*/ 25 w 282"/>
              <a:gd name="T47" fmla="*/ 1 h 280"/>
              <a:gd name="T48" fmla="*/ 40 w 282"/>
              <a:gd name="T49" fmla="*/ 1 h 280"/>
              <a:gd name="T50" fmla="*/ 59 w 282"/>
              <a:gd name="T51" fmla="*/ 0 h 280"/>
              <a:gd name="T52" fmla="*/ 81 w 282"/>
              <a:gd name="T53" fmla="*/ 0 h 280"/>
              <a:gd name="T54" fmla="*/ 104 w 282"/>
              <a:gd name="T55" fmla="*/ 0 h 280"/>
              <a:gd name="T56" fmla="*/ 128 w 282"/>
              <a:gd name="T57" fmla="*/ 0 h 280"/>
              <a:gd name="T58" fmla="*/ 153 w 282"/>
              <a:gd name="T59" fmla="*/ 0 h 280"/>
              <a:gd name="T60" fmla="*/ 178 w 282"/>
              <a:gd name="T61" fmla="*/ 1 h 280"/>
              <a:gd name="T62" fmla="*/ 201 w 282"/>
              <a:gd name="T63" fmla="*/ 1 h 280"/>
              <a:gd name="T64" fmla="*/ 222 w 282"/>
              <a:gd name="T65" fmla="*/ 1 h 280"/>
              <a:gd name="T66" fmla="*/ 243 w 282"/>
              <a:gd name="T67" fmla="*/ 1 h 280"/>
              <a:gd name="T68" fmla="*/ 259 w 282"/>
              <a:gd name="T69" fmla="*/ 2 h 280"/>
              <a:gd name="T70" fmla="*/ 271 w 282"/>
              <a:gd name="T71" fmla="*/ 2 h 280"/>
              <a:gd name="T72" fmla="*/ 280 w 282"/>
              <a:gd name="T73" fmla="*/ 2 h 280"/>
              <a:gd name="T74" fmla="*/ 282 w 282"/>
              <a:gd name="T75" fmla="*/ 2 h 28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82"/>
              <a:gd name="T115" fmla="*/ 0 h 280"/>
              <a:gd name="T116" fmla="*/ 282 w 282"/>
              <a:gd name="T117" fmla="*/ 280 h 28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82" h="280">
                <a:moveTo>
                  <a:pt x="282" y="2"/>
                </a:moveTo>
                <a:lnTo>
                  <a:pt x="277" y="280"/>
                </a:lnTo>
                <a:lnTo>
                  <a:pt x="269" y="280"/>
                </a:lnTo>
                <a:lnTo>
                  <a:pt x="257" y="280"/>
                </a:lnTo>
                <a:lnTo>
                  <a:pt x="240" y="280"/>
                </a:lnTo>
                <a:lnTo>
                  <a:pt x="221" y="280"/>
                </a:lnTo>
                <a:lnTo>
                  <a:pt x="199" y="280"/>
                </a:lnTo>
                <a:lnTo>
                  <a:pt x="176" y="280"/>
                </a:lnTo>
                <a:lnTo>
                  <a:pt x="152" y="280"/>
                </a:lnTo>
                <a:lnTo>
                  <a:pt x="128" y="280"/>
                </a:lnTo>
                <a:lnTo>
                  <a:pt x="104" y="280"/>
                </a:lnTo>
                <a:lnTo>
                  <a:pt x="79" y="280"/>
                </a:lnTo>
                <a:lnTo>
                  <a:pt x="58" y="280"/>
                </a:lnTo>
                <a:lnTo>
                  <a:pt x="40" y="280"/>
                </a:lnTo>
                <a:lnTo>
                  <a:pt x="23" y="280"/>
                </a:lnTo>
                <a:lnTo>
                  <a:pt x="11" y="280"/>
                </a:lnTo>
                <a:lnTo>
                  <a:pt x="3" y="280"/>
                </a:lnTo>
                <a:lnTo>
                  <a:pt x="0" y="280"/>
                </a:lnTo>
                <a:lnTo>
                  <a:pt x="3" y="222"/>
                </a:lnTo>
                <a:lnTo>
                  <a:pt x="6" y="145"/>
                </a:lnTo>
                <a:lnTo>
                  <a:pt x="7" y="66"/>
                </a:lnTo>
                <a:lnTo>
                  <a:pt x="6" y="2"/>
                </a:lnTo>
                <a:lnTo>
                  <a:pt x="13" y="1"/>
                </a:lnTo>
                <a:lnTo>
                  <a:pt x="25" y="1"/>
                </a:lnTo>
                <a:lnTo>
                  <a:pt x="40" y="1"/>
                </a:lnTo>
                <a:lnTo>
                  <a:pt x="59" y="0"/>
                </a:lnTo>
                <a:lnTo>
                  <a:pt x="81" y="0"/>
                </a:lnTo>
                <a:lnTo>
                  <a:pt x="104" y="0"/>
                </a:lnTo>
                <a:lnTo>
                  <a:pt x="128" y="0"/>
                </a:lnTo>
                <a:lnTo>
                  <a:pt x="153" y="0"/>
                </a:lnTo>
                <a:lnTo>
                  <a:pt x="178" y="1"/>
                </a:lnTo>
                <a:lnTo>
                  <a:pt x="201" y="1"/>
                </a:lnTo>
                <a:lnTo>
                  <a:pt x="222" y="1"/>
                </a:lnTo>
                <a:lnTo>
                  <a:pt x="243" y="1"/>
                </a:lnTo>
                <a:lnTo>
                  <a:pt x="259" y="2"/>
                </a:lnTo>
                <a:lnTo>
                  <a:pt x="271" y="2"/>
                </a:lnTo>
                <a:lnTo>
                  <a:pt x="280" y="2"/>
                </a:lnTo>
                <a:lnTo>
                  <a:pt x="282" y="2"/>
                </a:lnTo>
                <a:close/>
              </a:path>
            </a:pathLst>
          </a:custGeom>
          <a:solidFill>
            <a:srgbClr val="F2E8D3"/>
          </a:solidFill>
          <a:ln w="9525">
            <a:noFill/>
            <a:round/>
            <a:headEnd/>
            <a:tailEnd/>
          </a:ln>
        </p:spPr>
        <p:txBody>
          <a:bodyPr/>
          <a:lstStyle/>
          <a:p>
            <a:endParaRPr lang="es-ES"/>
          </a:p>
        </p:txBody>
      </p:sp>
      <p:sp>
        <p:nvSpPr>
          <p:cNvPr id="158777" name="Freeform 57"/>
          <p:cNvSpPr>
            <a:spLocks/>
          </p:cNvSpPr>
          <p:nvPr/>
        </p:nvSpPr>
        <p:spPr bwMode="auto">
          <a:xfrm>
            <a:off x="6499225" y="4922838"/>
            <a:ext cx="69850" cy="163512"/>
          </a:xfrm>
          <a:custGeom>
            <a:avLst/>
            <a:gdLst>
              <a:gd name="T0" fmla="*/ 2 w 44"/>
              <a:gd name="T1" fmla="*/ 103 h 103"/>
              <a:gd name="T2" fmla="*/ 1 w 44"/>
              <a:gd name="T3" fmla="*/ 77 h 103"/>
              <a:gd name="T4" fmla="*/ 1 w 44"/>
              <a:gd name="T5" fmla="*/ 50 h 103"/>
              <a:gd name="T6" fmla="*/ 1 w 44"/>
              <a:gd name="T7" fmla="*/ 24 h 103"/>
              <a:gd name="T8" fmla="*/ 0 w 44"/>
              <a:gd name="T9" fmla="*/ 3 h 103"/>
              <a:gd name="T10" fmla="*/ 44 w 44"/>
              <a:gd name="T11" fmla="*/ 0 h 103"/>
              <a:gd name="T12" fmla="*/ 2 w 44"/>
              <a:gd name="T13" fmla="*/ 103 h 103"/>
              <a:gd name="T14" fmla="*/ 0 60000 65536"/>
              <a:gd name="T15" fmla="*/ 0 60000 65536"/>
              <a:gd name="T16" fmla="*/ 0 60000 65536"/>
              <a:gd name="T17" fmla="*/ 0 60000 65536"/>
              <a:gd name="T18" fmla="*/ 0 60000 65536"/>
              <a:gd name="T19" fmla="*/ 0 60000 65536"/>
              <a:gd name="T20" fmla="*/ 0 60000 65536"/>
              <a:gd name="T21" fmla="*/ 0 w 44"/>
              <a:gd name="T22" fmla="*/ 0 h 103"/>
              <a:gd name="T23" fmla="*/ 44 w 44"/>
              <a:gd name="T24" fmla="*/ 103 h 10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 h="103">
                <a:moveTo>
                  <a:pt x="2" y="103"/>
                </a:moveTo>
                <a:lnTo>
                  <a:pt x="1" y="77"/>
                </a:lnTo>
                <a:lnTo>
                  <a:pt x="1" y="50"/>
                </a:lnTo>
                <a:lnTo>
                  <a:pt x="1" y="24"/>
                </a:lnTo>
                <a:lnTo>
                  <a:pt x="0" y="3"/>
                </a:lnTo>
                <a:lnTo>
                  <a:pt x="44" y="0"/>
                </a:lnTo>
                <a:lnTo>
                  <a:pt x="2" y="103"/>
                </a:lnTo>
                <a:close/>
              </a:path>
            </a:pathLst>
          </a:custGeom>
          <a:solidFill>
            <a:srgbClr val="F2E8D3"/>
          </a:solidFill>
          <a:ln w="9525">
            <a:noFill/>
            <a:round/>
            <a:headEnd/>
            <a:tailEnd/>
          </a:ln>
        </p:spPr>
        <p:txBody>
          <a:bodyPr/>
          <a:lstStyle/>
          <a:p>
            <a:endParaRPr lang="es-ES"/>
          </a:p>
        </p:txBody>
      </p:sp>
      <p:sp>
        <p:nvSpPr>
          <p:cNvPr id="158778" name="Freeform 58"/>
          <p:cNvSpPr>
            <a:spLocks/>
          </p:cNvSpPr>
          <p:nvPr/>
        </p:nvSpPr>
        <p:spPr bwMode="auto">
          <a:xfrm>
            <a:off x="5102225" y="5356225"/>
            <a:ext cx="238125" cy="182563"/>
          </a:xfrm>
          <a:custGeom>
            <a:avLst/>
            <a:gdLst>
              <a:gd name="T0" fmla="*/ 150 w 150"/>
              <a:gd name="T1" fmla="*/ 84 h 115"/>
              <a:gd name="T2" fmla="*/ 140 w 150"/>
              <a:gd name="T3" fmla="*/ 80 h 115"/>
              <a:gd name="T4" fmla="*/ 131 w 150"/>
              <a:gd name="T5" fmla="*/ 79 h 115"/>
              <a:gd name="T6" fmla="*/ 122 w 150"/>
              <a:gd name="T7" fmla="*/ 80 h 115"/>
              <a:gd name="T8" fmla="*/ 113 w 150"/>
              <a:gd name="T9" fmla="*/ 87 h 115"/>
              <a:gd name="T10" fmla="*/ 109 w 150"/>
              <a:gd name="T11" fmla="*/ 97 h 115"/>
              <a:gd name="T12" fmla="*/ 103 w 150"/>
              <a:gd name="T13" fmla="*/ 106 h 115"/>
              <a:gd name="T14" fmla="*/ 95 w 150"/>
              <a:gd name="T15" fmla="*/ 112 h 115"/>
              <a:gd name="T16" fmla="*/ 85 w 150"/>
              <a:gd name="T17" fmla="*/ 115 h 115"/>
              <a:gd name="T18" fmla="*/ 74 w 150"/>
              <a:gd name="T19" fmla="*/ 111 h 115"/>
              <a:gd name="T20" fmla="*/ 64 w 150"/>
              <a:gd name="T21" fmla="*/ 110 h 115"/>
              <a:gd name="T22" fmla="*/ 51 w 150"/>
              <a:gd name="T23" fmla="*/ 107 h 115"/>
              <a:gd name="T24" fmla="*/ 39 w 150"/>
              <a:gd name="T25" fmla="*/ 105 h 115"/>
              <a:gd name="T26" fmla="*/ 28 w 150"/>
              <a:gd name="T27" fmla="*/ 102 h 115"/>
              <a:gd name="T28" fmla="*/ 18 w 150"/>
              <a:gd name="T29" fmla="*/ 98 h 115"/>
              <a:gd name="T30" fmla="*/ 9 w 150"/>
              <a:gd name="T31" fmla="*/ 92 h 115"/>
              <a:gd name="T32" fmla="*/ 0 w 150"/>
              <a:gd name="T33" fmla="*/ 84 h 115"/>
              <a:gd name="T34" fmla="*/ 2 w 150"/>
              <a:gd name="T35" fmla="*/ 59 h 115"/>
              <a:gd name="T36" fmla="*/ 10 w 150"/>
              <a:gd name="T37" fmla="*/ 38 h 115"/>
              <a:gd name="T38" fmla="*/ 20 w 150"/>
              <a:gd name="T39" fmla="*/ 19 h 115"/>
              <a:gd name="T40" fmla="*/ 29 w 150"/>
              <a:gd name="T41" fmla="*/ 0 h 115"/>
              <a:gd name="T42" fmla="*/ 48 w 150"/>
              <a:gd name="T43" fmla="*/ 6 h 115"/>
              <a:gd name="T44" fmla="*/ 69 w 150"/>
              <a:gd name="T45" fmla="*/ 14 h 115"/>
              <a:gd name="T46" fmla="*/ 89 w 150"/>
              <a:gd name="T47" fmla="*/ 20 h 115"/>
              <a:gd name="T48" fmla="*/ 108 w 150"/>
              <a:gd name="T49" fmla="*/ 29 h 115"/>
              <a:gd name="T50" fmla="*/ 126 w 150"/>
              <a:gd name="T51" fmla="*/ 40 h 115"/>
              <a:gd name="T52" fmla="*/ 139 w 150"/>
              <a:gd name="T53" fmla="*/ 51 h 115"/>
              <a:gd name="T54" fmla="*/ 148 w 150"/>
              <a:gd name="T55" fmla="*/ 66 h 115"/>
              <a:gd name="T56" fmla="*/ 150 w 150"/>
              <a:gd name="T57" fmla="*/ 84 h 1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50"/>
              <a:gd name="T88" fmla="*/ 0 h 115"/>
              <a:gd name="T89" fmla="*/ 150 w 150"/>
              <a:gd name="T90" fmla="*/ 115 h 1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50" h="115">
                <a:moveTo>
                  <a:pt x="150" y="84"/>
                </a:moveTo>
                <a:lnTo>
                  <a:pt x="140" y="80"/>
                </a:lnTo>
                <a:lnTo>
                  <a:pt x="131" y="79"/>
                </a:lnTo>
                <a:lnTo>
                  <a:pt x="122" y="80"/>
                </a:lnTo>
                <a:lnTo>
                  <a:pt x="113" y="87"/>
                </a:lnTo>
                <a:lnTo>
                  <a:pt x="109" y="97"/>
                </a:lnTo>
                <a:lnTo>
                  <a:pt x="103" y="106"/>
                </a:lnTo>
                <a:lnTo>
                  <a:pt x="95" y="112"/>
                </a:lnTo>
                <a:lnTo>
                  <a:pt x="85" y="115"/>
                </a:lnTo>
                <a:lnTo>
                  <a:pt x="74" y="111"/>
                </a:lnTo>
                <a:lnTo>
                  <a:pt x="64" y="110"/>
                </a:lnTo>
                <a:lnTo>
                  <a:pt x="51" y="107"/>
                </a:lnTo>
                <a:lnTo>
                  <a:pt x="39" y="105"/>
                </a:lnTo>
                <a:lnTo>
                  <a:pt x="28" y="102"/>
                </a:lnTo>
                <a:lnTo>
                  <a:pt x="18" y="98"/>
                </a:lnTo>
                <a:lnTo>
                  <a:pt x="9" y="92"/>
                </a:lnTo>
                <a:lnTo>
                  <a:pt x="0" y="84"/>
                </a:lnTo>
                <a:lnTo>
                  <a:pt x="2" y="59"/>
                </a:lnTo>
                <a:lnTo>
                  <a:pt x="10" y="38"/>
                </a:lnTo>
                <a:lnTo>
                  <a:pt x="20" y="19"/>
                </a:lnTo>
                <a:lnTo>
                  <a:pt x="29" y="0"/>
                </a:lnTo>
                <a:lnTo>
                  <a:pt x="48" y="6"/>
                </a:lnTo>
                <a:lnTo>
                  <a:pt x="69" y="14"/>
                </a:lnTo>
                <a:lnTo>
                  <a:pt x="89" y="20"/>
                </a:lnTo>
                <a:lnTo>
                  <a:pt x="108" y="29"/>
                </a:lnTo>
                <a:lnTo>
                  <a:pt x="126" y="40"/>
                </a:lnTo>
                <a:lnTo>
                  <a:pt x="139" y="51"/>
                </a:lnTo>
                <a:lnTo>
                  <a:pt x="148" y="66"/>
                </a:lnTo>
                <a:lnTo>
                  <a:pt x="150" y="84"/>
                </a:lnTo>
                <a:close/>
              </a:path>
            </a:pathLst>
          </a:custGeom>
          <a:solidFill>
            <a:srgbClr val="F2E8D3"/>
          </a:solidFill>
          <a:ln w="9525">
            <a:noFill/>
            <a:round/>
            <a:headEnd/>
            <a:tailEnd/>
          </a:ln>
        </p:spPr>
        <p:txBody>
          <a:bodyPr/>
          <a:lstStyle/>
          <a:p>
            <a:endParaRPr lang="es-ES"/>
          </a:p>
        </p:txBody>
      </p:sp>
    </p:spTree>
  </p:cSld>
  <p:clrMapOvr>
    <a:masterClrMapping/>
  </p:clrMapOvr>
  <p:transition spd="med"/>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pPr eaLnBrk="1" hangingPunct="1"/>
            <a:r>
              <a:rPr lang="es-ES_tradnl" sz="3200" smtClean="0"/>
              <a:t>Estudios de Viabilidad </a:t>
            </a:r>
            <a:br>
              <a:rPr lang="es-ES_tradnl" sz="3200" smtClean="0"/>
            </a:br>
            <a:r>
              <a:rPr lang="es-ES_tradnl" sz="3200" smtClean="0"/>
              <a:t>Comercial y Mercado</a:t>
            </a:r>
            <a:endParaRPr lang="es-ES_tradnl" smtClean="0"/>
          </a:p>
        </p:txBody>
      </p:sp>
      <p:sp>
        <p:nvSpPr>
          <p:cNvPr id="1037315" name="Rectangle 3"/>
          <p:cNvSpPr>
            <a:spLocks noGrp="1" noChangeArrowheads="1"/>
          </p:cNvSpPr>
          <p:nvPr>
            <p:ph type="body" idx="1"/>
          </p:nvPr>
        </p:nvSpPr>
        <p:spPr/>
        <p:txBody>
          <a:bodyPr/>
          <a:lstStyle/>
          <a:p>
            <a:pPr algn="just" eaLnBrk="1" hangingPunct="1">
              <a:lnSpc>
                <a:spcPct val="90000"/>
              </a:lnSpc>
              <a:defRPr/>
            </a:pPr>
            <a:r>
              <a:rPr lang="es-EC" sz="2000" smtClean="0"/>
              <a:t>Indicará si mercado </a:t>
            </a:r>
            <a:r>
              <a:rPr lang="es-EC" sz="2000" b="1" smtClean="0"/>
              <a:t>“</a:t>
            </a:r>
            <a:r>
              <a:rPr lang="es-EC" sz="2000" smtClean="0"/>
              <a:t>apetece</a:t>
            </a:r>
            <a:r>
              <a:rPr lang="es-EC" sz="2000" b="1" smtClean="0"/>
              <a:t>”</a:t>
            </a:r>
            <a:r>
              <a:rPr lang="es-EC" sz="2000" smtClean="0"/>
              <a:t> bien o servicio</a:t>
            </a:r>
          </a:p>
          <a:p>
            <a:pPr algn="just" eaLnBrk="1" hangingPunct="1">
              <a:lnSpc>
                <a:spcPct val="90000"/>
              </a:lnSpc>
              <a:defRPr/>
            </a:pPr>
            <a:r>
              <a:rPr lang="es-EC" sz="2000" smtClean="0"/>
              <a:t>Cuantifica volúmenes, precios, sensibilidades</a:t>
            </a:r>
          </a:p>
          <a:p>
            <a:pPr algn="just" eaLnBrk="1" hangingPunct="1">
              <a:lnSpc>
                <a:spcPct val="90000"/>
              </a:lnSpc>
              <a:defRPr/>
            </a:pPr>
            <a:r>
              <a:rPr lang="es-EC" sz="2000" smtClean="0"/>
              <a:t>Permitirá determinar si se debe postergar o rechazar proyecto antes de asumir costos de estudio económico completo.</a:t>
            </a:r>
          </a:p>
          <a:p>
            <a:pPr eaLnBrk="1" hangingPunct="1">
              <a:lnSpc>
                <a:spcPct val="90000"/>
              </a:lnSpc>
              <a:defRPr/>
            </a:pPr>
            <a:r>
              <a:rPr lang="es-EC" sz="2000" smtClean="0"/>
              <a:t>El factor mercado </a:t>
            </a:r>
            <a:r>
              <a:rPr lang="es-EC" sz="2000" smtClean="0">
                <a:ea typeface="MS Gothic" pitchFamily="49" charset="-128"/>
              </a:rPr>
              <a:t>⇒</a:t>
            </a:r>
            <a:r>
              <a:rPr lang="es-EC" sz="2000" smtClean="0"/>
              <a:t> el más decisivo sobre resultado final.</a:t>
            </a:r>
          </a:p>
          <a:p>
            <a:pPr eaLnBrk="1" hangingPunct="1">
              <a:lnSpc>
                <a:spcPct val="90000"/>
              </a:lnSpc>
              <a:defRPr/>
            </a:pPr>
            <a:endParaRPr lang="es-EC" sz="2000" smtClean="0"/>
          </a:p>
          <a:p>
            <a:pPr eaLnBrk="1" hangingPunct="1">
              <a:lnSpc>
                <a:spcPct val="90000"/>
              </a:lnSpc>
              <a:defRPr/>
            </a:pPr>
            <a:r>
              <a:rPr lang="es-EC" sz="2400" smtClean="0"/>
              <a:t>De nada sirve producir de la forma más eficiente un bien o servicio, si no podemos vender suficiente cantidad de él a un precio que nos garantice una rentabilidad adecuada.</a:t>
            </a:r>
            <a:endParaRPr lang="es-EC" sz="2000" smtClean="0"/>
          </a:p>
          <a:p>
            <a:pPr eaLnBrk="1" hangingPunct="1">
              <a:lnSpc>
                <a:spcPct val="90000"/>
              </a:lnSpc>
              <a:defRPr/>
            </a:pPr>
            <a:endParaRPr lang="es-EC" sz="1800" smtClean="0"/>
          </a:p>
          <a:p>
            <a:pPr algn="r" eaLnBrk="1" hangingPunct="1">
              <a:lnSpc>
                <a:spcPct val="90000"/>
              </a:lnSpc>
              <a:buFont typeface="Wingdings" pitchFamily="2" charset="2"/>
              <a:buNone/>
              <a:defRPr/>
            </a:pPr>
            <a:r>
              <a:rPr lang="es-EC" sz="2000" b="1" smtClean="0"/>
              <a:t>...</a:t>
            </a:r>
          </a:p>
        </p:txBody>
      </p:sp>
    </p:spTree>
  </p:cSld>
  <p:clrMapOvr>
    <a:masterClrMapping/>
  </p:clrMapOvr>
  <p:transition>
    <p:sndAc>
      <p:stSnd>
        <p:snd r:embed="rId2" name="DIALOG.WAV"/>
      </p:stSnd>
    </p:sndAc>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pPr eaLnBrk="1" hangingPunct="1"/>
            <a:r>
              <a:rPr lang="es-ES_tradnl" sz="3200" smtClean="0"/>
              <a:t>Estudios de Viabilidad </a:t>
            </a:r>
            <a:br>
              <a:rPr lang="es-ES_tradnl" sz="3200" smtClean="0"/>
            </a:br>
            <a:r>
              <a:rPr lang="es-ES_tradnl" sz="3200" smtClean="0"/>
              <a:t>Comercial y Mercado </a:t>
            </a:r>
            <a:r>
              <a:rPr lang="es-ES_tradnl" sz="2000" smtClean="0"/>
              <a:t>(cont. II)</a:t>
            </a:r>
          </a:p>
        </p:txBody>
      </p:sp>
      <p:sp>
        <p:nvSpPr>
          <p:cNvPr id="1038339" name="Rectangle 3"/>
          <p:cNvSpPr>
            <a:spLocks noGrp="1" noChangeArrowheads="1"/>
          </p:cNvSpPr>
          <p:nvPr>
            <p:ph type="body" idx="1"/>
          </p:nvPr>
        </p:nvSpPr>
        <p:spPr>
          <a:xfrm>
            <a:off x="457200" y="1752600"/>
            <a:ext cx="8178800" cy="4171950"/>
          </a:xfrm>
        </p:spPr>
        <p:txBody>
          <a:bodyPr/>
          <a:lstStyle/>
          <a:p>
            <a:pPr eaLnBrk="1" hangingPunct="1">
              <a:lnSpc>
                <a:spcPct val="90000"/>
              </a:lnSpc>
              <a:defRPr/>
            </a:pPr>
            <a:r>
              <a:rPr lang="es-EC" sz="2400" smtClean="0"/>
              <a:t>Estudio de la demanda </a:t>
            </a:r>
          </a:p>
          <a:p>
            <a:pPr lvl="1" eaLnBrk="1" hangingPunct="1">
              <a:lnSpc>
                <a:spcPct val="90000"/>
              </a:lnSpc>
              <a:defRPr/>
            </a:pPr>
            <a:r>
              <a:rPr lang="es-EC" sz="2400" smtClean="0"/>
              <a:t>Cantidad de  bien o servicio que mercado requiere </a:t>
            </a:r>
            <a:r>
              <a:rPr lang="es-EC" sz="2400" u="sng" smtClean="0"/>
              <a:t>a un precio dado</a:t>
            </a:r>
          </a:p>
          <a:p>
            <a:pPr lvl="1" eaLnBrk="1" hangingPunct="1">
              <a:lnSpc>
                <a:spcPct val="90000"/>
              </a:lnSpc>
              <a:defRPr/>
            </a:pPr>
            <a:r>
              <a:rPr lang="es-EC" sz="2400" smtClean="0"/>
              <a:t>Actual y Futura (Oportuniades)</a:t>
            </a:r>
          </a:p>
          <a:p>
            <a:pPr lvl="1" eaLnBrk="1" hangingPunct="1">
              <a:lnSpc>
                <a:spcPct val="90000"/>
              </a:lnSpc>
              <a:defRPr/>
            </a:pPr>
            <a:r>
              <a:rPr lang="es-EC" sz="2400" smtClean="0"/>
              <a:t>Localización del mercado</a:t>
            </a:r>
          </a:p>
          <a:p>
            <a:pPr eaLnBrk="1" hangingPunct="1">
              <a:lnSpc>
                <a:spcPct val="90000"/>
              </a:lnSpc>
              <a:defRPr/>
            </a:pPr>
            <a:r>
              <a:rPr lang="es-EC" sz="2400" smtClean="0"/>
              <a:t>Estudio de la oferta</a:t>
            </a:r>
          </a:p>
          <a:p>
            <a:pPr lvl="1" eaLnBrk="1" hangingPunct="1">
              <a:lnSpc>
                <a:spcPct val="90000"/>
              </a:lnSpc>
              <a:defRPr/>
            </a:pPr>
            <a:r>
              <a:rPr lang="es-EC" sz="2400" smtClean="0"/>
              <a:t>Competencia.</a:t>
            </a:r>
          </a:p>
          <a:p>
            <a:pPr lvl="1" eaLnBrk="1" hangingPunct="1">
              <a:lnSpc>
                <a:spcPct val="90000"/>
              </a:lnSpc>
              <a:defRPr/>
            </a:pPr>
            <a:r>
              <a:rPr lang="es-EC" sz="2400" smtClean="0"/>
              <a:t>Actual y Futura (Amenazas)</a:t>
            </a:r>
          </a:p>
          <a:p>
            <a:pPr lvl="1" eaLnBrk="1" hangingPunct="1">
              <a:lnSpc>
                <a:spcPct val="90000"/>
              </a:lnSpc>
              <a:defRPr/>
            </a:pPr>
            <a:r>
              <a:rPr lang="es-EC" sz="2400" smtClean="0"/>
              <a:t>Participación del mercado</a:t>
            </a:r>
          </a:p>
          <a:p>
            <a:pPr eaLnBrk="1" hangingPunct="1">
              <a:lnSpc>
                <a:spcPct val="90000"/>
              </a:lnSpc>
              <a:defRPr/>
            </a:pPr>
            <a:r>
              <a:rPr lang="es-EC" sz="2400" smtClean="0"/>
              <a:t>Estudio de precios </a:t>
            </a:r>
          </a:p>
          <a:p>
            <a:pPr lvl="1" eaLnBrk="1" hangingPunct="1">
              <a:lnSpc>
                <a:spcPct val="90000"/>
              </a:lnSpc>
              <a:defRPr/>
            </a:pPr>
            <a:r>
              <a:rPr lang="es-EC" sz="2400" smtClean="0"/>
              <a:t>Elasticidad</a:t>
            </a:r>
          </a:p>
          <a:p>
            <a:pPr lvl="1" eaLnBrk="1" hangingPunct="1">
              <a:lnSpc>
                <a:spcPct val="90000"/>
              </a:lnSpc>
              <a:defRPr/>
            </a:pPr>
            <a:r>
              <a:rPr lang="es-EC" sz="2400" smtClean="0"/>
              <a:t>Pendientes</a:t>
            </a:r>
          </a:p>
        </p:txBody>
      </p:sp>
    </p:spTree>
  </p:cSld>
  <p:clrMapOvr>
    <a:masterClrMapping/>
  </p:clrMapOvr>
  <p:transition>
    <p:sndAc>
      <p:stSnd>
        <p:snd r:embed="rId2" name="DIALOG.WAV"/>
      </p:stSnd>
    </p:sndAc>
  </p:transition>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pPr eaLnBrk="1" hangingPunct="1"/>
            <a:r>
              <a:rPr lang="es-ES_tradnl" sz="3200" smtClean="0"/>
              <a:t>Estudios de Viabilidad </a:t>
            </a:r>
            <a:br>
              <a:rPr lang="es-ES_tradnl" sz="3200" smtClean="0"/>
            </a:br>
            <a:r>
              <a:rPr lang="es-ES_tradnl" sz="3200" smtClean="0"/>
              <a:t>Comercial y Mercado </a:t>
            </a:r>
            <a:r>
              <a:rPr lang="es-ES_tradnl" sz="2000" smtClean="0"/>
              <a:t>(cont. III)</a:t>
            </a:r>
          </a:p>
        </p:txBody>
      </p:sp>
      <p:sp>
        <p:nvSpPr>
          <p:cNvPr id="1039363" name="Rectangle 3"/>
          <p:cNvSpPr>
            <a:spLocks noGrp="1" noChangeArrowheads="1"/>
          </p:cNvSpPr>
          <p:nvPr>
            <p:ph type="body" idx="1"/>
          </p:nvPr>
        </p:nvSpPr>
        <p:spPr>
          <a:xfrm>
            <a:off x="457200" y="1752600"/>
            <a:ext cx="8178800" cy="4171950"/>
          </a:xfrm>
        </p:spPr>
        <p:txBody>
          <a:bodyPr/>
          <a:lstStyle/>
          <a:p>
            <a:pPr eaLnBrk="1" hangingPunct="1">
              <a:defRPr/>
            </a:pPr>
            <a:r>
              <a:rPr lang="es-EC" sz="2400" smtClean="0"/>
              <a:t>Estudio de políticas de comercialización</a:t>
            </a:r>
          </a:p>
          <a:p>
            <a:pPr lvl="1" eaLnBrk="1" hangingPunct="1">
              <a:defRPr/>
            </a:pPr>
            <a:r>
              <a:rPr lang="es-EC" sz="2400" smtClean="0"/>
              <a:t>Canales de distribución</a:t>
            </a:r>
          </a:p>
          <a:p>
            <a:pPr lvl="1" eaLnBrk="1" hangingPunct="1">
              <a:defRPr/>
            </a:pPr>
            <a:r>
              <a:rPr lang="es-EC" sz="2400" smtClean="0"/>
              <a:t>Niveles de descuentos, </a:t>
            </a:r>
          </a:p>
          <a:p>
            <a:pPr lvl="1" eaLnBrk="1" hangingPunct="1">
              <a:defRPr/>
            </a:pPr>
            <a:r>
              <a:rPr lang="es-EC" sz="2400" smtClean="0"/>
              <a:t>Márgenes en la cadena</a:t>
            </a:r>
          </a:p>
          <a:p>
            <a:pPr lvl="1" eaLnBrk="1" hangingPunct="1">
              <a:defRPr/>
            </a:pPr>
            <a:r>
              <a:rPr lang="es-EC" sz="2400" smtClean="0"/>
              <a:t>Políticas de crédito</a:t>
            </a:r>
          </a:p>
          <a:p>
            <a:pPr eaLnBrk="1" hangingPunct="1">
              <a:defRPr/>
            </a:pPr>
            <a:r>
              <a:rPr lang="es-EC" sz="2400" smtClean="0"/>
              <a:t> Estudio de los proveedores</a:t>
            </a:r>
          </a:p>
          <a:p>
            <a:pPr lvl="1" eaLnBrk="1" hangingPunct="1">
              <a:defRPr/>
            </a:pPr>
            <a:r>
              <a:rPr lang="es-EC" sz="2400" smtClean="0"/>
              <a:t>Disponibilidad, calidad y precio  de insumos</a:t>
            </a:r>
          </a:p>
          <a:p>
            <a:pPr lvl="1" eaLnBrk="1" hangingPunct="1">
              <a:defRPr/>
            </a:pPr>
            <a:r>
              <a:rPr lang="es-EC" sz="2400" smtClean="0"/>
              <a:t>Cantidad y tipo de proveedores </a:t>
            </a:r>
          </a:p>
          <a:p>
            <a:pPr lvl="1" eaLnBrk="1" hangingPunct="1">
              <a:defRPr/>
            </a:pPr>
            <a:r>
              <a:rPr lang="es-EC" sz="2400" smtClean="0"/>
              <a:t>Poder de control sobre el proyecto.</a:t>
            </a:r>
            <a:endParaRPr lang="es-ES_tradnl" sz="2400" smtClean="0"/>
          </a:p>
        </p:txBody>
      </p:sp>
    </p:spTree>
  </p:cSld>
  <p:clrMapOvr>
    <a:masterClrMapping/>
  </p:clrMapOvr>
  <p:transition>
    <p:sndAc>
      <p:stSnd>
        <p:snd r:embed="rId2" name="DIALOG.WAV"/>
      </p:stSnd>
    </p:sndAc>
  </p:transition>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6"/>
          <p:cNvSpPr>
            <a:spLocks noGrp="1" noChangeArrowheads="1"/>
          </p:cNvSpPr>
          <p:nvPr>
            <p:ph type="title"/>
          </p:nvPr>
        </p:nvSpPr>
        <p:spPr/>
        <p:txBody>
          <a:bodyPr/>
          <a:lstStyle/>
          <a:p>
            <a:pPr eaLnBrk="1" hangingPunct="1"/>
            <a:r>
              <a:rPr lang="es-ES" smtClean="0"/>
              <a:t>Estudio de Mercado</a:t>
            </a:r>
          </a:p>
        </p:txBody>
      </p:sp>
      <p:sp>
        <p:nvSpPr>
          <p:cNvPr id="1040391" name="Rectangle 7"/>
          <p:cNvSpPr>
            <a:spLocks noGrp="1" noChangeArrowheads="1"/>
          </p:cNvSpPr>
          <p:nvPr>
            <p:ph type="body" idx="1"/>
          </p:nvPr>
        </p:nvSpPr>
        <p:spPr/>
        <p:txBody>
          <a:bodyPr/>
          <a:lstStyle/>
          <a:p>
            <a:pPr eaLnBrk="1" hangingPunct="1">
              <a:defRPr/>
            </a:pPr>
            <a:r>
              <a:rPr lang="es-ES" smtClean="0"/>
              <a:t> El proceso de investigación del mercado de un proyecto, comprende varias etapas que estudian diferentes actores externos que intervienen en él.</a:t>
            </a:r>
          </a:p>
          <a:p>
            <a:pPr eaLnBrk="1" hangingPunct="1">
              <a:defRPr/>
            </a:pPr>
            <a:endParaRPr lang="es-ES" smtClean="0"/>
          </a:p>
        </p:txBody>
      </p:sp>
    </p:spTree>
  </p:cSld>
  <p:clrMapOvr>
    <a:masterClrMapping/>
  </p:clrMapOvr>
  <p:transition spd="med"/>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4"/>
          <p:cNvSpPr>
            <a:spLocks noGrp="1" noChangeArrowheads="1"/>
          </p:cNvSpPr>
          <p:nvPr>
            <p:ph type="title"/>
          </p:nvPr>
        </p:nvSpPr>
        <p:spPr>
          <a:xfrm>
            <a:off x="468313" y="609600"/>
            <a:ext cx="8447087" cy="1143000"/>
          </a:xfrm>
        </p:spPr>
        <p:txBody>
          <a:bodyPr/>
          <a:lstStyle/>
          <a:p>
            <a:pPr eaLnBrk="1" hangingPunct="1"/>
            <a:r>
              <a:rPr lang="es-ES" sz="4000" smtClean="0"/>
              <a:t>Definicion del Producto o Servicio</a:t>
            </a:r>
          </a:p>
        </p:txBody>
      </p:sp>
      <p:sp>
        <p:nvSpPr>
          <p:cNvPr id="1041413" name="Rectangle 5"/>
          <p:cNvSpPr>
            <a:spLocks noGrp="1" noChangeArrowheads="1"/>
          </p:cNvSpPr>
          <p:nvPr>
            <p:ph type="body" idx="1"/>
          </p:nvPr>
        </p:nvSpPr>
        <p:spPr/>
        <p:txBody>
          <a:bodyPr/>
          <a:lstStyle/>
          <a:p>
            <a:pPr eaLnBrk="1" hangingPunct="1">
              <a:lnSpc>
                <a:spcPct val="80000"/>
              </a:lnSpc>
              <a:defRPr/>
            </a:pPr>
            <a:r>
              <a:rPr lang="es-ES" sz="2400" smtClean="0"/>
              <a:t>Composición (¿Qué es?): </a:t>
            </a:r>
          </a:p>
          <a:p>
            <a:pPr lvl="1" eaLnBrk="1" hangingPunct="1">
              <a:lnSpc>
                <a:spcPct val="80000"/>
              </a:lnSpc>
              <a:defRPr/>
            </a:pPr>
            <a:r>
              <a:rPr lang="es-ES" sz="2000" smtClean="0"/>
              <a:t>Definir qué es el producto, y para ello se analizan los elementos del producto y el valor agregado en su fabricación.</a:t>
            </a:r>
          </a:p>
          <a:p>
            <a:pPr eaLnBrk="1" hangingPunct="1">
              <a:lnSpc>
                <a:spcPct val="80000"/>
              </a:lnSpc>
              <a:defRPr/>
            </a:pPr>
            <a:r>
              <a:rPr lang="es-ES" sz="2400" smtClean="0"/>
              <a:t>Usos (¿Para qué?): </a:t>
            </a:r>
          </a:p>
          <a:p>
            <a:pPr lvl="1" eaLnBrk="1" hangingPunct="1">
              <a:lnSpc>
                <a:spcPct val="80000"/>
              </a:lnSpc>
              <a:defRPr/>
            </a:pPr>
            <a:r>
              <a:rPr lang="es-ES" sz="2000" smtClean="0"/>
              <a:t>Identifica las posibles utilidades que pueda prestar el producto.</a:t>
            </a:r>
          </a:p>
          <a:p>
            <a:pPr eaLnBrk="1" hangingPunct="1">
              <a:lnSpc>
                <a:spcPct val="80000"/>
              </a:lnSpc>
              <a:defRPr/>
            </a:pPr>
            <a:r>
              <a:rPr lang="es-ES" sz="2400" smtClean="0"/>
              <a:t>Usuarios (¿Quiénes?): </a:t>
            </a:r>
          </a:p>
          <a:p>
            <a:pPr lvl="1" eaLnBrk="1" hangingPunct="1">
              <a:lnSpc>
                <a:spcPct val="80000"/>
              </a:lnSpc>
              <a:defRPr/>
            </a:pPr>
            <a:r>
              <a:rPr lang="es-ES" sz="2000" smtClean="0"/>
              <a:t>Se buscan todos los compradores y los consumidores del producto. No siempre  sonel mismo</a:t>
            </a:r>
          </a:p>
          <a:p>
            <a:pPr eaLnBrk="1" hangingPunct="1">
              <a:lnSpc>
                <a:spcPct val="80000"/>
              </a:lnSpc>
              <a:defRPr/>
            </a:pPr>
            <a:r>
              <a:rPr lang="es-ES" sz="2400" smtClean="0"/>
              <a:t>Empaque (¿Cómo?): </a:t>
            </a:r>
          </a:p>
          <a:p>
            <a:pPr lvl="1" eaLnBrk="1" hangingPunct="1">
              <a:lnSpc>
                <a:spcPct val="80000"/>
              </a:lnSpc>
              <a:defRPr/>
            </a:pPr>
            <a:r>
              <a:rPr lang="es-ES" sz="2000" smtClean="0"/>
              <a:t>Se estudia la forma en que se debe presentar el producto al consumidor.</a:t>
            </a:r>
          </a:p>
          <a:p>
            <a:pPr eaLnBrk="1" hangingPunct="1">
              <a:lnSpc>
                <a:spcPct val="80000"/>
              </a:lnSpc>
              <a:defRPr/>
            </a:pPr>
            <a:endParaRPr lang="es-ES" sz="2400" smtClean="0"/>
          </a:p>
        </p:txBody>
      </p:sp>
    </p:spTree>
  </p:cSld>
  <p:clrMapOvr>
    <a:masterClrMapping/>
  </p:clrMapOvr>
  <p:transition spd="med"/>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4"/>
          <p:cNvSpPr>
            <a:spLocks noGrp="1" noChangeArrowheads="1"/>
          </p:cNvSpPr>
          <p:nvPr>
            <p:ph type="title"/>
          </p:nvPr>
        </p:nvSpPr>
        <p:spPr/>
        <p:txBody>
          <a:bodyPr/>
          <a:lstStyle/>
          <a:p>
            <a:pPr eaLnBrk="1" hangingPunct="1"/>
            <a:r>
              <a:rPr lang="es-ES" smtClean="0"/>
              <a:t>La Demanda</a:t>
            </a:r>
          </a:p>
        </p:txBody>
      </p:sp>
      <p:sp>
        <p:nvSpPr>
          <p:cNvPr id="1042437" name="Rectangle 5"/>
          <p:cNvSpPr>
            <a:spLocks noGrp="1" noChangeArrowheads="1"/>
          </p:cNvSpPr>
          <p:nvPr>
            <p:ph type="body" idx="1"/>
          </p:nvPr>
        </p:nvSpPr>
        <p:spPr/>
        <p:txBody>
          <a:bodyPr/>
          <a:lstStyle/>
          <a:p>
            <a:pPr eaLnBrk="1" hangingPunct="1">
              <a:lnSpc>
                <a:spcPct val="90000"/>
              </a:lnSpc>
              <a:defRPr/>
            </a:pPr>
            <a:r>
              <a:rPr lang="es-ES" sz="2800" smtClean="0"/>
              <a:t>Necesidad que se satisface: </a:t>
            </a:r>
          </a:p>
          <a:p>
            <a:pPr lvl="1" eaLnBrk="1" hangingPunct="1">
              <a:lnSpc>
                <a:spcPct val="90000"/>
              </a:lnSpc>
              <a:defRPr/>
            </a:pPr>
            <a:r>
              <a:rPr lang="es-ES" sz="2400" smtClean="0"/>
              <a:t>Definir la necesidad que este satisface. Aunque parece evidente, no siempre es tan sencilla, principalmente con productos donde necesidad no está definida y se tiene que “crear la necesidad”.</a:t>
            </a:r>
          </a:p>
          <a:p>
            <a:pPr eaLnBrk="1" hangingPunct="1">
              <a:lnSpc>
                <a:spcPct val="90000"/>
              </a:lnSpc>
              <a:defRPr/>
            </a:pPr>
            <a:r>
              <a:rPr lang="es-ES" sz="2800" smtClean="0"/>
              <a:t>Bienes complementarios y sustitutos: </a:t>
            </a:r>
          </a:p>
          <a:p>
            <a:pPr lvl="1" eaLnBrk="1" hangingPunct="1">
              <a:lnSpc>
                <a:spcPct val="90000"/>
              </a:lnSpc>
              <a:defRPr/>
            </a:pPr>
            <a:r>
              <a:rPr lang="es-ES" sz="2400" smtClean="0"/>
              <a:t>Que productos Actuales o futuros satisfacen esta necesidad y cuales se deben añadir a nuestro producto para que la necesidad sea completamente satisfecha.</a:t>
            </a:r>
          </a:p>
        </p:txBody>
      </p:sp>
    </p:spTree>
  </p:cSld>
  <p:clrMapOvr>
    <a:masterClrMapping/>
  </p:clrMapOvr>
  <p:transition spd="med"/>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938" name="Object 3">
            <a:hlinkClick r:id="rId3" action="ppaction://hlinksldjump"/>
          </p:cNvPr>
          <p:cNvGraphicFramePr>
            <a:graphicFrameLocks noChangeAspect="1"/>
          </p:cNvGraphicFramePr>
          <p:nvPr/>
        </p:nvGraphicFramePr>
        <p:xfrm>
          <a:off x="8763000" y="0"/>
          <a:ext cx="381000" cy="533400"/>
        </p:xfrm>
        <a:graphic>
          <a:graphicData uri="http://schemas.openxmlformats.org/presentationml/2006/ole">
            <p:oleObj spid="_x0000_s39938" name="Imagen" r:id="rId4" imgW="1728720" imgH="3252600" progId="MS_ClipArt_Gallery.2">
              <p:embed/>
            </p:oleObj>
          </a:graphicData>
        </a:graphic>
      </p:graphicFrame>
      <p:sp>
        <p:nvSpPr>
          <p:cNvPr id="39939" name="Rectangle 4"/>
          <p:cNvSpPr>
            <a:spLocks noGrp="1" noChangeArrowheads="1"/>
          </p:cNvSpPr>
          <p:nvPr>
            <p:ph type="title"/>
          </p:nvPr>
        </p:nvSpPr>
        <p:spPr/>
        <p:txBody>
          <a:bodyPr/>
          <a:lstStyle/>
          <a:p>
            <a:pPr eaLnBrk="1" hangingPunct="1"/>
            <a:r>
              <a:rPr lang="es-ES" smtClean="0"/>
              <a:t>Canales de Comercializacion</a:t>
            </a:r>
          </a:p>
        </p:txBody>
      </p:sp>
      <p:sp>
        <p:nvSpPr>
          <p:cNvPr id="1049605" name="Rectangle 5"/>
          <p:cNvSpPr>
            <a:spLocks noGrp="1" noChangeArrowheads="1"/>
          </p:cNvSpPr>
          <p:nvPr>
            <p:ph type="body" idx="1"/>
          </p:nvPr>
        </p:nvSpPr>
        <p:spPr/>
        <p:txBody>
          <a:bodyPr/>
          <a:lstStyle/>
          <a:p>
            <a:pPr eaLnBrk="1" hangingPunct="1">
              <a:defRPr/>
            </a:pPr>
            <a:r>
              <a:rPr lang="es-ES" smtClean="0"/>
              <a:t>Forma como producto deberá llegar al comprador final. </a:t>
            </a:r>
          </a:p>
          <a:p>
            <a:pPr eaLnBrk="1" hangingPunct="1">
              <a:defRPr/>
            </a:pPr>
            <a:r>
              <a:rPr lang="es-ES" smtClean="0"/>
              <a:t>Varios niveles de distribución</a:t>
            </a:r>
          </a:p>
          <a:p>
            <a:pPr lvl="1" eaLnBrk="1" hangingPunct="1">
              <a:defRPr/>
            </a:pPr>
            <a:r>
              <a:rPr lang="es-ES" smtClean="0"/>
              <a:t>Desde directo hasta complejos canales de distribución.</a:t>
            </a:r>
          </a:p>
          <a:p>
            <a:pPr eaLnBrk="1" hangingPunct="1">
              <a:defRPr/>
            </a:pPr>
            <a:endParaRPr lang="es-ES" smtClean="0"/>
          </a:p>
        </p:txBody>
      </p:sp>
    </p:spTree>
  </p:cSld>
  <p:clrMapOvr>
    <a:masterClrMapping/>
  </p:clrMapOvr>
  <p:transition spd="med"/>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5"/>
          <p:cNvSpPr>
            <a:spLocks noGrp="1" noChangeArrowheads="1"/>
          </p:cNvSpPr>
          <p:nvPr>
            <p:ph type="title"/>
          </p:nvPr>
        </p:nvSpPr>
        <p:spPr>
          <a:xfrm>
            <a:off x="1143000" y="53975"/>
            <a:ext cx="7772400" cy="1143000"/>
          </a:xfrm>
        </p:spPr>
        <p:txBody>
          <a:bodyPr/>
          <a:lstStyle/>
          <a:p>
            <a:pPr eaLnBrk="1" hangingPunct="1"/>
            <a:r>
              <a:rPr lang="es-ES" smtClean="0"/>
              <a:t>Tamaño del Mercado</a:t>
            </a:r>
          </a:p>
        </p:txBody>
      </p:sp>
      <p:sp>
        <p:nvSpPr>
          <p:cNvPr id="1043462" name="Rectangle 6"/>
          <p:cNvSpPr>
            <a:spLocks noGrp="1" noChangeArrowheads="1"/>
          </p:cNvSpPr>
          <p:nvPr>
            <p:ph type="body" idx="1"/>
          </p:nvPr>
        </p:nvSpPr>
        <p:spPr>
          <a:xfrm>
            <a:off x="250825" y="981075"/>
            <a:ext cx="8748713" cy="4935538"/>
          </a:xfrm>
        </p:spPr>
        <p:txBody>
          <a:bodyPr/>
          <a:lstStyle/>
          <a:p>
            <a:pPr eaLnBrk="1" hangingPunct="1">
              <a:lnSpc>
                <a:spcPct val="80000"/>
              </a:lnSpc>
              <a:defRPr/>
            </a:pPr>
            <a:r>
              <a:rPr lang="es-ES" sz="2400" smtClean="0"/>
              <a:t>Depende de:</a:t>
            </a:r>
          </a:p>
          <a:p>
            <a:pPr lvl="1" eaLnBrk="1" hangingPunct="1">
              <a:lnSpc>
                <a:spcPct val="80000"/>
              </a:lnSpc>
              <a:defRPr/>
            </a:pPr>
            <a:r>
              <a:rPr lang="es-ES" sz="2400" smtClean="0"/>
              <a:t>Cantidad población que tiene la necesidad (P)</a:t>
            </a:r>
          </a:p>
          <a:p>
            <a:pPr lvl="1" eaLnBrk="1" hangingPunct="1">
              <a:lnSpc>
                <a:spcPct val="80000"/>
              </a:lnSpc>
              <a:defRPr/>
            </a:pPr>
            <a:r>
              <a:rPr lang="es-ES" sz="2400" smtClean="0"/>
              <a:t>Cantidad producto requierido en intervalo de tiempo (Qt).</a:t>
            </a:r>
          </a:p>
          <a:p>
            <a:pPr eaLnBrk="1" hangingPunct="1">
              <a:lnSpc>
                <a:spcPct val="80000"/>
              </a:lnSpc>
              <a:defRPr/>
            </a:pPr>
            <a:r>
              <a:rPr lang="es-ES" sz="2400" smtClean="0"/>
              <a:t>Mercado potencial en Unidades (Q) :</a:t>
            </a:r>
          </a:p>
          <a:p>
            <a:pPr lvl="1" eaLnBrk="1" hangingPunct="1">
              <a:lnSpc>
                <a:spcPct val="80000"/>
              </a:lnSpc>
              <a:defRPr/>
            </a:pPr>
            <a:r>
              <a:rPr lang="es-ES" sz="2400" smtClean="0"/>
              <a:t>Cantidad de unidades del producto demandadas en un periodo de tiempo </a:t>
            </a:r>
          </a:p>
          <a:p>
            <a:pPr lvl="1" eaLnBrk="1" hangingPunct="1">
              <a:lnSpc>
                <a:spcPct val="80000"/>
              </a:lnSpc>
              <a:defRPr/>
            </a:pPr>
            <a:r>
              <a:rPr lang="es-ES" sz="2400" smtClean="0"/>
              <a:t>Q = P x Qt </a:t>
            </a:r>
          </a:p>
          <a:p>
            <a:pPr eaLnBrk="1" hangingPunct="1">
              <a:lnSpc>
                <a:spcPct val="80000"/>
              </a:lnSpc>
              <a:defRPr/>
            </a:pPr>
            <a:r>
              <a:rPr lang="es-ES" sz="2400" smtClean="0"/>
              <a:t>Mercado potencial en ventas (M) :</a:t>
            </a:r>
          </a:p>
          <a:p>
            <a:pPr lvl="1" eaLnBrk="1" hangingPunct="1">
              <a:lnSpc>
                <a:spcPct val="80000"/>
              </a:lnSpc>
              <a:defRPr/>
            </a:pPr>
            <a:r>
              <a:rPr lang="es-ES" sz="2400" smtClean="0"/>
              <a:t>cantidad de unidades del producto demandadas en un periodo de tiempo </a:t>
            </a:r>
          </a:p>
          <a:p>
            <a:pPr lvl="1" eaLnBrk="1" hangingPunct="1">
              <a:lnSpc>
                <a:spcPct val="80000"/>
              </a:lnSpc>
              <a:defRPr/>
            </a:pPr>
            <a:r>
              <a:rPr lang="es-ES" sz="2400" smtClean="0"/>
              <a:t>M = Q x PUV </a:t>
            </a:r>
          </a:p>
          <a:p>
            <a:pPr eaLnBrk="1" hangingPunct="1">
              <a:lnSpc>
                <a:spcPct val="80000"/>
              </a:lnSpc>
              <a:defRPr/>
            </a:pPr>
            <a:r>
              <a:rPr lang="es-ES" sz="2400" smtClean="0"/>
              <a:t>Limitado por poder adquisitivo posibles compradores:</a:t>
            </a:r>
          </a:p>
          <a:p>
            <a:pPr lvl="1" eaLnBrk="1" hangingPunct="1">
              <a:lnSpc>
                <a:spcPct val="80000"/>
              </a:lnSpc>
              <a:defRPr/>
            </a:pPr>
            <a:r>
              <a:rPr lang="es-ES" sz="2400" smtClean="0"/>
              <a:t>Parte población que pueda pagar precios  mínimos del producto.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5298" name="Picture 2"/>
          <p:cNvPicPr>
            <a:picLocks noChangeAspect="1" noChangeArrowheads="1"/>
          </p:cNvPicPr>
          <p:nvPr/>
        </p:nvPicPr>
        <p:blipFill>
          <a:blip r:embed="rId2"/>
          <a:srcRect/>
          <a:stretch>
            <a:fillRect/>
          </a:stretch>
        </p:blipFill>
        <p:spPr bwMode="auto">
          <a:xfrm>
            <a:off x="1355725" y="609600"/>
            <a:ext cx="7331075" cy="5499100"/>
          </a:xfrm>
          <a:prstGeom prst="rect">
            <a:avLst/>
          </a:prstGeom>
          <a:noFill/>
          <a:ln w="9525">
            <a:noFill/>
            <a:miter lim="800000"/>
            <a:headEnd/>
            <a:tailEnd/>
          </a:ln>
        </p:spPr>
      </p:pic>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4"/>
          <p:cNvSpPr>
            <a:spLocks noGrp="1" noChangeArrowheads="1"/>
          </p:cNvSpPr>
          <p:nvPr>
            <p:ph type="title"/>
          </p:nvPr>
        </p:nvSpPr>
        <p:spPr/>
        <p:txBody>
          <a:bodyPr/>
          <a:lstStyle/>
          <a:p>
            <a:pPr eaLnBrk="1" hangingPunct="1"/>
            <a:r>
              <a:rPr lang="es-ES" smtClean="0"/>
              <a:t>Participación del Mercado</a:t>
            </a:r>
          </a:p>
        </p:txBody>
      </p:sp>
      <p:sp>
        <p:nvSpPr>
          <p:cNvPr id="1045509" name="Rectangle 5"/>
          <p:cNvSpPr>
            <a:spLocks noGrp="1" noChangeArrowheads="1"/>
          </p:cNvSpPr>
          <p:nvPr>
            <p:ph type="body" idx="1"/>
          </p:nvPr>
        </p:nvSpPr>
        <p:spPr/>
        <p:txBody>
          <a:bodyPr/>
          <a:lstStyle/>
          <a:p>
            <a:pPr eaLnBrk="1" hangingPunct="1">
              <a:lnSpc>
                <a:spcPct val="90000"/>
              </a:lnSpc>
              <a:defRPr/>
            </a:pPr>
            <a:r>
              <a:rPr lang="es-ES" sz="2800" smtClean="0"/>
              <a:t>Porcentaje del mercado objetivo que se espera obtener depende de:</a:t>
            </a:r>
          </a:p>
          <a:p>
            <a:pPr lvl="1" eaLnBrk="1" hangingPunct="1">
              <a:lnSpc>
                <a:spcPct val="90000"/>
              </a:lnSpc>
              <a:defRPr/>
            </a:pPr>
            <a:r>
              <a:rPr lang="es-ES" sz="2400" smtClean="0"/>
              <a:t>Precio</a:t>
            </a:r>
          </a:p>
          <a:p>
            <a:pPr lvl="2" eaLnBrk="1" hangingPunct="1">
              <a:lnSpc>
                <a:spcPct val="90000"/>
              </a:lnSpc>
              <a:defRPr/>
            </a:pPr>
            <a:r>
              <a:rPr lang="es-ES" sz="2000" smtClean="0"/>
              <a:t>Elasticidad de la demanda</a:t>
            </a:r>
          </a:p>
          <a:p>
            <a:pPr lvl="2" eaLnBrk="1" hangingPunct="1">
              <a:lnSpc>
                <a:spcPct val="90000"/>
              </a:lnSpc>
              <a:defRPr/>
            </a:pPr>
            <a:r>
              <a:rPr lang="es-ES" sz="2000" smtClean="0"/>
              <a:t>Elasticidad de la oferta</a:t>
            </a:r>
          </a:p>
          <a:p>
            <a:pPr lvl="1" eaLnBrk="1" hangingPunct="1">
              <a:lnSpc>
                <a:spcPct val="90000"/>
              </a:lnSpc>
              <a:defRPr/>
            </a:pPr>
            <a:r>
              <a:rPr lang="es-ES" sz="2400" smtClean="0"/>
              <a:t>Barreras de entrada</a:t>
            </a:r>
          </a:p>
          <a:p>
            <a:pPr lvl="2" eaLnBrk="1" hangingPunct="1">
              <a:lnSpc>
                <a:spcPct val="90000"/>
              </a:lnSpc>
              <a:defRPr/>
            </a:pPr>
            <a:r>
              <a:rPr lang="es-ES" sz="2000" smtClean="0"/>
              <a:t>Estrategia de posicionamiento:</a:t>
            </a:r>
          </a:p>
          <a:p>
            <a:pPr lvl="2" eaLnBrk="1" hangingPunct="1">
              <a:lnSpc>
                <a:spcPct val="90000"/>
              </a:lnSpc>
              <a:defRPr/>
            </a:pPr>
            <a:r>
              <a:rPr lang="es-ES" sz="2000" smtClean="0"/>
              <a:t>Diferenciación</a:t>
            </a:r>
          </a:p>
          <a:p>
            <a:pPr lvl="1" eaLnBrk="1" hangingPunct="1">
              <a:lnSpc>
                <a:spcPct val="90000"/>
              </a:lnSpc>
              <a:defRPr/>
            </a:pPr>
            <a:r>
              <a:rPr lang="es-ES" sz="2400" smtClean="0"/>
              <a:t>Publicidad</a:t>
            </a:r>
          </a:p>
          <a:p>
            <a:pPr lvl="1" eaLnBrk="1" hangingPunct="1">
              <a:lnSpc>
                <a:spcPct val="90000"/>
              </a:lnSpc>
              <a:defRPr/>
            </a:pPr>
            <a:r>
              <a:rPr lang="es-ES" sz="2400" smtClean="0"/>
              <a:t>...entre muchas otras</a:t>
            </a:r>
          </a:p>
          <a:p>
            <a:pPr eaLnBrk="1" hangingPunct="1">
              <a:lnSpc>
                <a:spcPct val="90000"/>
              </a:lnSpc>
              <a:defRPr/>
            </a:pPr>
            <a:endParaRPr lang="es-ES" sz="2800" smtClean="0"/>
          </a:p>
        </p:txBody>
      </p:sp>
    </p:spTree>
  </p:cSld>
  <p:clrMapOvr>
    <a:masterClrMapping/>
  </p:clrMapOvr>
  <p:transition spd="med"/>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4"/>
          <p:cNvSpPr>
            <a:spLocks noGrp="1" noChangeArrowheads="1"/>
          </p:cNvSpPr>
          <p:nvPr>
            <p:ph type="title"/>
          </p:nvPr>
        </p:nvSpPr>
        <p:spPr/>
        <p:txBody>
          <a:bodyPr/>
          <a:lstStyle/>
          <a:p>
            <a:pPr eaLnBrk="1" hangingPunct="1"/>
            <a:r>
              <a:rPr lang="es-ES" sz="4000" smtClean="0"/>
              <a:t>Estrategias Competitivas Genéricas</a:t>
            </a:r>
          </a:p>
        </p:txBody>
      </p:sp>
      <p:sp>
        <p:nvSpPr>
          <p:cNvPr id="167939" name="Text Box 5"/>
          <p:cNvSpPr txBox="1">
            <a:spLocks noChangeArrowheads="1"/>
          </p:cNvSpPr>
          <p:nvPr/>
        </p:nvSpPr>
        <p:spPr bwMode="auto">
          <a:xfrm>
            <a:off x="1116013" y="2198688"/>
            <a:ext cx="3743325" cy="1079500"/>
          </a:xfrm>
          <a:prstGeom prst="rect">
            <a:avLst/>
          </a:prstGeom>
          <a:noFill/>
          <a:ln w="12700">
            <a:solidFill>
              <a:schemeClr val="tx1"/>
            </a:solidFill>
            <a:miter lim="800000"/>
            <a:headEnd/>
            <a:tailEnd/>
          </a:ln>
        </p:spPr>
        <p:txBody>
          <a:bodyPr>
            <a:spAutoFit/>
          </a:bodyPr>
          <a:lstStyle/>
          <a:p>
            <a:pPr algn="ctr"/>
            <a:r>
              <a:rPr lang="es-ES" sz="3200" b="1">
                <a:latin typeface="Arial Unicode MS" pitchFamily="34" charset="-128"/>
              </a:rPr>
              <a:t>Liderazgo General </a:t>
            </a:r>
          </a:p>
          <a:p>
            <a:pPr algn="ctr"/>
            <a:r>
              <a:rPr lang="es-ES" sz="3200" b="1">
                <a:latin typeface="Arial Unicode MS" pitchFamily="34" charset="-128"/>
              </a:rPr>
              <a:t>en Costos</a:t>
            </a:r>
          </a:p>
        </p:txBody>
      </p:sp>
      <p:sp>
        <p:nvSpPr>
          <p:cNvPr id="167940" name="Text Box 6"/>
          <p:cNvSpPr txBox="1">
            <a:spLocks noChangeArrowheads="1"/>
          </p:cNvSpPr>
          <p:nvPr/>
        </p:nvSpPr>
        <p:spPr bwMode="auto">
          <a:xfrm>
            <a:off x="4859338" y="2205038"/>
            <a:ext cx="2778125" cy="1079500"/>
          </a:xfrm>
          <a:prstGeom prst="rect">
            <a:avLst/>
          </a:prstGeom>
          <a:noFill/>
          <a:ln w="12700">
            <a:solidFill>
              <a:schemeClr val="tx1"/>
            </a:solidFill>
            <a:miter lim="800000"/>
            <a:headEnd/>
            <a:tailEnd/>
          </a:ln>
        </p:spPr>
        <p:txBody>
          <a:bodyPr wrap="none">
            <a:spAutoFit/>
          </a:bodyPr>
          <a:lstStyle/>
          <a:p>
            <a:pPr algn="ctr"/>
            <a:r>
              <a:rPr lang="es-ES" sz="3200" b="1">
                <a:latin typeface="Arial Unicode MS" pitchFamily="34" charset="-128"/>
              </a:rPr>
              <a:t>Diferenciación</a:t>
            </a:r>
          </a:p>
          <a:p>
            <a:pPr algn="ctr"/>
            <a:endParaRPr lang="es-ES" sz="3200" b="1">
              <a:latin typeface="Arial Unicode MS" pitchFamily="34" charset="-128"/>
            </a:endParaRPr>
          </a:p>
        </p:txBody>
      </p:sp>
      <p:sp>
        <p:nvSpPr>
          <p:cNvPr id="167941" name="Text Box 7"/>
          <p:cNvSpPr txBox="1">
            <a:spLocks noChangeArrowheads="1"/>
          </p:cNvSpPr>
          <p:nvPr/>
        </p:nvSpPr>
        <p:spPr bwMode="auto">
          <a:xfrm>
            <a:off x="1187450" y="3862388"/>
            <a:ext cx="6480175" cy="1079500"/>
          </a:xfrm>
          <a:prstGeom prst="rect">
            <a:avLst/>
          </a:prstGeom>
          <a:noFill/>
          <a:ln w="12700">
            <a:solidFill>
              <a:schemeClr val="tx1"/>
            </a:solidFill>
            <a:miter lim="800000"/>
            <a:headEnd/>
            <a:tailEnd/>
          </a:ln>
        </p:spPr>
        <p:txBody>
          <a:bodyPr>
            <a:spAutoFit/>
          </a:bodyPr>
          <a:lstStyle/>
          <a:p>
            <a:pPr algn="ctr"/>
            <a:r>
              <a:rPr lang="es-ES" sz="3200" b="1">
                <a:latin typeface="Arial Unicode MS" pitchFamily="34" charset="-128"/>
              </a:rPr>
              <a:t>Alta Segmentación o Enichamiento</a:t>
            </a:r>
          </a:p>
        </p:txBody>
      </p:sp>
    </p:spTree>
  </p:cSld>
  <p:clrMapOvr>
    <a:masterClrMapping/>
  </p:clrMapOvr>
  <p:transition spd="med"/>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4"/>
          <p:cNvSpPr>
            <a:spLocks noGrp="1" noChangeArrowheads="1"/>
          </p:cNvSpPr>
          <p:nvPr>
            <p:ph type="title"/>
          </p:nvPr>
        </p:nvSpPr>
        <p:spPr/>
        <p:txBody>
          <a:bodyPr/>
          <a:lstStyle/>
          <a:p>
            <a:pPr eaLnBrk="1" hangingPunct="1"/>
            <a:r>
              <a:rPr lang="es-ES" smtClean="0"/>
              <a:t>Estudio de la Oferta</a:t>
            </a:r>
          </a:p>
        </p:txBody>
      </p:sp>
      <p:sp>
        <p:nvSpPr>
          <p:cNvPr id="1047557" name="Rectangle 5"/>
          <p:cNvSpPr>
            <a:spLocks noGrp="1" noChangeArrowheads="1"/>
          </p:cNvSpPr>
          <p:nvPr>
            <p:ph type="body" idx="1"/>
          </p:nvPr>
        </p:nvSpPr>
        <p:spPr>
          <a:xfrm>
            <a:off x="827088" y="1557338"/>
            <a:ext cx="8115300" cy="4503737"/>
          </a:xfrm>
        </p:spPr>
        <p:txBody>
          <a:bodyPr/>
          <a:lstStyle/>
          <a:p>
            <a:pPr eaLnBrk="1" hangingPunct="1">
              <a:lnSpc>
                <a:spcPct val="90000"/>
              </a:lnSpc>
              <a:defRPr/>
            </a:pPr>
            <a:r>
              <a:rPr lang="es-ES" sz="2400" smtClean="0"/>
              <a:t>Competidores:</a:t>
            </a:r>
          </a:p>
          <a:p>
            <a:pPr lvl="1" eaLnBrk="1" hangingPunct="1">
              <a:lnSpc>
                <a:spcPct val="90000"/>
              </a:lnSpc>
              <a:defRPr/>
            </a:pPr>
            <a:r>
              <a:rPr lang="es-ES" sz="2000" smtClean="0"/>
              <a:t>Actuales</a:t>
            </a:r>
          </a:p>
          <a:p>
            <a:pPr lvl="1" eaLnBrk="1" hangingPunct="1">
              <a:lnSpc>
                <a:spcPct val="90000"/>
              </a:lnSpc>
              <a:defRPr/>
            </a:pPr>
            <a:r>
              <a:rPr lang="es-ES" sz="2000" smtClean="0"/>
              <a:t>Posibles Nuevos</a:t>
            </a:r>
          </a:p>
          <a:p>
            <a:pPr lvl="1" eaLnBrk="1" hangingPunct="1">
              <a:lnSpc>
                <a:spcPct val="90000"/>
              </a:lnSpc>
              <a:defRPr/>
            </a:pPr>
            <a:r>
              <a:rPr lang="es-ES" sz="2000" smtClean="0"/>
              <a:t>Sustitutos</a:t>
            </a:r>
          </a:p>
          <a:p>
            <a:pPr eaLnBrk="1" hangingPunct="1">
              <a:lnSpc>
                <a:spcPct val="90000"/>
              </a:lnSpc>
              <a:defRPr/>
            </a:pPr>
            <a:r>
              <a:rPr lang="es-ES" sz="2400" smtClean="0"/>
              <a:t>Barreras de entrada como:</a:t>
            </a:r>
          </a:p>
          <a:p>
            <a:pPr lvl="1" eaLnBrk="1" hangingPunct="1">
              <a:lnSpc>
                <a:spcPct val="90000"/>
              </a:lnSpc>
              <a:defRPr/>
            </a:pPr>
            <a:r>
              <a:rPr lang="es-ES" sz="2000" smtClean="0"/>
              <a:t>Montos de inversiones</a:t>
            </a:r>
          </a:p>
          <a:p>
            <a:pPr lvl="1" eaLnBrk="1" hangingPunct="1">
              <a:lnSpc>
                <a:spcPct val="90000"/>
              </a:lnSpc>
              <a:defRPr/>
            </a:pPr>
            <a:r>
              <a:rPr lang="es-ES" sz="2000" smtClean="0"/>
              <a:t>Reglamentación del mercado</a:t>
            </a:r>
          </a:p>
          <a:p>
            <a:pPr lvl="1" eaLnBrk="1" hangingPunct="1">
              <a:lnSpc>
                <a:spcPct val="90000"/>
              </a:lnSpc>
              <a:defRPr/>
            </a:pPr>
            <a:r>
              <a:rPr lang="es-ES" sz="2000" smtClean="0"/>
              <a:t>Insuficiencia de abastecimiento de insumos </a:t>
            </a:r>
          </a:p>
          <a:p>
            <a:pPr lvl="1" eaLnBrk="1" hangingPunct="1">
              <a:lnSpc>
                <a:spcPct val="90000"/>
              </a:lnSpc>
              <a:defRPr/>
            </a:pPr>
            <a:r>
              <a:rPr lang="es-ES" sz="2000" smtClean="0"/>
              <a:t>Canales de comercialización</a:t>
            </a:r>
          </a:p>
          <a:p>
            <a:pPr lvl="1" eaLnBrk="1" hangingPunct="1">
              <a:lnSpc>
                <a:spcPct val="90000"/>
              </a:lnSpc>
              <a:defRPr/>
            </a:pPr>
            <a:r>
              <a:rPr lang="es-ES" sz="2000" smtClean="0"/>
              <a:t>Diferenciacion</a:t>
            </a:r>
          </a:p>
          <a:p>
            <a:pPr lvl="1" eaLnBrk="1" hangingPunct="1">
              <a:lnSpc>
                <a:spcPct val="90000"/>
              </a:lnSpc>
              <a:defRPr/>
            </a:pPr>
            <a:r>
              <a:rPr lang="es-ES" sz="2000" smtClean="0"/>
              <a:t>Economias de Escala</a:t>
            </a:r>
          </a:p>
          <a:p>
            <a:pPr lvl="1" eaLnBrk="1" hangingPunct="1">
              <a:lnSpc>
                <a:spcPct val="90000"/>
              </a:lnSpc>
              <a:defRPr/>
            </a:pPr>
            <a:r>
              <a:rPr lang="es-ES" sz="2000" smtClean="0"/>
              <a:t>Precio</a:t>
            </a:r>
          </a:p>
        </p:txBody>
      </p:sp>
    </p:spTree>
  </p:cSld>
  <p:clrMapOvr>
    <a:masterClrMapping/>
  </p:clrMapOvr>
  <p:transition spd="med"/>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4"/>
          <p:cNvSpPr>
            <a:spLocks noGrp="1" noChangeArrowheads="1"/>
          </p:cNvSpPr>
          <p:nvPr>
            <p:ph type="title"/>
          </p:nvPr>
        </p:nvSpPr>
        <p:spPr/>
        <p:txBody>
          <a:bodyPr/>
          <a:lstStyle/>
          <a:p>
            <a:pPr eaLnBrk="1" hangingPunct="1"/>
            <a:r>
              <a:rPr lang="es-ES" smtClean="0"/>
              <a:t>Competencia por Proveedores</a:t>
            </a:r>
          </a:p>
        </p:txBody>
      </p:sp>
      <p:sp>
        <p:nvSpPr>
          <p:cNvPr id="1048581" name="Rectangle 5"/>
          <p:cNvSpPr>
            <a:spLocks noGrp="1" noChangeArrowheads="1"/>
          </p:cNvSpPr>
          <p:nvPr>
            <p:ph type="body" idx="1"/>
          </p:nvPr>
        </p:nvSpPr>
        <p:spPr>
          <a:xfrm>
            <a:off x="611188" y="1628775"/>
            <a:ext cx="8331200" cy="4432300"/>
          </a:xfrm>
        </p:spPr>
        <p:txBody>
          <a:bodyPr/>
          <a:lstStyle/>
          <a:p>
            <a:pPr eaLnBrk="1" hangingPunct="1">
              <a:lnSpc>
                <a:spcPct val="90000"/>
              </a:lnSpc>
              <a:defRPr/>
            </a:pPr>
            <a:r>
              <a:rPr lang="es-ES" sz="2800" smtClean="0"/>
              <a:t>Surten de insumos necesarios para funcionamiento proyecto. </a:t>
            </a:r>
          </a:p>
          <a:p>
            <a:pPr lvl="1" eaLnBrk="1" hangingPunct="1">
              <a:lnSpc>
                <a:spcPct val="90000"/>
              </a:lnSpc>
              <a:defRPr/>
            </a:pPr>
            <a:r>
              <a:rPr lang="es-ES" sz="2400" smtClean="0"/>
              <a:t>Aumento demanda de insumos puede generar aumento de precios </a:t>
            </a:r>
          </a:p>
          <a:p>
            <a:pPr lvl="1" eaLnBrk="1" hangingPunct="1">
              <a:lnSpc>
                <a:spcPct val="90000"/>
              </a:lnSpc>
              <a:defRPr/>
            </a:pPr>
            <a:r>
              <a:rPr lang="es-ES" sz="2400" smtClean="0"/>
              <a:t>Alianzas estratégicas competencia - proveedores o integraciones verticales afectan oferta o precios</a:t>
            </a:r>
          </a:p>
          <a:p>
            <a:pPr lvl="1" eaLnBrk="1" hangingPunct="1">
              <a:lnSpc>
                <a:spcPct val="90000"/>
              </a:lnSpc>
              <a:defRPr/>
            </a:pPr>
            <a:r>
              <a:rPr lang="es-ES" sz="2400" smtClean="0"/>
              <a:t>Cantidad y tamaño de proveedores vs. Cantidad y tamaño de sus clientes (no necesario nuestra competencia en ventas.</a:t>
            </a:r>
          </a:p>
          <a:p>
            <a:pPr lvl="1" eaLnBrk="1" hangingPunct="1">
              <a:lnSpc>
                <a:spcPct val="90000"/>
              </a:lnSpc>
              <a:defRPr/>
            </a:pPr>
            <a:r>
              <a:rPr lang="es-ES" sz="2400" smtClean="0"/>
              <a:t>Nivel de cumplimiento en plazos volúmenes y calidad </a:t>
            </a:r>
          </a:p>
          <a:p>
            <a:pPr eaLnBrk="1" hangingPunct="1">
              <a:lnSpc>
                <a:spcPct val="90000"/>
              </a:lnSpc>
              <a:defRPr/>
            </a:pPr>
            <a:r>
              <a:rPr lang="es-ES" sz="2800" smtClean="0"/>
              <a:t>¿Cuál es Poder Negociacion de Provedores?</a:t>
            </a:r>
          </a:p>
        </p:txBody>
      </p:sp>
    </p:spTree>
  </p:cSld>
  <p:clrMapOvr>
    <a:masterClrMapping/>
  </p:clrMapOvr>
  <p:transition spd="med"/>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pPr eaLnBrk="1" hangingPunct="1"/>
            <a:r>
              <a:rPr lang="es-ES" smtClean="0"/>
              <a:t>Competencia por Clientes</a:t>
            </a:r>
          </a:p>
        </p:txBody>
      </p:sp>
      <p:sp>
        <p:nvSpPr>
          <p:cNvPr id="1072131" name="Rectangle 3"/>
          <p:cNvSpPr>
            <a:spLocks noGrp="1" noChangeArrowheads="1"/>
          </p:cNvSpPr>
          <p:nvPr>
            <p:ph type="body" idx="1"/>
          </p:nvPr>
        </p:nvSpPr>
        <p:spPr/>
        <p:txBody>
          <a:bodyPr/>
          <a:lstStyle/>
          <a:p>
            <a:pPr eaLnBrk="1" hangingPunct="1">
              <a:defRPr/>
            </a:pPr>
            <a:r>
              <a:rPr lang="es-ES" smtClean="0"/>
              <a:t>Cantidad y volumen de compra de compradores pueden dar poder de negociación que afecten al proyecto.</a:t>
            </a:r>
          </a:p>
          <a:p>
            <a:pPr eaLnBrk="1" hangingPunct="1">
              <a:defRPr/>
            </a:pPr>
            <a:r>
              <a:rPr lang="es-ES" smtClean="0"/>
              <a:t>Que tanto necesitan ellos de nosotros vs nosotros de ellos?</a:t>
            </a:r>
          </a:p>
        </p:txBody>
      </p:sp>
    </p:spTree>
  </p:cSld>
  <p:clrMapOvr>
    <a:masterClrMapping/>
  </p:clrMapOvr>
  <p:transition spd="med"/>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457200" y="-304800"/>
            <a:ext cx="8458200" cy="1143000"/>
          </a:xfrm>
        </p:spPr>
        <p:txBody>
          <a:bodyPr/>
          <a:lstStyle/>
          <a:p>
            <a:pPr eaLnBrk="1" hangingPunct="1"/>
            <a:r>
              <a:rPr lang="es-ES_tradnl" sz="3600" smtClean="0"/>
              <a:t>Fuerzas Que Mueven La Competencia</a:t>
            </a:r>
          </a:p>
        </p:txBody>
      </p:sp>
      <p:sp>
        <p:nvSpPr>
          <p:cNvPr id="172035" name="Text Box 3"/>
          <p:cNvSpPr txBox="1">
            <a:spLocks noChangeArrowheads="1"/>
          </p:cNvSpPr>
          <p:nvPr/>
        </p:nvSpPr>
        <p:spPr bwMode="auto">
          <a:xfrm>
            <a:off x="3581400" y="533400"/>
            <a:ext cx="2093913" cy="831850"/>
          </a:xfrm>
          <a:prstGeom prst="rect">
            <a:avLst/>
          </a:prstGeom>
          <a:noFill/>
          <a:ln w="9525">
            <a:solidFill>
              <a:schemeClr val="tx1"/>
            </a:solidFill>
            <a:miter lim="800000"/>
            <a:headEnd/>
            <a:tailEnd/>
          </a:ln>
        </p:spPr>
        <p:txBody>
          <a:bodyPr wrap="none">
            <a:spAutoFit/>
          </a:bodyPr>
          <a:lstStyle/>
          <a:p>
            <a:pPr algn="ctr"/>
            <a:r>
              <a:rPr lang="es-ES_tradnl">
                <a:latin typeface="Arial" charset="0"/>
              </a:rPr>
              <a:t>Competidores</a:t>
            </a:r>
          </a:p>
          <a:p>
            <a:pPr algn="ctr"/>
            <a:r>
              <a:rPr lang="es-ES_tradnl">
                <a:latin typeface="Arial" charset="0"/>
              </a:rPr>
              <a:t>Potenciales</a:t>
            </a:r>
          </a:p>
        </p:txBody>
      </p:sp>
      <p:sp>
        <p:nvSpPr>
          <p:cNvPr id="172036" name="Text Box 4"/>
          <p:cNvSpPr txBox="1">
            <a:spLocks noChangeArrowheads="1"/>
          </p:cNvSpPr>
          <p:nvPr/>
        </p:nvSpPr>
        <p:spPr bwMode="auto">
          <a:xfrm>
            <a:off x="3887788" y="6315075"/>
            <a:ext cx="1531937" cy="466725"/>
          </a:xfrm>
          <a:prstGeom prst="rect">
            <a:avLst/>
          </a:prstGeom>
          <a:noFill/>
          <a:ln w="9525">
            <a:solidFill>
              <a:schemeClr val="tx1"/>
            </a:solidFill>
            <a:miter lim="800000"/>
            <a:headEnd/>
            <a:tailEnd/>
          </a:ln>
        </p:spPr>
        <p:txBody>
          <a:bodyPr wrap="none">
            <a:spAutoFit/>
          </a:bodyPr>
          <a:lstStyle/>
          <a:p>
            <a:pPr algn="ctr"/>
            <a:r>
              <a:rPr lang="es-ES_tradnl">
                <a:latin typeface="Arial" charset="0"/>
              </a:rPr>
              <a:t>Sustitutos</a:t>
            </a:r>
          </a:p>
        </p:txBody>
      </p:sp>
      <p:sp>
        <p:nvSpPr>
          <p:cNvPr id="172037" name="Text Box 5"/>
          <p:cNvSpPr txBox="1">
            <a:spLocks noChangeArrowheads="1"/>
          </p:cNvSpPr>
          <p:nvPr/>
        </p:nvSpPr>
        <p:spPr bwMode="auto">
          <a:xfrm>
            <a:off x="6537325" y="2935288"/>
            <a:ext cx="2043113" cy="466725"/>
          </a:xfrm>
          <a:prstGeom prst="rect">
            <a:avLst/>
          </a:prstGeom>
          <a:noFill/>
          <a:ln w="9525">
            <a:solidFill>
              <a:schemeClr val="tx1"/>
            </a:solidFill>
            <a:miter lim="800000"/>
            <a:headEnd/>
            <a:tailEnd/>
          </a:ln>
        </p:spPr>
        <p:txBody>
          <a:bodyPr wrap="none">
            <a:spAutoFit/>
          </a:bodyPr>
          <a:lstStyle/>
          <a:p>
            <a:pPr algn="ctr"/>
            <a:r>
              <a:rPr lang="es-ES_tradnl">
                <a:latin typeface="Arial" charset="0"/>
              </a:rPr>
              <a:t>Compradores</a:t>
            </a:r>
          </a:p>
        </p:txBody>
      </p:sp>
      <p:sp>
        <p:nvSpPr>
          <p:cNvPr id="172038" name="Text Box 6"/>
          <p:cNvSpPr txBox="1">
            <a:spLocks noChangeArrowheads="1"/>
          </p:cNvSpPr>
          <p:nvPr/>
        </p:nvSpPr>
        <p:spPr bwMode="auto">
          <a:xfrm>
            <a:off x="365125" y="2706688"/>
            <a:ext cx="1924050" cy="466725"/>
          </a:xfrm>
          <a:prstGeom prst="rect">
            <a:avLst/>
          </a:prstGeom>
          <a:noFill/>
          <a:ln w="9525">
            <a:solidFill>
              <a:schemeClr val="tx1"/>
            </a:solidFill>
            <a:miter lim="800000"/>
            <a:headEnd/>
            <a:tailEnd/>
          </a:ln>
        </p:spPr>
        <p:txBody>
          <a:bodyPr wrap="none">
            <a:spAutoFit/>
          </a:bodyPr>
          <a:lstStyle/>
          <a:p>
            <a:pPr algn="ctr"/>
            <a:r>
              <a:rPr lang="es-ES_tradnl">
                <a:latin typeface="Arial" charset="0"/>
              </a:rPr>
              <a:t>Proveedores</a:t>
            </a:r>
          </a:p>
        </p:txBody>
      </p:sp>
      <p:sp>
        <p:nvSpPr>
          <p:cNvPr id="172039" name="Rectangle 7"/>
          <p:cNvSpPr>
            <a:spLocks noChangeArrowheads="1"/>
          </p:cNvSpPr>
          <p:nvPr/>
        </p:nvSpPr>
        <p:spPr bwMode="auto">
          <a:xfrm>
            <a:off x="3124200" y="2133600"/>
            <a:ext cx="2819400" cy="3581400"/>
          </a:xfrm>
          <a:prstGeom prst="rect">
            <a:avLst/>
          </a:prstGeom>
          <a:noFill/>
          <a:ln w="9525">
            <a:solidFill>
              <a:schemeClr val="tx1"/>
            </a:solidFill>
            <a:miter lim="800000"/>
            <a:headEnd/>
            <a:tailEnd/>
          </a:ln>
        </p:spPr>
        <p:txBody>
          <a:bodyPr wrap="none" anchor="ctr"/>
          <a:lstStyle/>
          <a:p>
            <a:endParaRPr lang="es-ES"/>
          </a:p>
        </p:txBody>
      </p:sp>
      <p:sp>
        <p:nvSpPr>
          <p:cNvPr id="172040" name="Text Box 8"/>
          <p:cNvSpPr txBox="1">
            <a:spLocks noChangeArrowheads="1"/>
          </p:cNvSpPr>
          <p:nvPr/>
        </p:nvSpPr>
        <p:spPr bwMode="auto">
          <a:xfrm>
            <a:off x="3200400" y="2073275"/>
            <a:ext cx="2606675" cy="822325"/>
          </a:xfrm>
          <a:prstGeom prst="rect">
            <a:avLst/>
          </a:prstGeom>
          <a:noFill/>
          <a:ln w="9525">
            <a:noFill/>
            <a:miter lim="800000"/>
            <a:headEnd/>
            <a:tailEnd/>
          </a:ln>
        </p:spPr>
        <p:txBody>
          <a:bodyPr>
            <a:spAutoFit/>
          </a:bodyPr>
          <a:lstStyle/>
          <a:p>
            <a:pPr algn="ctr"/>
            <a:r>
              <a:rPr lang="es-ES_tradnl">
                <a:latin typeface="Arial" charset="0"/>
              </a:rPr>
              <a:t>Competidores en Sector Industrial</a:t>
            </a:r>
          </a:p>
        </p:txBody>
      </p:sp>
      <p:sp>
        <p:nvSpPr>
          <p:cNvPr id="172041" name="Line 9"/>
          <p:cNvSpPr>
            <a:spLocks noChangeShapeType="1"/>
          </p:cNvSpPr>
          <p:nvPr/>
        </p:nvSpPr>
        <p:spPr bwMode="auto">
          <a:xfrm flipV="1">
            <a:off x="4572000" y="5867400"/>
            <a:ext cx="0" cy="457200"/>
          </a:xfrm>
          <a:prstGeom prst="line">
            <a:avLst/>
          </a:prstGeom>
          <a:noFill/>
          <a:ln w="9525">
            <a:solidFill>
              <a:schemeClr val="tx1"/>
            </a:solidFill>
            <a:round/>
            <a:headEnd/>
            <a:tailEnd type="triangle" w="med" len="med"/>
          </a:ln>
        </p:spPr>
        <p:txBody>
          <a:bodyPr/>
          <a:lstStyle/>
          <a:p>
            <a:endParaRPr lang="es-ES"/>
          </a:p>
        </p:txBody>
      </p:sp>
      <p:sp>
        <p:nvSpPr>
          <p:cNvPr id="172042" name="Line 10"/>
          <p:cNvSpPr>
            <a:spLocks noChangeShapeType="1"/>
          </p:cNvSpPr>
          <p:nvPr/>
        </p:nvSpPr>
        <p:spPr bwMode="auto">
          <a:xfrm>
            <a:off x="2362200" y="2971800"/>
            <a:ext cx="609600" cy="0"/>
          </a:xfrm>
          <a:prstGeom prst="line">
            <a:avLst/>
          </a:prstGeom>
          <a:noFill/>
          <a:ln w="9525">
            <a:solidFill>
              <a:schemeClr val="tx1"/>
            </a:solidFill>
            <a:round/>
            <a:headEnd/>
            <a:tailEnd type="triangle" w="med" len="med"/>
          </a:ln>
        </p:spPr>
        <p:txBody>
          <a:bodyPr/>
          <a:lstStyle/>
          <a:p>
            <a:endParaRPr lang="es-ES"/>
          </a:p>
        </p:txBody>
      </p:sp>
      <p:sp>
        <p:nvSpPr>
          <p:cNvPr id="172043" name="Line 11"/>
          <p:cNvSpPr>
            <a:spLocks noChangeShapeType="1"/>
          </p:cNvSpPr>
          <p:nvPr/>
        </p:nvSpPr>
        <p:spPr bwMode="auto">
          <a:xfrm flipH="1">
            <a:off x="6096000" y="3200400"/>
            <a:ext cx="381000" cy="0"/>
          </a:xfrm>
          <a:prstGeom prst="line">
            <a:avLst/>
          </a:prstGeom>
          <a:noFill/>
          <a:ln w="9525">
            <a:solidFill>
              <a:schemeClr val="tx1"/>
            </a:solidFill>
            <a:round/>
            <a:headEnd/>
            <a:tailEnd type="triangle" w="med" len="med"/>
          </a:ln>
        </p:spPr>
        <p:txBody>
          <a:bodyPr/>
          <a:lstStyle/>
          <a:p>
            <a:endParaRPr lang="es-ES"/>
          </a:p>
        </p:txBody>
      </p:sp>
      <p:sp>
        <p:nvSpPr>
          <p:cNvPr id="172044" name="Line 12"/>
          <p:cNvSpPr>
            <a:spLocks noChangeShapeType="1"/>
          </p:cNvSpPr>
          <p:nvPr/>
        </p:nvSpPr>
        <p:spPr bwMode="auto">
          <a:xfrm>
            <a:off x="4419600" y="1447800"/>
            <a:ext cx="0" cy="609600"/>
          </a:xfrm>
          <a:prstGeom prst="line">
            <a:avLst/>
          </a:prstGeom>
          <a:noFill/>
          <a:ln w="9525">
            <a:solidFill>
              <a:schemeClr val="tx1"/>
            </a:solidFill>
            <a:round/>
            <a:headEnd/>
            <a:tailEnd type="triangle" w="med" len="med"/>
          </a:ln>
        </p:spPr>
        <p:txBody>
          <a:bodyPr/>
          <a:lstStyle/>
          <a:p>
            <a:endParaRPr lang="es-ES"/>
          </a:p>
        </p:txBody>
      </p:sp>
      <p:sp>
        <p:nvSpPr>
          <p:cNvPr id="172045" name="Text Box 13"/>
          <p:cNvSpPr txBox="1">
            <a:spLocks noChangeArrowheads="1"/>
          </p:cNvSpPr>
          <p:nvPr/>
        </p:nvSpPr>
        <p:spPr bwMode="auto">
          <a:xfrm>
            <a:off x="3489325" y="4456113"/>
            <a:ext cx="2073275" cy="915987"/>
          </a:xfrm>
          <a:prstGeom prst="rect">
            <a:avLst/>
          </a:prstGeom>
          <a:noFill/>
          <a:ln w="9525">
            <a:noFill/>
            <a:miter lim="800000"/>
            <a:headEnd/>
            <a:tailEnd/>
          </a:ln>
        </p:spPr>
        <p:txBody>
          <a:bodyPr>
            <a:spAutoFit/>
          </a:bodyPr>
          <a:lstStyle/>
          <a:p>
            <a:pPr algn="ctr"/>
            <a:r>
              <a:rPr lang="es-ES_tradnl" sz="1800">
                <a:latin typeface="Arial" charset="0"/>
              </a:rPr>
              <a:t>Rivalidad entre competidores existentes</a:t>
            </a:r>
          </a:p>
        </p:txBody>
      </p:sp>
      <p:sp>
        <p:nvSpPr>
          <p:cNvPr id="172046" name="Text Box 14"/>
          <p:cNvSpPr txBox="1">
            <a:spLocks noChangeArrowheads="1"/>
          </p:cNvSpPr>
          <p:nvPr/>
        </p:nvSpPr>
        <p:spPr bwMode="auto">
          <a:xfrm>
            <a:off x="1295400" y="5835650"/>
            <a:ext cx="2987675" cy="641350"/>
          </a:xfrm>
          <a:prstGeom prst="rect">
            <a:avLst/>
          </a:prstGeom>
          <a:noFill/>
          <a:ln w="9525">
            <a:noFill/>
            <a:miter lim="800000"/>
            <a:headEnd/>
            <a:tailEnd/>
          </a:ln>
        </p:spPr>
        <p:txBody>
          <a:bodyPr>
            <a:spAutoFit/>
          </a:bodyPr>
          <a:lstStyle/>
          <a:p>
            <a:pPr algn="ctr"/>
            <a:r>
              <a:rPr lang="es-ES_tradnl" sz="1800">
                <a:latin typeface="Arial" charset="0"/>
              </a:rPr>
              <a:t>Amenaza de Productos substitutos</a:t>
            </a:r>
          </a:p>
        </p:txBody>
      </p:sp>
      <p:sp>
        <p:nvSpPr>
          <p:cNvPr id="172047" name="Text Box 15"/>
          <p:cNvSpPr txBox="1">
            <a:spLocks noChangeArrowheads="1"/>
          </p:cNvSpPr>
          <p:nvPr/>
        </p:nvSpPr>
        <p:spPr bwMode="auto">
          <a:xfrm>
            <a:off x="381000" y="3429000"/>
            <a:ext cx="2073275" cy="641350"/>
          </a:xfrm>
          <a:prstGeom prst="rect">
            <a:avLst/>
          </a:prstGeom>
          <a:noFill/>
          <a:ln w="9525">
            <a:noFill/>
            <a:miter lim="800000"/>
            <a:headEnd/>
            <a:tailEnd/>
          </a:ln>
        </p:spPr>
        <p:txBody>
          <a:bodyPr>
            <a:spAutoFit/>
          </a:bodyPr>
          <a:lstStyle/>
          <a:p>
            <a:pPr algn="ctr"/>
            <a:r>
              <a:rPr lang="es-ES_tradnl" sz="1800">
                <a:latin typeface="Arial" charset="0"/>
              </a:rPr>
              <a:t>Poder Negociador de Proveedores</a:t>
            </a:r>
          </a:p>
        </p:txBody>
      </p:sp>
      <p:sp>
        <p:nvSpPr>
          <p:cNvPr id="172048" name="Text Box 16"/>
          <p:cNvSpPr txBox="1">
            <a:spLocks noChangeArrowheads="1"/>
          </p:cNvSpPr>
          <p:nvPr/>
        </p:nvSpPr>
        <p:spPr bwMode="auto">
          <a:xfrm>
            <a:off x="6477000" y="3581400"/>
            <a:ext cx="2073275" cy="641350"/>
          </a:xfrm>
          <a:prstGeom prst="rect">
            <a:avLst/>
          </a:prstGeom>
          <a:noFill/>
          <a:ln w="9525">
            <a:noFill/>
            <a:miter lim="800000"/>
            <a:headEnd/>
            <a:tailEnd/>
          </a:ln>
        </p:spPr>
        <p:txBody>
          <a:bodyPr>
            <a:spAutoFit/>
          </a:bodyPr>
          <a:lstStyle/>
          <a:p>
            <a:pPr algn="ctr"/>
            <a:r>
              <a:rPr lang="es-ES_tradnl" sz="1800">
                <a:latin typeface="Arial" charset="0"/>
              </a:rPr>
              <a:t>Poder Negociador de Compradores</a:t>
            </a:r>
          </a:p>
        </p:txBody>
      </p:sp>
      <p:sp>
        <p:nvSpPr>
          <p:cNvPr id="172049" name="Text Box 17"/>
          <p:cNvSpPr txBox="1">
            <a:spLocks noChangeArrowheads="1"/>
          </p:cNvSpPr>
          <p:nvPr/>
        </p:nvSpPr>
        <p:spPr bwMode="auto">
          <a:xfrm>
            <a:off x="5029200" y="1371600"/>
            <a:ext cx="2073275" cy="641350"/>
          </a:xfrm>
          <a:prstGeom prst="rect">
            <a:avLst/>
          </a:prstGeom>
          <a:noFill/>
          <a:ln w="9525">
            <a:noFill/>
            <a:miter lim="800000"/>
            <a:headEnd/>
            <a:tailEnd/>
          </a:ln>
        </p:spPr>
        <p:txBody>
          <a:bodyPr>
            <a:spAutoFit/>
          </a:bodyPr>
          <a:lstStyle/>
          <a:p>
            <a:pPr algn="ctr"/>
            <a:r>
              <a:rPr lang="es-ES_tradnl" sz="1800">
                <a:latin typeface="Arial" charset="0"/>
              </a:rPr>
              <a:t>Amenaza de Nuevos Ingresos</a:t>
            </a:r>
          </a:p>
        </p:txBody>
      </p:sp>
      <p:sp>
        <p:nvSpPr>
          <p:cNvPr id="172050" name="AutoShape 18"/>
          <p:cNvSpPr>
            <a:spLocks noChangeArrowheads="1"/>
          </p:cNvSpPr>
          <p:nvPr/>
        </p:nvSpPr>
        <p:spPr bwMode="auto">
          <a:xfrm>
            <a:off x="3886200" y="3429000"/>
            <a:ext cx="1600200" cy="685800"/>
          </a:xfrm>
          <a:prstGeom prst="curvedUpArrow">
            <a:avLst>
              <a:gd name="adj1" fmla="val 46667"/>
              <a:gd name="adj2" fmla="val 93333"/>
              <a:gd name="adj3" fmla="val 33333"/>
            </a:avLst>
          </a:prstGeom>
          <a:solidFill>
            <a:schemeClr val="tx1"/>
          </a:solidFill>
          <a:ln w="9525">
            <a:solidFill>
              <a:schemeClr val="tx1"/>
            </a:solidFill>
            <a:miter lim="800000"/>
            <a:headEnd/>
            <a:tailEnd/>
          </a:ln>
        </p:spPr>
        <p:txBody>
          <a:bodyPr wrap="none" anchor="ctr"/>
          <a:lstStyle/>
          <a:p>
            <a:endParaRPr lang="es-ES"/>
          </a:p>
        </p:txBody>
      </p:sp>
    </p:spTree>
  </p:cSld>
  <p:clrMapOvr>
    <a:masterClrMapping/>
  </p:clrMapOvr>
  <p:transition spd="med"/>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4"/>
          <p:cNvSpPr>
            <a:spLocks noGrp="1" noChangeArrowheads="1"/>
          </p:cNvSpPr>
          <p:nvPr>
            <p:ph type="title"/>
          </p:nvPr>
        </p:nvSpPr>
        <p:spPr/>
        <p:txBody>
          <a:bodyPr/>
          <a:lstStyle/>
          <a:p>
            <a:pPr eaLnBrk="1" hangingPunct="1"/>
            <a:r>
              <a:rPr lang="es-ES" sz="4000" smtClean="0"/>
              <a:t>Estrategias Fijación de Precios</a:t>
            </a:r>
          </a:p>
        </p:txBody>
      </p:sp>
      <p:sp>
        <p:nvSpPr>
          <p:cNvPr id="1052677" name="Rectangle 5"/>
          <p:cNvSpPr>
            <a:spLocks noGrp="1" noChangeArrowheads="1"/>
          </p:cNvSpPr>
          <p:nvPr>
            <p:ph type="body" idx="1"/>
          </p:nvPr>
        </p:nvSpPr>
        <p:spPr/>
        <p:txBody>
          <a:bodyPr/>
          <a:lstStyle/>
          <a:p>
            <a:pPr eaLnBrk="1" hangingPunct="1">
              <a:lnSpc>
                <a:spcPct val="80000"/>
              </a:lnSpc>
              <a:defRPr/>
            </a:pPr>
            <a:r>
              <a:rPr lang="es-ES" sz="2800" smtClean="0"/>
              <a:t>Basadas en estrategia genérica del proyecto.</a:t>
            </a:r>
          </a:p>
          <a:p>
            <a:pPr eaLnBrk="1" hangingPunct="1">
              <a:lnSpc>
                <a:spcPct val="80000"/>
              </a:lnSpc>
              <a:defRPr/>
            </a:pPr>
            <a:r>
              <a:rPr lang="es-ES" sz="2800" smtClean="0"/>
              <a:t>Dependiendo de ciclo de vida:</a:t>
            </a:r>
          </a:p>
          <a:p>
            <a:pPr lvl="1" eaLnBrk="1" hangingPunct="1">
              <a:lnSpc>
                <a:spcPct val="80000"/>
              </a:lnSpc>
              <a:defRPr/>
            </a:pPr>
            <a:r>
              <a:rPr lang="es-ES" sz="2400" smtClean="0"/>
              <a:t>Precio de descreme</a:t>
            </a:r>
          </a:p>
          <a:p>
            <a:pPr lvl="1" eaLnBrk="1" hangingPunct="1">
              <a:lnSpc>
                <a:spcPct val="80000"/>
              </a:lnSpc>
              <a:defRPr/>
            </a:pPr>
            <a:r>
              <a:rPr lang="es-ES" sz="2400" smtClean="0"/>
              <a:t>Precio de penetración.</a:t>
            </a:r>
          </a:p>
          <a:p>
            <a:pPr eaLnBrk="1" hangingPunct="1">
              <a:lnSpc>
                <a:spcPct val="80000"/>
              </a:lnSpc>
              <a:defRPr/>
            </a:pPr>
            <a:r>
              <a:rPr lang="es-ES" sz="2800" smtClean="0"/>
              <a:t>También en:</a:t>
            </a:r>
          </a:p>
          <a:p>
            <a:pPr lvl="1" eaLnBrk="1" hangingPunct="1">
              <a:lnSpc>
                <a:spcPct val="80000"/>
              </a:lnSpc>
              <a:defRPr/>
            </a:pPr>
            <a:r>
              <a:rPr lang="es-ES" sz="2400" smtClean="0"/>
              <a:t>Utilidad deseada</a:t>
            </a:r>
          </a:p>
          <a:p>
            <a:pPr lvl="1" eaLnBrk="1" hangingPunct="1">
              <a:lnSpc>
                <a:spcPct val="80000"/>
              </a:lnSpc>
              <a:defRPr/>
            </a:pPr>
            <a:r>
              <a:rPr lang="es-ES" sz="2400" smtClean="0"/>
              <a:t>Competencia</a:t>
            </a:r>
          </a:p>
          <a:p>
            <a:pPr lvl="1" eaLnBrk="1" hangingPunct="1">
              <a:lnSpc>
                <a:spcPct val="80000"/>
              </a:lnSpc>
              <a:defRPr/>
            </a:pPr>
            <a:r>
              <a:rPr lang="es-ES" sz="2400" smtClean="0"/>
              <a:t>Valor esperado</a:t>
            </a:r>
          </a:p>
          <a:p>
            <a:pPr eaLnBrk="1" hangingPunct="1">
              <a:lnSpc>
                <a:spcPct val="80000"/>
              </a:lnSpc>
              <a:defRPr/>
            </a:pPr>
            <a:r>
              <a:rPr lang="es-ES" sz="2800" smtClean="0"/>
              <a:t>No olvidar márgenes en la cadena de distribución afectan precios.</a:t>
            </a:r>
          </a:p>
        </p:txBody>
      </p:sp>
    </p:spTree>
  </p:cSld>
  <p:clrMapOvr>
    <a:masterClrMapping/>
  </p:clrMapOvr>
  <p:transition spd="med"/>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4"/>
          <p:cNvSpPr>
            <a:spLocks noGrp="1" noChangeArrowheads="1"/>
          </p:cNvSpPr>
          <p:nvPr>
            <p:ph type="title"/>
          </p:nvPr>
        </p:nvSpPr>
        <p:spPr>
          <a:xfrm>
            <a:off x="1143000" y="44450"/>
            <a:ext cx="7772400" cy="1143000"/>
          </a:xfrm>
        </p:spPr>
        <p:txBody>
          <a:bodyPr/>
          <a:lstStyle/>
          <a:p>
            <a:pPr eaLnBrk="1" hangingPunct="1"/>
            <a:r>
              <a:rPr lang="es-ES" smtClean="0"/>
              <a:t>Canales Distribución</a:t>
            </a:r>
          </a:p>
        </p:txBody>
      </p:sp>
      <p:sp>
        <p:nvSpPr>
          <p:cNvPr id="1074181" name="Rectangle 5"/>
          <p:cNvSpPr>
            <a:spLocks noGrp="1" noChangeArrowheads="1"/>
          </p:cNvSpPr>
          <p:nvPr>
            <p:ph type="body" idx="1"/>
          </p:nvPr>
        </p:nvSpPr>
        <p:spPr>
          <a:xfrm>
            <a:off x="539750" y="1052513"/>
            <a:ext cx="8402638" cy="5008562"/>
          </a:xfrm>
        </p:spPr>
        <p:txBody>
          <a:bodyPr/>
          <a:lstStyle/>
          <a:p>
            <a:pPr eaLnBrk="1" hangingPunct="1">
              <a:lnSpc>
                <a:spcPct val="80000"/>
              </a:lnSpc>
              <a:defRPr/>
            </a:pPr>
            <a:r>
              <a:rPr lang="es-ES" sz="2800" smtClean="0"/>
              <a:t>Forma como producto llegará al comprador final:</a:t>
            </a:r>
          </a:p>
          <a:p>
            <a:pPr lvl="1" eaLnBrk="1" hangingPunct="1">
              <a:lnSpc>
                <a:spcPct val="80000"/>
              </a:lnSpc>
              <a:defRPr/>
            </a:pPr>
            <a:r>
              <a:rPr lang="es-ES" sz="2400" smtClean="0"/>
              <a:t>Directo: Productor vende al comprador final,</a:t>
            </a:r>
          </a:p>
          <a:p>
            <a:pPr lvl="1" eaLnBrk="1" hangingPunct="1">
              <a:lnSpc>
                <a:spcPct val="80000"/>
              </a:lnSpc>
              <a:defRPr/>
            </a:pPr>
            <a:r>
              <a:rPr lang="es-ES" sz="2400" smtClean="0"/>
              <a:t>Distribuidores: Comercializan el producto a gran escala, con fuerza de ventas propia y transporte.</a:t>
            </a:r>
          </a:p>
          <a:p>
            <a:pPr lvl="1" eaLnBrk="1" hangingPunct="1">
              <a:lnSpc>
                <a:spcPct val="80000"/>
              </a:lnSpc>
              <a:defRPr/>
            </a:pPr>
            <a:r>
              <a:rPr lang="es-ES" sz="2400" smtClean="0"/>
              <a:t>Mayoristas y/o abarroteros:  Empresas centralizadas, compran grandes volúmenes para vender de forma centralizada. Se caracterizan por no tener fuerza de ventas ni transporte. Un ejemplo de estos son los graneros o estancos.</a:t>
            </a:r>
          </a:p>
          <a:p>
            <a:pPr lvl="1" eaLnBrk="1" hangingPunct="1">
              <a:lnSpc>
                <a:spcPct val="80000"/>
              </a:lnSpc>
              <a:defRPr/>
            </a:pPr>
            <a:r>
              <a:rPr lang="es-ES" sz="2400" smtClean="0"/>
              <a:t>Detallistas: Compran pocos volúmenes y vende al detalle: Tiendas de barrio y autoservicios</a:t>
            </a:r>
          </a:p>
          <a:p>
            <a:pPr lvl="1" eaLnBrk="1" hangingPunct="1">
              <a:lnSpc>
                <a:spcPct val="80000"/>
              </a:lnSpc>
              <a:defRPr/>
            </a:pPr>
            <a:r>
              <a:rPr lang="es-ES" sz="2400" smtClean="0"/>
              <a:t>Mixtos: por ejemplo grandes cadenas de tiendas de autoservicio que compran a gran escala y venden al detalle o productores que venden directamente a los detallistas</a:t>
            </a:r>
          </a:p>
        </p:txBody>
      </p:sp>
    </p:spTree>
  </p:cSld>
  <p:clrMapOvr>
    <a:masterClrMapping/>
  </p:clrMapOvr>
  <p:transition spd="med"/>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ChangeArrowheads="1"/>
          </p:cNvSpPr>
          <p:nvPr/>
        </p:nvSpPr>
        <p:spPr bwMode="auto">
          <a:xfrm>
            <a:off x="0" y="0"/>
            <a:ext cx="9144000" cy="6858000"/>
          </a:xfrm>
          <a:prstGeom prst="rect">
            <a:avLst/>
          </a:prstGeom>
          <a:solidFill>
            <a:srgbClr val="FFFFFF"/>
          </a:solidFill>
          <a:ln w="9525">
            <a:noFill/>
            <a:miter lim="800000"/>
            <a:headEnd/>
            <a:tailEnd/>
          </a:ln>
        </p:spPr>
        <p:txBody>
          <a:bodyPr wrap="none" anchor="ctr"/>
          <a:lstStyle/>
          <a:p>
            <a:endParaRPr lang="es-ES"/>
          </a:p>
        </p:txBody>
      </p:sp>
      <p:grpSp>
        <p:nvGrpSpPr>
          <p:cNvPr id="40964" name="Group 3"/>
          <p:cNvGrpSpPr>
            <a:grpSpLocks/>
          </p:cNvGrpSpPr>
          <p:nvPr/>
        </p:nvGrpSpPr>
        <p:grpSpPr bwMode="auto">
          <a:xfrm>
            <a:off x="838200" y="457200"/>
            <a:ext cx="7924800" cy="5486400"/>
            <a:chOff x="528" y="288"/>
            <a:chExt cx="4992" cy="3456"/>
          </a:xfrm>
        </p:grpSpPr>
        <p:sp>
          <p:nvSpPr>
            <p:cNvPr id="40992" name="Rectangle 4"/>
            <p:cNvSpPr>
              <a:spLocks noChangeArrowheads="1"/>
            </p:cNvSpPr>
            <p:nvPr/>
          </p:nvSpPr>
          <p:spPr bwMode="auto">
            <a:xfrm>
              <a:off x="528" y="288"/>
              <a:ext cx="4992" cy="3456"/>
            </a:xfrm>
            <a:prstGeom prst="rect">
              <a:avLst/>
            </a:prstGeom>
            <a:gradFill rotWithShape="0">
              <a:gsLst>
                <a:gs pos="0">
                  <a:srgbClr val="CCFFCC"/>
                </a:gs>
                <a:gs pos="50000">
                  <a:srgbClr val="CCFFFF"/>
                </a:gs>
                <a:gs pos="100000">
                  <a:srgbClr val="CCFFCC"/>
                </a:gs>
              </a:gsLst>
              <a:lin ang="5400000" scaled="1"/>
            </a:gradFill>
            <a:ln w="9525">
              <a:miter lim="800000"/>
              <a:headEnd/>
              <a:tailEnd/>
            </a:ln>
            <a:scene3d>
              <a:camera prst="legacyObliqueBottomLeft"/>
              <a:lightRig rig="legacyFlat3" dir="b"/>
            </a:scene3d>
            <a:sp3d extrusionH="1801800" prstMaterial="legacyMatte">
              <a:bevelT w="13500" h="13500" prst="angle"/>
              <a:bevelB w="13500" h="13500" prst="angle"/>
              <a:extrusionClr>
                <a:srgbClr val="CCFFFF"/>
              </a:extrusionClr>
            </a:sp3d>
          </p:spPr>
          <p:txBody>
            <a:bodyPr wrap="none" anchor="ctr">
              <a:flatTx/>
            </a:bodyPr>
            <a:lstStyle/>
            <a:p>
              <a:endParaRPr lang="es-ES"/>
            </a:p>
          </p:txBody>
        </p:sp>
        <p:sp>
          <p:nvSpPr>
            <p:cNvPr id="1053701" name="Text Box 5"/>
            <p:cNvSpPr txBox="1">
              <a:spLocks noChangeArrowheads="1"/>
            </p:cNvSpPr>
            <p:nvPr/>
          </p:nvSpPr>
          <p:spPr bwMode="auto">
            <a:xfrm>
              <a:off x="624" y="336"/>
              <a:ext cx="4752" cy="288"/>
            </a:xfrm>
            <a:prstGeom prst="rect">
              <a:avLst/>
            </a:prstGeom>
            <a:noFill/>
            <a:ln w="9525">
              <a:noFill/>
              <a:miter lim="800000"/>
              <a:headEnd/>
              <a:tailEnd/>
            </a:ln>
            <a:effectLst/>
          </p:spPr>
          <p:txBody>
            <a:bodyPr>
              <a:spAutoFit/>
            </a:bodyPr>
            <a:lstStyle/>
            <a:p>
              <a:pPr>
                <a:spcBef>
                  <a:spcPct val="50000"/>
                </a:spcBef>
                <a:defRPr/>
              </a:pPr>
              <a:r>
                <a:rPr lang="es-ES_tradnl" b="1">
                  <a:effectLst>
                    <a:outerShdw blurRad="38100" dist="38100" dir="2700000" algn="tl">
                      <a:srgbClr val="000000"/>
                    </a:outerShdw>
                  </a:effectLst>
                  <a:latin typeface="Arial" pitchFamily="34" charset="0"/>
                </a:rPr>
                <a:t>Estudio del entorno Económico, político y social</a:t>
              </a:r>
            </a:p>
          </p:txBody>
        </p:sp>
      </p:grpSp>
      <p:grpSp>
        <p:nvGrpSpPr>
          <p:cNvPr id="3" name="Group 6"/>
          <p:cNvGrpSpPr>
            <a:grpSpLocks/>
          </p:cNvGrpSpPr>
          <p:nvPr/>
        </p:nvGrpSpPr>
        <p:grpSpPr bwMode="auto">
          <a:xfrm>
            <a:off x="1447800" y="1066800"/>
            <a:ext cx="6934200" cy="4495800"/>
            <a:chOff x="864" y="672"/>
            <a:chExt cx="4368" cy="2832"/>
          </a:xfrm>
        </p:grpSpPr>
        <p:sp>
          <p:nvSpPr>
            <p:cNvPr id="40990" name="Rectangle 7"/>
            <p:cNvSpPr>
              <a:spLocks noChangeArrowheads="1"/>
            </p:cNvSpPr>
            <p:nvPr/>
          </p:nvSpPr>
          <p:spPr bwMode="auto">
            <a:xfrm>
              <a:off x="864" y="672"/>
              <a:ext cx="4368" cy="2832"/>
            </a:xfrm>
            <a:prstGeom prst="rect">
              <a:avLst/>
            </a:prstGeom>
            <a:gradFill rotWithShape="0">
              <a:gsLst>
                <a:gs pos="0">
                  <a:srgbClr val="CCECFF"/>
                </a:gs>
                <a:gs pos="100000">
                  <a:srgbClr val="CCCCFF"/>
                </a:gs>
              </a:gsLst>
              <a:path path="shape">
                <a:fillToRect l="50000" t="50000" r="50000" b="50000"/>
              </a:path>
            </a:gradFill>
            <a:ln w="9525">
              <a:miter lim="800000"/>
              <a:headEnd/>
              <a:tailEnd/>
            </a:ln>
            <a:scene3d>
              <a:camera prst="legacyObliqueBottomLeft"/>
              <a:lightRig rig="legacyFlat3" dir="b"/>
            </a:scene3d>
            <a:sp3d extrusionH="430200" prstMaterial="legacyMatte">
              <a:bevelT w="13500" h="13500" prst="angle"/>
              <a:bevelB w="13500" h="13500" prst="angle"/>
              <a:extrusionClr>
                <a:srgbClr val="CCCCFF"/>
              </a:extrusionClr>
            </a:sp3d>
          </p:spPr>
          <p:txBody>
            <a:bodyPr wrap="none" anchor="ctr">
              <a:flatTx/>
            </a:bodyPr>
            <a:lstStyle/>
            <a:p>
              <a:endParaRPr lang="es-ES"/>
            </a:p>
          </p:txBody>
        </p:sp>
        <p:sp>
          <p:nvSpPr>
            <p:cNvPr id="1053704" name="Text Box 8"/>
            <p:cNvSpPr txBox="1">
              <a:spLocks noChangeArrowheads="1"/>
            </p:cNvSpPr>
            <p:nvPr/>
          </p:nvSpPr>
          <p:spPr bwMode="auto">
            <a:xfrm>
              <a:off x="960" y="720"/>
              <a:ext cx="1728" cy="288"/>
            </a:xfrm>
            <a:prstGeom prst="rect">
              <a:avLst/>
            </a:prstGeom>
            <a:gradFill rotWithShape="0">
              <a:gsLst>
                <a:gs pos="0">
                  <a:srgbClr val="CCECFF"/>
                </a:gs>
                <a:gs pos="100000">
                  <a:srgbClr val="CCCCFF"/>
                </a:gs>
              </a:gsLst>
              <a:path path="shape">
                <a:fillToRect l="50000" t="50000" r="50000" b="50000"/>
              </a:path>
            </a:gradFill>
            <a:ln w="9525">
              <a:noFill/>
              <a:miter lim="800000"/>
              <a:headEnd/>
              <a:tailEnd/>
            </a:ln>
            <a:effectLst/>
          </p:spPr>
          <p:txBody>
            <a:bodyPr>
              <a:spAutoFit/>
            </a:bodyPr>
            <a:lstStyle/>
            <a:p>
              <a:pPr>
                <a:spcBef>
                  <a:spcPct val="50000"/>
                </a:spcBef>
                <a:defRPr/>
              </a:pPr>
              <a:r>
                <a:rPr lang="es-ES_tradnl" b="1">
                  <a:effectLst>
                    <a:outerShdw blurRad="38100" dist="38100" dir="2700000" algn="tl">
                      <a:srgbClr val="000000"/>
                    </a:outerShdw>
                  </a:effectLst>
                  <a:latin typeface="Arial" pitchFamily="34" charset="0"/>
                </a:rPr>
                <a:t>Análisis sectorial</a:t>
              </a:r>
              <a:endParaRPr lang="es-ES_tradnl" b="1">
                <a:latin typeface="Arial" pitchFamily="34" charset="0"/>
              </a:endParaRPr>
            </a:p>
          </p:txBody>
        </p:sp>
      </p:grpSp>
      <p:grpSp>
        <p:nvGrpSpPr>
          <p:cNvPr id="4" name="Group 9"/>
          <p:cNvGrpSpPr>
            <a:grpSpLocks/>
          </p:cNvGrpSpPr>
          <p:nvPr/>
        </p:nvGrpSpPr>
        <p:grpSpPr bwMode="auto">
          <a:xfrm>
            <a:off x="6477000" y="1371600"/>
            <a:ext cx="1524000" cy="3962400"/>
            <a:chOff x="4080" y="864"/>
            <a:chExt cx="960" cy="2496"/>
          </a:xfrm>
        </p:grpSpPr>
        <p:sp>
          <p:nvSpPr>
            <p:cNvPr id="40988" name="AutoShape 10"/>
            <p:cNvSpPr>
              <a:spLocks noChangeArrowheads="1"/>
            </p:cNvSpPr>
            <p:nvPr/>
          </p:nvSpPr>
          <p:spPr bwMode="auto">
            <a:xfrm>
              <a:off x="4080" y="864"/>
              <a:ext cx="912" cy="2496"/>
            </a:xfrm>
            <a:prstGeom prst="roundRect">
              <a:avLst>
                <a:gd name="adj" fmla="val 16667"/>
              </a:avLst>
            </a:prstGeom>
            <a:gradFill rotWithShape="0">
              <a:gsLst>
                <a:gs pos="0">
                  <a:schemeClr val="accent1"/>
                </a:gs>
                <a:gs pos="100000">
                  <a:schemeClr val="bg1"/>
                </a:gs>
              </a:gsLst>
              <a:path path="rect">
                <a:fillToRect r="100000" b="100000"/>
              </a:path>
            </a:gradFill>
            <a:ln w="9525">
              <a:solidFill>
                <a:schemeClr val="tx1"/>
              </a:solidFill>
              <a:round/>
              <a:headEnd/>
              <a:tailEnd/>
            </a:ln>
          </p:spPr>
          <p:txBody>
            <a:bodyPr wrap="none" anchor="ctr"/>
            <a:lstStyle/>
            <a:p>
              <a:endParaRPr lang="es-ES"/>
            </a:p>
          </p:txBody>
        </p:sp>
        <p:sp>
          <p:nvSpPr>
            <p:cNvPr id="40989" name="Text Box 11"/>
            <p:cNvSpPr txBox="1">
              <a:spLocks noChangeArrowheads="1"/>
            </p:cNvSpPr>
            <p:nvPr/>
          </p:nvSpPr>
          <p:spPr bwMode="auto">
            <a:xfrm>
              <a:off x="4128" y="960"/>
              <a:ext cx="912" cy="288"/>
            </a:xfrm>
            <a:prstGeom prst="rect">
              <a:avLst/>
            </a:prstGeom>
            <a:noFill/>
            <a:ln w="9525">
              <a:noFill/>
              <a:miter lim="800000"/>
              <a:headEnd/>
              <a:tailEnd/>
            </a:ln>
          </p:spPr>
          <p:txBody>
            <a:bodyPr>
              <a:spAutoFit/>
            </a:bodyPr>
            <a:lstStyle/>
            <a:p>
              <a:pPr>
                <a:spcBef>
                  <a:spcPct val="50000"/>
                </a:spcBef>
              </a:pPr>
              <a:r>
                <a:rPr lang="es-ES_tradnl">
                  <a:latin typeface="Arial" charset="0"/>
                </a:rPr>
                <a:t>Demanda</a:t>
              </a:r>
            </a:p>
          </p:txBody>
        </p:sp>
      </p:grpSp>
      <p:grpSp>
        <p:nvGrpSpPr>
          <p:cNvPr id="5" name="Group 12"/>
          <p:cNvGrpSpPr>
            <a:grpSpLocks/>
          </p:cNvGrpSpPr>
          <p:nvPr/>
        </p:nvGrpSpPr>
        <p:grpSpPr bwMode="auto">
          <a:xfrm>
            <a:off x="6477000" y="1371600"/>
            <a:ext cx="1524000" cy="3962400"/>
            <a:chOff x="4080" y="960"/>
            <a:chExt cx="960" cy="2496"/>
          </a:xfrm>
        </p:grpSpPr>
        <p:sp>
          <p:nvSpPr>
            <p:cNvPr id="40986" name="AutoShape 13"/>
            <p:cNvSpPr>
              <a:spLocks noChangeArrowheads="1"/>
            </p:cNvSpPr>
            <p:nvPr/>
          </p:nvSpPr>
          <p:spPr bwMode="auto">
            <a:xfrm>
              <a:off x="4080" y="960"/>
              <a:ext cx="912" cy="2496"/>
            </a:xfrm>
            <a:prstGeom prst="roundRect">
              <a:avLst>
                <a:gd name="adj" fmla="val 16667"/>
              </a:avLst>
            </a:prstGeom>
            <a:gradFill rotWithShape="0">
              <a:gsLst>
                <a:gs pos="0">
                  <a:schemeClr val="accent1"/>
                </a:gs>
                <a:gs pos="100000">
                  <a:schemeClr val="bg1"/>
                </a:gs>
              </a:gsLst>
              <a:path path="rect">
                <a:fillToRect r="100000" b="100000"/>
              </a:path>
            </a:gradFill>
            <a:ln w="9525">
              <a:solidFill>
                <a:schemeClr val="tx1"/>
              </a:solidFill>
              <a:round/>
              <a:headEnd/>
              <a:tailEnd/>
            </a:ln>
          </p:spPr>
          <p:txBody>
            <a:bodyPr wrap="none" anchor="ctr"/>
            <a:lstStyle/>
            <a:p>
              <a:endParaRPr lang="es-ES"/>
            </a:p>
          </p:txBody>
        </p:sp>
        <p:sp>
          <p:nvSpPr>
            <p:cNvPr id="40987" name="Text Box 14"/>
            <p:cNvSpPr txBox="1">
              <a:spLocks noChangeArrowheads="1"/>
            </p:cNvSpPr>
            <p:nvPr/>
          </p:nvSpPr>
          <p:spPr bwMode="auto">
            <a:xfrm>
              <a:off x="4128" y="1056"/>
              <a:ext cx="912" cy="415"/>
            </a:xfrm>
            <a:prstGeom prst="rect">
              <a:avLst/>
            </a:prstGeom>
            <a:noFill/>
            <a:ln w="9525">
              <a:noFill/>
              <a:miter lim="800000"/>
              <a:headEnd/>
              <a:tailEnd/>
            </a:ln>
          </p:spPr>
          <p:txBody>
            <a:bodyPr>
              <a:spAutoFit/>
            </a:bodyPr>
            <a:lstStyle/>
            <a:p>
              <a:pPr>
                <a:lnSpc>
                  <a:spcPct val="50000"/>
                </a:lnSpc>
                <a:spcBef>
                  <a:spcPct val="55000"/>
                </a:spcBef>
              </a:pPr>
              <a:r>
                <a:rPr lang="es-ES_tradnl">
                  <a:solidFill>
                    <a:schemeClr val="bg2"/>
                  </a:solidFill>
                  <a:latin typeface="Arial" charset="0"/>
                </a:rPr>
                <a:t>Mercado</a:t>
              </a:r>
            </a:p>
            <a:p>
              <a:pPr>
                <a:lnSpc>
                  <a:spcPct val="50000"/>
                </a:lnSpc>
                <a:spcBef>
                  <a:spcPct val="55000"/>
                </a:spcBef>
              </a:pPr>
              <a:r>
                <a:rPr lang="es-ES_tradnl">
                  <a:solidFill>
                    <a:schemeClr val="bg2"/>
                  </a:solidFill>
                  <a:latin typeface="Arial" charset="0"/>
                </a:rPr>
                <a:t>Potencial</a:t>
              </a:r>
            </a:p>
          </p:txBody>
        </p:sp>
      </p:grpSp>
      <p:grpSp>
        <p:nvGrpSpPr>
          <p:cNvPr id="6" name="Group 15"/>
          <p:cNvGrpSpPr>
            <a:grpSpLocks/>
          </p:cNvGrpSpPr>
          <p:nvPr/>
        </p:nvGrpSpPr>
        <p:grpSpPr bwMode="auto">
          <a:xfrm>
            <a:off x="6705600" y="2362200"/>
            <a:ext cx="990600" cy="2819400"/>
            <a:chOff x="4224" y="1488"/>
            <a:chExt cx="624" cy="1776"/>
          </a:xfrm>
        </p:grpSpPr>
        <p:sp>
          <p:nvSpPr>
            <p:cNvPr id="40984" name="AutoShape 16"/>
            <p:cNvSpPr>
              <a:spLocks noChangeArrowheads="1"/>
            </p:cNvSpPr>
            <p:nvPr/>
          </p:nvSpPr>
          <p:spPr bwMode="auto">
            <a:xfrm>
              <a:off x="4224" y="1488"/>
              <a:ext cx="624" cy="1776"/>
            </a:xfrm>
            <a:prstGeom prst="roundRect">
              <a:avLst>
                <a:gd name="adj" fmla="val 16667"/>
              </a:avLst>
            </a:prstGeom>
            <a:gradFill rotWithShape="0">
              <a:gsLst>
                <a:gs pos="0">
                  <a:srgbClr val="FFFF99"/>
                </a:gs>
                <a:gs pos="100000">
                  <a:srgbClr val="FFCC99"/>
                </a:gs>
              </a:gsLst>
              <a:path path="shape">
                <a:fillToRect l="50000" t="50000" r="50000" b="50000"/>
              </a:path>
            </a:gradFill>
            <a:ln w="9525">
              <a:solidFill>
                <a:schemeClr val="tx1"/>
              </a:solidFill>
              <a:round/>
              <a:headEnd/>
              <a:tailEnd/>
            </a:ln>
          </p:spPr>
          <p:txBody>
            <a:bodyPr wrap="none" anchor="ctr"/>
            <a:lstStyle/>
            <a:p>
              <a:endParaRPr lang="es-ES"/>
            </a:p>
          </p:txBody>
        </p:sp>
        <p:sp>
          <p:nvSpPr>
            <p:cNvPr id="40985" name="Text Box 17"/>
            <p:cNvSpPr txBox="1">
              <a:spLocks noChangeArrowheads="1"/>
            </p:cNvSpPr>
            <p:nvPr/>
          </p:nvSpPr>
          <p:spPr bwMode="auto">
            <a:xfrm rot="-5400000">
              <a:off x="4077" y="2355"/>
              <a:ext cx="907" cy="518"/>
            </a:xfrm>
            <a:prstGeom prst="rect">
              <a:avLst/>
            </a:prstGeom>
            <a:noFill/>
            <a:ln w="9525">
              <a:noFill/>
              <a:miter lim="800000"/>
              <a:headEnd/>
              <a:tailEnd/>
            </a:ln>
          </p:spPr>
          <p:txBody>
            <a:bodyPr>
              <a:spAutoFit/>
            </a:bodyPr>
            <a:lstStyle/>
            <a:p>
              <a:pPr algn="ctr">
                <a:spcBef>
                  <a:spcPct val="50000"/>
                </a:spcBef>
              </a:pPr>
              <a:r>
                <a:rPr lang="es-ES_tradnl">
                  <a:solidFill>
                    <a:schemeClr val="bg2"/>
                  </a:solidFill>
                  <a:latin typeface="Arial" charset="0"/>
                </a:rPr>
                <a:t>Mercado objetivo</a:t>
              </a:r>
            </a:p>
          </p:txBody>
        </p:sp>
      </p:grpSp>
      <p:sp>
        <p:nvSpPr>
          <p:cNvPr id="1053714" name="Oval 18"/>
          <p:cNvSpPr>
            <a:spLocks noChangeArrowheads="1"/>
          </p:cNvSpPr>
          <p:nvPr/>
        </p:nvSpPr>
        <p:spPr bwMode="auto">
          <a:xfrm>
            <a:off x="6248400" y="2209800"/>
            <a:ext cx="1981200" cy="1143000"/>
          </a:xfrm>
          <a:prstGeom prst="ellipse">
            <a:avLst/>
          </a:prstGeom>
          <a:gradFill rotWithShape="0">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1"/>
          </a:gradFill>
          <a:ln w="9525">
            <a:solidFill>
              <a:schemeClr val="tx1"/>
            </a:solidFill>
            <a:round/>
            <a:headEnd/>
            <a:tailEnd/>
          </a:ln>
        </p:spPr>
        <p:txBody>
          <a:bodyPr anchor="ctr"/>
          <a:lstStyle/>
          <a:p>
            <a:pPr algn="ctr"/>
            <a:r>
              <a:rPr lang="es-ES_tradnl">
                <a:solidFill>
                  <a:schemeClr val="bg2"/>
                </a:solidFill>
                <a:latin typeface="Arial" charset="0"/>
              </a:rPr>
              <a:t>Mercado de la industria</a:t>
            </a:r>
          </a:p>
        </p:txBody>
      </p:sp>
      <p:sp>
        <p:nvSpPr>
          <p:cNvPr id="1053715" name="Text Box 19"/>
          <p:cNvSpPr txBox="1">
            <a:spLocks noChangeArrowheads="1"/>
          </p:cNvSpPr>
          <p:nvPr/>
        </p:nvSpPr>
        <p:spPr bwMode="auto">
          <a:xfrm>
            <a:off x="3505200" y="2743200"/>
            <a:ext cx="1828800" cy="514350"/>
          </a:xfrm>
          <a:prstGeom prst="rect">
            <a:avLst/>
          </a:prstGeom>
          <a:noFill/>
          <a:ln w="57150">
            <a:solidFill>
              <a:schemeClr val="tx1"/>
            </a:solidFill>
            <a:miter lim="800000"/>
            <a:headEnd/>
            <a:tailEnd/>
          </a:ln>
          <a:effectLst/>
        </p:spPr>
        <p:txBody>
          <a:bodyPr>
            <a:spAutoFit/>
          </a:bodyPr>
          <a:lstStyle/>
          <a:p>
            <a:pPr algn="ctr">
              <a:spcBef>
                <a:spcPct val="50000"/>
              </a:spcBef>
              <a:defRPr/>
            </a:pPr>
            <a:r>
              <a:rPr lang="es-ES_tradnl" b="1">
                <a:solidFill>
                  <a:schemeClr val="bg2"/>
                </a:solidFill>
                <a:effectLst>
                  <a:outerShdw blurRad="38100" dist="38100" dir="2700000" algn="tl">
                    <a:srgbClr val="FFFFFF"/>
                  </a:outerShdw>
                </a:effectLst>
                <a:latin typeface="Arial" pitchFamily="34" charset="0"/>
              </a:rPr>
              <a:t>Producto</a:t>
            </a:r>
          </a:p>
        </p:txBody>
      </p:sp>
      <p:grpSp>
        <p:nvGrpSpPr>
          <p:cNvPr id="7" name="Group 20"/>
          <p:cNvGrpSpPr>
            <a:grpSpLocks/>
          </p:cNvGrpSpPr>
          <p:nvPr/>
        </p:nvGrpSpPr>
        <p:grpSpPr bwMode="auto">
          <a:xfrm>
            <a:off x="3352800" y="1600200"/>
            <a:ext cx="2057400" cy="3581400"/>
            <a:chOff x="2352" y="912"/>
            <a:chExt cx="1296" cy="2256"/>
          </a:xfrm>
        </p:grpSpPr>
        <p:sp>
          <p:nvSpPr>
            <p:cNvPr id="40981" name="Rectangle 21"/>
            <p:cNvSpPr>
              <a:spLocks noChangeArrowheads="1"/>
            </p:cNvSpPr>
            <p:nvPr/>
          </p:nvSpPr>
          <p:spPr bwMode="auto">
            <a:xfrm>
              <a:off x="2352" y="2208"/>
              <a:ext cx="1248" cy="384"/>
            </a:xfrm>
            <a:prstGeom prst="rect">
              <a:avLst/>
            </a:prstGeom>
            <a:solidFill>
              <a:srgbClr val="C0C0C0">
                <a:alpha val="50195"/>
              </a:srgbClr>
            </a:solidFill>
            <a:ln w="9525">
              <a:solidFill>
                <a:schemeClr val="tx1"/>
              </a:solidFill>
              <a:miter lim="800000"/>
              <a:headEnd/>
              <a:tailEnd/>
            </a:ln>
          </p:spPr>
          <p:txBody>
            <a:bodyPr wrap="none" anchor="ctr"/>
            <a:lstStyle/>
            <a:p>
              <a:pPr algn="ctr"/>
              <a:r>
                <a:rPr lang="es-ES_tradnl">
                  <a:solidFill>
                    <a:schemeClr val="bg2"/>
                  </a:solidFill>
                  <a:latin typeface="Arial" charset="0"/>
                </a:rPr>
                <a:t>Competencia 2</a:t>
              </a:r>
            </a:p>
          </p:txBody>
        </p:sp>
        <p:sp>
          <p:nvSpPr>
            <p:cNvPr id="40982" name="Rectangle 22"/>
            <p:cNvSpPr>
              <a:spLocks noChangeArrowheads="1"/>
            </p:cNvSpPr>
            <p:nvPr/>
          </p:nvSpPr>
          <p:spPr bwMode="auto">
            <a:xfrm>
              <a:off x="2352" y="2784"/>
              <a:ext cx="1248" cy="384"/>
            </a:xfrm>
            <a:prstGeom prst="rect">
              <a:avLst/>
            </a:prstGeom>
            <a:solidFill>
              <a:srgbClr val="C0C0C0">
                <a:alpha val="50195"/>
              </a:srgbClr>
            </a:solidFill>
            <a:ln w="9525">
              <a:solidFill>
                <a:schemeClr val="tx1"/>
              </a:solidFill>
              <a:miter lim="800000"/>
              <a:headEnd/>
              <a:tailEnd/>
            </a:ln>
          </p:spPr>
          <p:txBody>
            <a:bodyPr wrap="none" anchor="ctr"/>
            <a:lstStyle/>
            <a:p>
              <a:pPr algn="ctr"/>
              <a:r>
                <a:rPr lang="es-ES_tradnl">
                  <a:solidFill>
                    <a:schemeClr val="bg2"/>
                  </a:solidFill>
                  <a:latin typeface="Arial" charset="0"/>
                </a:rPr>
                <a:t>Competencia 3</a:t>
              </a:r>
            </a:p>
          </p:txBody>
        </p:sp>
        <p:sp>
          <p:nvSpPr>
            <p:cNvPr id="40983" name="Rectangle 23"/>
            <p:cNvSpPr>
              <a:spLocks noChangeArrowheads="1"/>
            </p:cNvSpPr>
            <p:nvPr/>
          </p:nvSpPr>
          <p:spPr bwMode="auto">
            <a:xfrm>
              <a:off x="2400" y="912"/>
              <a:ext cx="1248" cy="384"/>
            </a:xfrm>
            <a:prstGeom prst="rect">
              <a:avLst/>
            </a:prstGeom>
            <a:solidFill>
              <a:srgbClr val="C0C0C0">
                <a:alpha val="50195"/>
              </a:srgbClr>
            </a:solidFill>
            <a:ln w="9525">
              <a:solidFill>
                <a:schemeClr val="tx1"/>
              </a:solidFill>
              <a:miter lim="800000"/>
              <a:headEnd/>
              <a:tailEnd/>
            </a:ln>
          </p:spPr>
          <p:txBody>
            <a:bodyPr wrap="none" anchor="ctr"/>
            <a:lstStyle/>
            <a:p>
              <a:pPr algn="ctr"/>
              <a:r>
                <a:rPr lang="es-ES_tradnl">
                  <a:solidFill>
                    <a:schemeClr val="bg2"/>
                  </a:solidFill>
                  <a:latin typeface="Arial" charset="0"/>
                </a:rPr>
                <a:t>Competencia 1</a:t>
              </a:r>
            </a:p>
          </p:txBody>
        </p:sp>
      </p:grpSp>
      <p:grpSp>
        <p:nvGrpSpPr>
          <p:cNvPr id="8" name="Group 24"/>
          <p:cNvGrpSpPr>
            <a:grpSpLocks/>
          </p:cNvGrpSpPr>
          <p:nvPr/>
        </p:nvGrpSpPr>
        <p:grpSpPr bwMode="auto">
          <a:xfrm>
            <a:off x="5105400" y="2286000"/>
            <a:ext cx="1371600" cy="1447800"/>
            <a:chOff x="3216" y="1440"/>
            <a:chExt cx="864" cy="912"/>
          </a:xfrm>
        </p:grpSpPr>
        <p:sp>
          <p:nvSpPr>
            <p:cNvPr id="40979" name="AutoShape 25"/>
            <p:cNvSpPr>
              <a:spLocks noChangeArrowheads="1"/>
            </p:cNvSpPr>
            <p:nvPr/>
          </p:nvSpPr>
          <p:spPr bwMode="auto">
            <a:xfrm rot="-1924707">
              <a:off x="3216" y="1440"/>
              <a:ext cx="864" cy="384"/>
            </a:xfrm>
            <a:prstGeom prst="rightArrow">
              <a:avLst>
                <a:gd name="adj1" fmla="val 50000"/>
                <a:gd name="adj2" fmla="val 56250"/>
              </a:avLst>
            </a:prstGeom>
            <a:gradFill rotWithShape="0">
              <a:gsLst>
                <a:gs pos="0">
                  <a:srgbClr val="FFFF99"/>
                </a:gs>
                <a:gs pos="100000">
                  <a:srgbClr val="FFCC99"/>
                </a:gs>
              </a:gsLst>
              <a:path path="rect">
                <a:fillToRect l="50000" t="50000" r="50000" b="50000"/>
              </a:path>
            </a:gradFill>
            <a:ln w="9525">
              <a:solidFill>
                <a:schemeClr val="tx1"/>
              </a:solidFill>
              <a:miter lim="800000"/>
              <a:headEnd/>
              <a:tailEnd/>
            </a:ln>
          </p:spPr>
          <p:txBody>
            <a:bodyPr wrap="none" anchor="ctr"/>
            <a:lstStyle/>
            <a:p>
              <a:pPr algn="ctr"/>
              <a:r>
                <a:rPr lang="es-ES_tradnl">
                  <a:solidFill>
                    <a:schemeClr val="bg2"/>
                  </a:solidFill>
                  <a:latin typeface="Arial" charset="0"/>
                </a:rPr>
                <a:t>Canal 1</a:t>
              </a:r>
            </a:p>
          </p:txBody>
        </p:sp>
        <p:sp>
          <p:nvSpPr>
            <p:cNvPr id="40980" name="AutoShape 26"/>
            <p:cNvSpPr>
              <a:spLocks noChangeArrowheads="1"/>
            </p:cNvSpPr>
            <p:nvPr/>
          </p:nvSpPr>
          <p:spPr bwMode="auto">
            <a:xfrm rot="1971630">
              <a:off x="3216" y="1968"/>
              <a:ext cx="864" cy="384"/>
            </a:xfrm>
            <a:prstGeom prst="rightArrow">
              <a:avLst>
                <a:gd name="adj1" fmla="val 50000"/>
                <a:gd name="adj2" fmla="val 56250"/>
              </a:avLst>
            </a:prstGeom>
            <a:gradFill rotWithShape="0">
              <a:gsLst>
                <a:gs pos="0">
                  <a:srgbClr val="FFFF99"/>
                </a:gs>
                <a:gs pos="100000">
                  <a:srgbClr val="FFCC99"/>
                </a:gs>
              </a:gsLst>
              <a:path path="rect">
                <a:fillToRect l="50000" t="50000" r="50000" b="50000"/>
              </a:path>
            </a:gradFill>
            <a:ln w="9525">
              <a:solidFill>
                <a:schemeClr val="tx1"/>
              </a:solidFill>
              <a:miter lim="800000"/>
              <a:headEnd/>
              <a:tailEnd/>
            </a:ln>
          </p:spPr>
          <p:txBody>
            <a:bodyPr wrap="none" anchor="ctr"/>
            <a:lstStyle/>
            <a:p>
              <a:pPr algn="ctr"/>
              <a:r>
                <a:rPr lang="es-ES_tradnl">
                  <a:solidFill>
                    <a:schemeClr val="bg2"/>
                  </a:solidFill>
                  <a:latin typeface="Arial" charset="0"/>
                </a:rPr>
                <a:t>Canal 2</a:t>
              </a:r>
            </a:p>
          </p:txBody>
        </p:sp>
      </p:grpSp>
      <p:sp>
        <p:nvSpPr>
          <p:cNvPr id="40973" name="AutoShape 27"/>
          <p:cNvSpPr>
            <a:spLocks noChangeArrowheads="1"/>
          </p:cNvSpPr>
          <p:nvPr/>
        </p:nvSpPr>
        <p:spPr bwMode="auto">
          <a:xfrm>
            <a:off x="1676400" y="1752600"/>
            <a:ext cx="1524000" cy="609600"/>
          </a:xfrm>
          <a:prstGeom prst="octagon">
            <a:avLst>
              <a:gd name="adj" fmla="val 29287"/>
            </a:avLst>
          </a:prstGeom>
          <a:gradFill rotWithShape="0">
            <a:gsLst>
              <a:gs pos="0">
                <a:srgbClr val="FFFFFF"/>
              </a:gs>
              <a:gs pos="100000">
                <a:srgbClr val="FFCCFF"/>
              </a:gs>
            </a:gsLst>
            <a:path path="shape">
              <a:fillToRect l="50000" t="50000" r="50000" b="50000"/>
            </a:path>
          </a:gradFill>
          <a:ln w="9525">
            <a:solidFill>
              <a:schemeClr val="tx1"/>
            </a:solidFill>
            <a:miter lim="800000"/>
            <a:headEnd/>
            <a:tailEnd/>
          </a:ln>
        </p:spPr>
        <p:txBody>
          <a:bodyPr wrap="none" anchor="ctr"/>
          <a:lstStyle/>
          <a:p>
            <a:pPr algn="ctr"/>
            <a:r>
              <a:rPr lang="es-ES_tradnl" sz="2000">
                <a:solidFill>
                  <a:schemeClr val="bg2"/>
                </a:solidFill>
                <a:latin typeface="Arial" charset="0"/>
              </a:rPr>
              <a:t>Proveedor 1</a:t>
            </a:r>
          </a:p>
        </p:txBody>
      </p:sp>
      <p:sp>
        <p:nvSpPr>
          <p:cNvPr id="40974" name="AutoShape 28"/>
          <p:cNvSpPr>
            <a:spLocks noChangeArrowheads="1"/>
          </p:cNvSpPr>
          <p:nvPr/>
        </p:nvSpPr>
        <p:spPr bwMode="auto">
          <a:xfrm>
            <a:off x="1676400" y="2743200"/>
            <a:ext cx="1524000" cy="609600"/>
          </a:xfrm>
          <a:prstGeom prst="octagon">
            <a:avLst>
              <a:gd name="adj" fmla="val 29287"/>
            </a:avLst>
          </a:prstGeom>
          <a:gradFill rotWithShape="0">
            <a:gsLst>
              <a:gs pos="0">
                <a:srgbClr val="FFFFFF"/>
              </a:gs>
              <a:gs pos="100000">
                <a:srgbClr val="FFCCFF"/>
              </a:gs>
            </a:gsLst>
            <a:path path="shape">
              <a:fillToRect l="50000" t="50000" r="50000" b="50000"/>
            </a:path>
          </a:gradFill>
          <a:ln w="9525">
            <a:solidFill>
              <a:schemeClr val="tx1"/>
            </a:solidFill>
            <a:miter lim="800000"/>
            <a:headEnd/>
            <a:tailEnd/>
          </a:ln>
        </p:spPr>
        <p:txBody>
          <a:bodyPr wrap="none" anchor="ctr"/>
          <a:lstStyle/>
          <a:p>
            <a:pPr algn="ctr"/>
            <a:r>
              <a:rPr lang="es-ES_tradnl" sz="2000">
                <a:solidFill>
                  <a:schemeClr val="bg2"/>
                </a:solidFill>
                <a:latin typeface="Arial" charset="0"/>
              </a:rPr>
              <a:t>Proveedor 2</a:t>
            </a:r>
          </a:p>
        </p:txBody>
      </p:sp>
      <p:sp>
        <p:nvSpPr>
          <p:cNvPr id="40975" name="AutoShape 29"/>
          <p:cNvSpPr>
            <a:spLocks noChangeArrowheads="1"/>
          </p:cNvSpPr>
          <p:nvPr/>
        </p:nvSpPr>
        <p:spPr bwMode="auto">
          <a:xfrm>
            <a:off x="1676400" y="3733800"/>
            <a:ext cx="1524000" cy="609600"/>
          </a:xfrm>
          <a:prstGeom prst="octagon">
            <a:avLst>
              <a:gd name="adj" fmla="val 29287"/>
            </a:avLst>
          </a:prstGeom>
          <a:gradFill rotWithShape="0">
            <a:gsLst>
              <a:gs pos="0">
                <a:srgbClr val="FFFFFF"/>
              </a:gs>
              <a:gs pos="100000">
                <a:srgbClr val="FFCCFF"/>
              </a:gs>
            </a:gsLst>
            <a:path path="shape">
              <a:fillToRect l="50000" t="50000" r="50000" b="50000"/>
            </a:path>
          </a:gradFill>
          <a:ln w="9525">
            <a:solidFill>
              <a:schemeClr val="tx1"/>
            </a:solidFill>
            <a:miter lim="800000"/>
            <a:headEnd/>
            <a:tailEnd/>
          </a:ln>
        </p:spPr>
        <p:txBody>
          <a:bodyPr wrap="none" anchor="ctr"/>
          <a:lstStyle/>
          <a:p>
            <a:pPr algn="ctr"/>
            <a:r>
              <a:rPr lang="es-ES_tradnl" sz="2000">
                <a:solidFill>
                  <a:schemeClr val="bg2"/>
                </a:solidFill>
                <a:latin typeface="Arial" charset="0"/>
              </a:rPr>
              <a:t>Proveedor 3</a:t>
            </a:r>
          </a:p>
        </p:txBody>
      </p:sp>
      <p:sp>
        <p:nvSpPr>
          <p:cNvPr id="40976" name="AutoShape 30"/>
          <p:cNvSpPr>
            <a:spLocks noChangeArrowheads="1"/>
          </p:cNvSpPr>
          <p:nvPr/>
        </p:nvSpPr>
        <p:spPr bwMode="auto">
          <a:xfrm>
            <a:off x="1676400" y="4572000"/>
            <a:ext cx="1524000" cy="609600"/>
          </a:xfrm>
          <a:prstGeom prst="octagon">
            <a:avLst>
              <a:gd name="adj" fmla="val 29287"/>
            </a:avLst>
          </a:prstGeom>
          <a:gradFill rotWithShape="0">
            <a:gsLst>
              <a:gs pos="0">
                <a:srgbClr val="FFFFFF"/>
              </a:gs>
              <a:gs pos="100000">
                <a:srgbClr val="FFCCFF"/>
              </a:gs>
            </a:gsLst>
            <a:path path="shape">
              <a:fillToRect l="50000" t="50000" r="50000" b="50000"/>
            </a:path>
          </a:gradFill>
          <a:ln w="9525">
            <a:solidFill>
              <a:schemeClr val="tx1"/>
            </a:solidFill>
            <a:miter lim="800000"/>
            <a:headEnd/>
            <a:tailEnd/>
          </a:ln>
        </p:spPr>
        <p:txBody>
          <a:bodyPr wrap="none" anchor="ctr"/>
          <a:lstStyle/>
          <a:p>
            <a:pPr algn="ctr"/>
            <a:r>
              <a:rPr lang="es-ES_tradnl" sz="2000">
                <a:solidFill>
                  <a:schemeClr val="bg2"/>
                </a:solidFill>
                <a:latin typeface="Arial" charset="0"/>
              </a:rPr>
              <a:t>Proveedor 4</a:t>
            </a:r>
          </a:p>
        </p:txBody>
      </p:sp>
      <p:sp>
        <p:nvSpPr>
          <p:cNvPr id="1053727" name="AutoShape 31"/>
          <p:cNvSpPr>
            <a:spLocks noChangeArrowheads="1"/>
          </p:cNvSpPr>
          <p:nvPr/>
        </p:nvSpPr>
        <p:spPr bwMode="auto">
          <a:xfrm>
            <a:off x="838200" y="3124200"/>
            <a:ext cx="5562600" cy="914400"/>
          </a:xfrm>
          <a:prstGeom prst="leftRightArrow">
            <a:avLst>
              <a:gd name="adj1" fmla="val 53815"/>
              <a:gd name="adj2" fmla="val 54356"/>
            </a:avLst>
          </a:prstGeom>
          <a:gradFill rotWithShape="0">
            <a:gsLst>
              <a:gs pos="0">
                <a:srgbClr val="FF99FF"/>
              </a:gs>
              <a:gs pos="50000">
                <a:srgbClr val="33CCCC"/>
              </a:gs>
              <a:gs pos="100000">
                <a:srgbClr val="FF99FF"/>
              </a:gs>
            </a:gsLst>
            <a:lin ang="5400000" scaled="1"/>
          </a:gradFill>
          <a:ln w="9525">
            <a:solidFill>
              <a:schemeClr val="tx1"/>
            </a:solidFill>
            <a:miter lim="800000"/>
            <a:headEnd/>
            <a:tailEnd/>
          </a:ln>
          <a:effectLst/>
        </p:spPr>
        <p:txBody>
          <a:bodyPr wrap="none" anchor="ctr"/>
          <a:lstStyle/>
          <a:p>
            <a:pPr algn="ctr">
              <a:defRPr/>
            </a:pPr>
            <a:r>
              <a:rPr lang="es-ES_tradnl" b="1">
                <a:solidFill>
                  <a:schemeClr val="bg2"/>
                </a:solidFill>
                <a:effectLst>
                  <a:outerShdw blurRad="38100" dist="38100" dir="2700000" algn="tl">
                    <a:srgbClr val="FFFFFF"/>
                  </a:outerShdw>
                </a:effectLst>
                <a:latin typeface="Arial" pitchFamily="34" charset="0"/>
              </a:rPr>
              <a:t>Integración vertical (Cadenas de Valor)</a:t>
            </a:r>
          </a:p>
        </p:txBody>
      </p:sp>
      <p:sp>
        <p:nvSpPr>
          <p:cNvPr id="1053728" name="AutoShape 32"/>
          <p:cNvSpPr>
            <a:spLocks noChangeArrowheads="1"/>
          </p:cNvSpPr>
          <p:nvPr/>
        </p:nvSpPr>
        <p:spPr bwMode="auto">
          <a:xfrm rot="-5400000">
            <a:off x="2171700" y="2933700"/>
            <a:ext cx="4343400" cy="609600"/>
          </a:xfrm>
          <a:prstGeom prst="leftRightArrow">
            <a:avLst>
              <a:gd name="adj1" fmla="val 73963"/>
              <a:gd name="adj2" fmla="val 82696"/>
            </a:avLst>
          </a:prstGeom>
          <a:gradFill rotWithShape="0">
            <a:gsLst>
              <a:gs pos="0">
                <a:srgbClr val="99CCFF"/>
              </a:gs>
              <a:gs pos="100000">
                <a:srgbClr val="FFCC99"/>
              </a:gs>
            </a:gsLst>
            <a:lin ang="5400000" scaled="1"/>
          </a:gradFill>
          <a:ln w="9525">
            <a:solidFill>
              <a:schemeClr val="tx1"/>
            </a:solidFill>
            <a:miter lim="800000"/>
            <a:headEnd/>
            <a:tailEnd/>
          </a:ln>
          <a:effectLst/>
        </p:spPr>
        <p:txBody>
          <a:bodyPr wrap="none" anchor="ctr"/>
          <a:lstStyle/>
          <a:p>
            <a:pPr algn="ctr">
              <a:defRPr/>
            </a:pPr>
            <a:r>
              <a:rPr lang="es-ES_tradnl" b="1">
                <a:solidFill>
                  <a:schemeClr val="bg2"/>
                </a:solidFill>
                <a:effectLst>
                  <a:outerShdw blurRad="38100" dist="38100" dir="2700000" algn="tl">
                    <a:srgbClr val="FFFFFF"/>
                  </a:outerShdw>
                </a:effectLst>
                <a:latin typeface="Arial" pitchFamily="34" charset="0"/>
              </a:rPr>
              <a:t>Integración horizontal</a:t>
            </a:r>
          </a:p>
        </p:txBody>
      </p:sp>
      <p:graphicFrame>
        <p:nvGraphicFramePr>
          <p:cNvPr id="40962" name="Object 33">
            <a:hlinkClick r:id="rId3" action="ppaction://hlinksldjump"/>
          </p:cNvPr>
          <p:cNvGraphicFramePr>
            <a:graphicFrameLocks noChangeAspect="1"/>
          </p:cNvGraphicFramePr>
          <p:nvPr/>
        </p:nvGraphicFramePr>
        <p:xfrm>
          <a:off x="8763000" y="0"/>
          <a:ext cx="381000" cy="533400"/>
        </p:xfrm>
        <a:graphic>
          <a:graphicData uri="http://schemas.openxmlformats.org/presentationml/2006/ole">
            <p:oleObj spid="_x0000_s40962" name="Imagen" r:id="rId4" imgW="1728720" imgH="3252600" progId="MS_ClipArt_Gallery.2">
              <p:embed/>
            </p:oleObj>
          </a:graphicData>
        </a:graphic>
      </p:graphicFrame>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1053715"/>
                                        </p:tgtEl>
                                        <p:attrNameLst>
                                          <p:attrName>style.visibility</p:attrName>
                                        </p:attrNameLst>
                                      </p:cBhvr>
                                      <p:to>
                                        <p:strVal val="visible"/>
                                      </p:to>
                                    </p:set>
                                    <p:anim calcmode="lin" valueType="num">
                                      <p:cBhvr>
                                        <p:cTn id="13" dur="1000" fill="hold"/>
                                        <p:tgtEl>
                                          <p:spTgt spid="1053715"/>
                                        </p:tgtEl>
                                        <p:attrNameLst>
                                          <p:attrName>ppt_w</p:attrName>
                                        </p:attrNameLst>
                                      </p:cBhvr>
                                      <p:tavLst>
                                        <p:tav tm="0">
                                          <p:val>
                                            <p:fltVal val="0"/>
                                          </p:val>
                                        </p:tav>
                                        <p:tav tm="100000">
                                          <p:val>
                                            <p:strVal val="#ppt_w"/>
                                          </p:val>
                                        </p:tav>
                                      </p:tavLst>
                                    </p:anim>
                                    <p:anim calcmode="lin" valueType="num">
                                      <p:cBhvr>
                                        <p:cTn id="14" dur="1000" fill="hold"/>
                                        <p:tgtEl>
                                          <p:spTgt spid="1053715"/>
                                        </p:tgtEl>
                                        <p:attrNameLst>
                                          <p:attrName>ppt_h</p:attrName>
                                        </p:attrNameLst>
                                      </p:cBhvr>
                                      <p:tavLst>
                                        <p:tav tm="0">
                                          <p:val>
                                            <p:fltVal val="0"/>
                                          </p:val>
                                        </p:tav>
                                        <p:tav tm="100000">
                                          <p:val>
                                            <p:strVal val="#ppt_h"/>
                                          </p:val>
                                        </p:tav>
                                      </p:tavLst>
                                    </p:anim>
                                    <p:anim calcmode="lin" valueType="num">
                                      <p:cBhvr>
                                        <p:cTn id="15" dur="1000" fill="hold"/>
                                        <p:tgtEl>
                                          <p:spTgt spid="1053715"/>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05371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4"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ppt_x</p:attrName>
                                        </p:attrNameLst>
                                      </p:cBhvr>
                                      <p:tavLst>
                                        <p:tav tm="0">
                                          <p:val>
                                            <p:strVal val="#ppt_x"/>
                                          </p:val>
                                        </p:tav>
                                        <p:tav tm="100000">
                                          <p:val>
                                            <p:strVal val="#ppt_x"/>
                                          </p:val>
                                        </p:tav>
                                      </p:tavLst>
                                    </p:anim>
                                    <p:anim calcmode="lin" valueType="num">
                                      <p:cBhvr>
                                        <p:cTn id="22" dur="500" fill="hold"/>
                                        <p:tgtEl>
                                          <p:spTgt spid="4"/>
                                        </p:tgtEl>
                                        <p:attrNameLst>
                                          <p:attrName>ppt_y</p:attrName>
                                        </p:attrNameLst>
                                      </p:cBhvr>
                                      <p:tavLst>
                                        <p:tav tm="0">
                                          <p:val>
                                            <p:strVal val="#ppt_y+#ppt_h/2"/>
                                          </p:val>
                                        </p:tav>
                                        <p:tav tm="100000">
                                          <p:val>
                                            <p:strVal val="#ppt_y"/>
                                          </p:val>
                                        </p:tav>
                                      </p:tavLst>
                                    </p:anim>
                                    <p:anim calcmode="lin" valueType="num">
                                      <p:cBhvr>
                                        <p:cTn id="23" dur="500" fill="hold"/>
                                        <p:tgtEl>
                                          <p:spTgt spid="4"/>
                                        </p:tgtEl>
                                        <p:attrNameLst>
                                          <p:attrName>ppt_w</p:attrName>
                                        </p:attrNameLst>
                                      </p:cBhvr>
                                      <p:tavLst>
                                        <p:tav tm="0">
                                          <p:val>
                                            <p:strVal val="#ppt_w"/>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7" presetClass="entr" presetSubtype="1"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ppt_x</p:attrName>
                                        </p:attrNameLst>
                                      </p:cBhvr>
                                      <p:tavLst>
                                        <p:tav tm="0">
                                          <p:val>
                                            <p:strVal val="#ppt_x"/>
                                          </p:val>
                                        </p:tav>
                                        <p:tav tm="100000">
                                          <p:val>
                                            <p:strVal val="#ppt_x"/>
                                          </p:val>
                                        </p:tav>
                                      </p:tavLst>
                                    </p:anim>
                                    <p:anim calcmode="lin" valueType="num">
                                      <p:cBhvr>
                                        <p:cTn id="30" dur="500" fill="hold"/>
                                        <p:tgtEl>
                                          <p:spTgt spid="5"/>
                                        </p:tgtEl>
                                        <p:attrNameLst>
                                          <p:attrName>ppt_y</p:attrName>
                                        </p:attrNameLst>
                                      </p:cBhvr>
                                      <p:tavLst>
                                        <p:tav tm="0">
                                          <p:val>
                                            <p:strVal val="#ppt_y-#ppt_h/2"/>
                                          </p:val>
                                        </p:tav>
                                        <p:tav tm="100000">
                                          <p:val>
                                            <p:strVal val="#ppt_y"/>
                                          </p:val>
                                        </p:tav>
                                      </p:tavLst>
                                    </p:anim>
                                    <p:anim calcmode="lin" valueType="num">
                                      <p:cBhvr>
                                        <p:cTn id="31" dur="500" fill="hold"/>
                                        <p:tgtEl>
                                          <p:spTgt spid="5"/>
                                        </p:tgtEl>
                                        <p:attrNameLst>
                                          <p:attrName>ppt_w</p:attrName>
                                        </p:attrNameLst>
                                      </p:cBhvr>
                                      <p:tavLst>
                                        <p:tav tm="0">
                                          <p:val>
                                            <p:strVal val="#ppt_w"/>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right)">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grpId="0" nodeType="clickEffect">
                                  <p:stCondLst>
                                    <p:cond delay="0"/>
                                  </p:stCondLst>
                                  <p:childTnLst>
                                    <p:set>
                                      <p:cBhvr>
                                        <p:cTn id="41" dur="1" fill="hold">
                                          <p:stCondLst>
                                            <p:cond delay="0"/>
                                          </p:stCondLst>
                                        </p:cTn>
                                        <p:tgtEl>
                                          <p:spTgt spid="1053714"/>
                                        </p:tgtEl>
                                        <p:attrNameLst>
                                          <p:attrName>style.visibility</p:attrName>
                                        </p:attrNameLst>
                                      </p:cBhvr>
                                      <p:to>
                                        <p:strVal val="visible"/>
                                      </p:to>
                                    </p:set>
                                    <p:anim calcmode="lin" valueType="num">
                                      <p:cBhvr>
                                        <p:cTn id="42" dur="500" fill="hold"/>
                                        <p:tgtEl>
                                          <p:spTgt spid="1053714"/>
                                        </p:tgtEl>
                                        <p:attrNameLst>
                                          <p:attrName>ppt_w</p:attrName>
                                        </p:attrNameLst>
                                      </p:cBhvr>
                                      <p:tavLst>
                                        <p:tav tm="0">
                                          <p:val>
                                            <p:fltVal val="0"/>
                                          </p:val>
                                        </p:tav>
                                        <p:tav tm="100000">
                                          <p:val>
                                            <p:strVal val="#ppt_w"/>
                                          </p:val>
                                        </p:tav>
                                      </p:tavLst>
                                    </p:anim>
                                    <p:anim calcmode="lin" valueType="num">
                                      <p:cBhvr>
                                        <p:cTn id="43" dur="500" fill="hold"/>
                                        <p:tgtEl>
                                          <p:spTgt spid="1053714"/>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5" presetClass="entr" presetSubtype="10" fill="hold" nodeType="click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checkerboard(across)">
                                      <p:cBhvr>
                                        <p:cTn id="48" dur="500"/>
                                        <p:tgtEl>
                                          <p:spTgt spid="7"/>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053728"/>
                                        </p:tgtEl>
                                        <p:attrNameLst>
                                          <p:attrName>style.visibility</p:attrName>
                                        </p:attrNameLst>
                                      </p:cBhvr>
                                      <p:to>
                                        <p:strVal val="visible"/>
                                      </p:to>
                                    </p:set>
                                    <p:anim calcmode="lin" valueType="num">
                                      <p:cBhvr additive="base">
                                        <p:cTn id="53" dur="500" fill="hold"/>
                                        <p:tgtEl>
                                          <p:spTgt spid="1053728"/>
                                        </p:tgtEl>
                                        <p:attrNameLst>
                                          <p:attrName>ppt_x</p:attrName>
                                        </p:attrNameLst>
                                      </p:cBhvr>
                                      <p:tavLst>
                                        <p:tav tm="0">
                                          <p:val>
                                            <p:strVal val="#ppt_x"/>
                                          </p:val>
                                        </p:tav>
                                        <p:tav tm="100000">
                                          <p:val>
                                            <p:strVal val="#ppt_x"/>
                                          </p:val>
                                        </p:tav>
                                      </p:tavLst>
                                    </p:anim>
                                    <p:anim calcmode="lin" valueType="num">
                                      <p:cBhvr additive="base">
                                        <p:cTn id="54" dur="500" fill="hold"/>
                                        <p:tgtEl>
                                          <p:spTgt spid="1053728"/>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1053728"/>
                                        </p:tgtEl>
                                        <p:attrNameLst>
                                          <p:attrName>style.visibility</p:attrName>
                                        </p:attrNameLst>
                                      </p:cBhvr>
                                      <p:to>
                                        <p:strVal val="hidden"/>
                                      </p:to>
                                    </p:set>
                                  </p:subTnLst>
                                </p:cTn>
                              </p:par>
                            </p:childTnLst>
                          </p:cTn>
                        </p:par>
                      </p:childTnLst>
                    </p:cTn>
                  </p:par>
                  <p:par>
                    <p:cTn id="55" fill="hold">
                      <p:stCondLst>
                        <p:cond delay="indefinite"/>
                      </p:stCondLst>
                      <p:childTnLst>
                        <p:par>
                          <p:cTn id="56" fill="hold">
                            <p:stCondLst>
                              <p:cond delay="0"/>
                            </p:stCondLst>
                            <p:childTnLst>
                              <p:par>
                                <p:cTn id="57" presetID="19" presetClass="entr" presetSubtype="10" fill="hold" nodeType="click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5000" fill="hold"/>
                                        <p:tgtEl>
                                          <p:spTgt spid="8"/>
                                        </p:tgtEl>
                                        <p:attrNameLst>
                                          <p:attrName>ppt_w</p:attrName>
                                        </p:attrNameLst>
                                      </p:cBhvr>
                                      <p:tavLst>
                                        <p:tav tm="0" fmla="#ppt_w*sin(2.5*pi*$)">
                                          <p:val>
                                            <p:fltVal val="0"/>
                                          </p:val>
                                        </p:tav>
                                        <p:tav tm="100000">
                                          <p:val>
                                            <p:fltVal val="1"/>
                                          </p:val>
                                        </p:tav>
                                      </p:tavLst>
                                    </p:anim>
                                    <p:anim calcmode="lin" valueType="num">
                                      <p:cBhvr>
                                        <p:cTn id="60" dur="5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1053727"/>
                                        </p:tgtEl>
                                        <p:attrNameLst>
                                          <p:attrName>style.visibility</p:attrName>
                                        </p:attrNameLst>
                                      </p:cBhvr>
                                      <p:to>
                                        <p:strVal val="visible"/>
                                      </p:to>
                                    </p:set>
                                    <p:anim calcmode="lin" valueType="num">
                                      <p:cBhvr additive="base">
                                        <p:cTn id="65" dur="500" fill="hold"/>
                                        <p:tgtEl>
                                          <p:spTgt spid="1053727"/>
                                        </p:tgtEl>
                                        <p:attrNameLst>
                                          <p:attrName>ppt_x</p:attrName>
                                        </p:attrNameLst>
                                      </p:cBhvr>
                                      <p:tavLst>
                                        <p:tav tm="0">
                                          <p:val>
                                            <p:strVal val="1+#ppt_w/2"/>
                                          </p:val>
                                        </p:tav>
                                        <p:tav tm="100000">
                                          <p:val>
                                            <p:strVal val="#ppt_x"/>
                                          </p:val>
                                        </p:tav>
                                      </p:tavLst>
                                    </p:anim>
                                    <p:anim calcmode="lin" valueType="num">
                                      <p:cBhvr additive="base">
                                        <p:cTn id="66" dur="500" fill="hold"/>
                                        <p:tgtEl>
                                          <p:spTgt spid="1053727"/>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05372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3714" grpId="0" animBg="1" autoUpdateAnimBg="0"/>
      <p:bldP spid="1053715" grpId="0" animBg="1" autoUpdateAnimBg="0"/>
      <p:bldP spid="1053727" grpId="0" animBg="1" autoUpdateAnimBg="0"/>
      <p:bldP spid="1053728"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990600" y="-228600"/>
            <a:ext cx="7772400" cy="1143000"/>
          </a:xfrm>
        </p:spPr>
        <p:txBody>
          <a:bodyPr/>
          <a:lstStyle/>
          <a:p>
            <a:pPr eaLnBrk="1" hangingPunct="1"/>
            <a:r>
              <a:rPr lang="en-US" smtClean="0"/>
              <a:t>Balance General</a:t>
            </a:r>
            <a:endParaRPr lang="es-ES_tradnl" smtClean="0"/>
          </a:p>
        </p:txBody>
      </p:sp>
      <p:pic>
        <p:nvPicPr>
          <p:cNvPr id="56323" name="Picture 3" descr="BG"/>
          <p:cNvPicPr>
            <a:picLocks noChangeAspect="1" noChangeArrowheads="1"/>
          </p:cNvPicPr>
          <p:nvPr/>
        </p:nvPicPr>
        <p:blipFill>
          <a:blip r:embed="rId2"/>
          <a:srcRect/>
          <a:stretch>
            <a:fillRect/>
          </a:stretch>
        </p:blipFill>
        <p:spPr bwMode="auto">
          <a:xfrm>
            <a:off x="52388" y="790575"/>
            <a:ext cx="9039225" cy="52768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1066800" y="-304800"/>
            <a:ext cx="7772400" cy="1143000"/>
          </a:xfrm>
        </p:spPr>
        <p:txBody>
          <a:bodyPr/>
          <a:lstStyle/>
          <a:p>
            <a:pPr eaLnBrk="1" hangingPunct="1"/>
            <a:r>
              <a:rPr lang="en-US" smtClean="0"/>
              <a:t>Activo</a:t>
            </a:r>
            <a:endParaRPr lang="es-ES_tradnl" smtClean="0"/>
          </a:p>
        </p:txBody>
      </p:sp>
      <p:graphicFrame>
        <p:nvGraphicFramePr>
          <p:cNvPr id="5122" name="Object 3"/>
          <p:cNvGraphicFramePr>
            <a:graphicFrameLocks noChangeAspect="1"/>
          </p:cNvGraphicFramePr>
          <p:nvPr/>
        </p:nvGraphicFramePr>
        <p:xfrm>
          <a:off x="1974850" y="609600"/>
          <a:ext cx="5753100" cy="6248400"/>
        </p:xfrm>
        <a:graphic>
          <a:graphicData uri="http://schemas.openxmlformats.org/presentationml/2006/ole">
            <p:oleObj spid="_x0000_s5122" name="Worksheet" r:id="rId3" imgW="6639312" imgH="7210697" progId="Excel.Sheet.8">
              <p:embed/>
            </p:oleObj>
          </a:graphicData>
        </a:graphic>
      </p:graphicFrame>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1066800" y="-304800"/>
            <a:ext cx="7772400" cy="1143000"/>
          </a:xfrm>
        </p:spPr>
        <p:txBody>
          <a:bodyPr/>
          <a:lstStyle/>
          <a:p>
            <a:pPr eaLnBrk="1" hangingPunct="1"/>
            <a:r>
              <a:rPr lang="en-US" smtClean="0"/>
              <a:t>Pasivo y Patrimonio</a:t>
            </a:r>
            <a:endParaRPr lang="es-ES_tradnl" smtClean="0"/>
          </a:p>
        </p:txBody>
      </p:sp>
      <p:graphicFrame>
        <p:nvGraphicFramePr>
          <p:cNvPr id="6146" name="Object 3"/>
          <p:cNvGraphicFramePr>
            <a:graphicFrameLocks noChangeAspect="1"/>
          </p:cNvGraphicFramePr>
          <p:nvPr/>
        </p:nvGraphicFramePr>
        <p:xfrm>
          <a:off x="1676400" y="541338"/>
          <a:ext cx="6248400" cy="6232525"/>
        </p:xfrm>
        <a:graphic>
          <a:graphicData uri="http://schemas.openxmlformats.org/presentationml/2006/ole">
            <p:oleObj spid="_x0000_s6146" name="Worksheet" r:id="rId3" imgW="7229946" imgH="7210697" progId="Excel.Sheet.8">
              <p:embed/>
            </p:oleObj>
          </a:graphicData>
        </a:graphic>
      </p:graphicFrame>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eaLnBrk="1" hangingPunct="1"/>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eaLnBrk="1" hangingPunct="1">
              <a:defRPr/>
            </a:pPr>
            <a:r>
              <a:rPr lang="es-EC" dirty="0" smtClean="0"/>
              <a:t>Guayaquil, 1966.</a:t>
            </a:r>
          </a:p>
          <a:p>
            <a:pPr algn="r" eaLnBrk="1" hangingPunct="1">
              <a:defRPr/>
            </a:pPr>
            <a:r>
              <a:rPr lang="es-EC" dirty="0" err="1" smtClean="0"/>
              <a:t>BSc.</a:t>
            </a:r>
            <a:r>
              <a:rPr lang="es-EC" dirty="0" smtClean="0"/>
              <a:t> Acuicultura. (ESPOL 1991).</a:t>
            </a:r>
          </a:p>
          <a:p>
            <a:pPr algn="r" eaLnBrk="1" hangingPunct="1">
              <a:defRPr/>
            </a:pPr>
            <a:r>
              <a:rPr lang="es-EC" dirty="0" smtClean="0"/>
              <a:t>Magister en Administración de Empresas. (ESPOL, 1996).</a:t>
            </a:r>
          </a:p>
          <a:p>
            <a:pPr algn="r" eaLnBrk="1" hangingPunct="1">
              <a:defRPr/>
            </a:pPr>
            <a:r>
              <a:rPr lang="es-EC" dirty="0" smtClean="0"/>
              <a:t>Profesor ESPOL desde el 2001.</a:t>
            </a:r>
          </a:p>
          <a:p>
            <a:pPr algn="r" eaLnBrk="1" hangingPunct="1">
              <a:defRPr/>
            </a:pPr>
            <a:r>
              <a:rPr lang="es-EC" dirty="0" smtClean="0"/>
              <a:t>20 años experiencia profesional: </a:t>
            </a:r>
          </a:p>
          <a:p>
            <a:pPr lvl="1" algn="r" eaLnBrk="1" hangingPunct="1">
              <a:defRPr/>
            </a:pPr>
            <a:r>
              <a:rPr lang="es-EC" dirty="0" smtClean="0"/>
              <a:t>Producción.</a:t>
            </a:r>
          </a:p>
          <a:p>
            <a:pPr lvl="1" algn="r" eaLnBrk="1" hangingPunct="1">
              <a:defRPr/>
            </a:pPr>
            <a:r>
              <a:rPr lang="es-EC" dirty="0" smtClean="0"/>
              <a:t>Administración.</a:t>
            </a:r>
          </a:p>
          <a:p>
            <a:pPr lvl="1" algn="r" eaLnBrk="1" hangingPunct="1">
              <a:defRPr/>
            </a:pPr>
            <a:r>
              <a:rPr lang="es-EC" dirty="0" smtClean="0"/>
              <a:t>Finanzas.</a:t>
            </a:r>
          </a:p>
          <a:p>
            <a:pPr lvl="1" algn="r" eaLnBrk="1" hangingPunct="1">
              <a:defRPr/>
            </a:pPr>
            <a:r>
              <a:rPr lang="es-EC" dirty="0" smtClean="0"/>
              <a:t>Investigación.</a:t>
            </a:r>
          </a:p>
          <a:p>
            <a:pPr lvl="1" algn="r" eaLnBrk="1" hangingPunct="1">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buFont typeface="Wingdings" pitchFamily="2" charset="2"/>
              <a:buNone/>
              <a:defRPr/>
            </a:pPr>
            <a:r>
              <a:rPr lang="es-US" sz="2400" dirty="0">
                <a:latin typeface="+mn-lt"/>
                <a:hlinkClick r:id="rId4"/>
              </a:rPr>
              <a:t>Otras Publicaciones del mismo autor en Repositorio ESPOL</a:t>
            </a:r>
            <a:endParaRPr lang="es-US" sz="2400"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1066800" y="-152400"/>
            <a:ext cx="7772400" cy="1143000"/>
          </a:xfrm>
        </p:spPr>
        <p:txBody>
          <a:bodyPr/>
          <a:lstStyle/>
          <a:p>
            <a:pPr eaLnBrk="1" hangingPunct="1"/>
            <a:r>
              <a:rPr lang="en-US" smtClean="0"/>
              <a:t>P&amp;G</a:t>
            </a:r>
            <a:endParaRPr lang="es-ES_tradnl" smtClean="0"/>
          </a:p>
        </p:txBody>
      </p:sp>
      <p:graphicFrame>
        <p:nvGraphicFramePr>
          <p:cNvPr id="7170" name="Object 3"/>
          <p:cNvGraphicFramePr>
            <a:graphicFrameLocks noChangeAspect="1"/>
          </p:cNvGraphicFramePr>
          <p:nvPr/>
        </p:nvGraphicFramePr>
        <p:xfrm>
          <a:off x="2027238" y="762000"/>
          <a:ext cx="5815012" cy="6096000"/>
        </p:xfrm>
        <a:graphic>
          <a:graphicData uri="http://schemas.openxmlformats.org/presentationml/2006/ole">
            <p:oleObj spid="_x0000_s7170" name="Worksheet" r:id="rId3" imgW="3943706" imgH="4134349" progId="Excel.Sheet.8">
              <p:embed/>
            </p:oleObj>
          </a:graphicData>
        </a:graphic>
      </p:graphicFrame>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2"/>
          <a:srcRect/>
          <a:stretch>
            <a:fillRect/>
          </a:stretch>
        </p:blipFill>
        <p:spPr bwMode="auto">
          <a:xfrm>
            <a:off x="1371600" y="1295400"/>
            <a:ext cx="7277100" cy="5416550"/>
          </a:xfrm>
          <a:prstGeom prst="rect">
            <a:avLst/>
          </a:prstGeom>
          <a:noFill/>
          <a:ln w="9525">
            <a:noFill/>
            <a:miter lim="800000"/>
            <a:headEnd/>
            <a:tailEnd/>
          </a:ln>
        </p:spPr>
      </p:pic>
      <p:sp>
        <p:nvSpPr>
          <p:cNvPr id="57347" name="Rectangle 3"/>
          <p:cNvSpPr>
            <a:spLocks noGrp="1" noChangeArrowheads="1"/>
          </p:cNvSpPr>
          <p:nvPr>
            <p:ph type="title"/>
          </p:nvPr>
        </p:nvSpPr>
        <p:spPr>
          <a:xfrm>
            <a:off x="381000" y="381000"/>
            <a:ext cx="8534400" cy="1143000"/>
          </a:xfrm>
        </p:spPr>
        <p:txBody>
          <a:bodyPr/>
          <a:lstStyle/>
          <a:p>
            <a:pPr eaLnBrk="1" hangingPunct="1"/>
            <a:r>
              <a:rPr lang="es-ES_tradnl" sz="4000" smtClean="0"/>
              <a:t>CONSTRUCCION Y EVALUACION DE FLUJOS DE CAJA</a:t>
            </a:r>
            <a:br>
              <a:rPr lang="es-ES_tradnl" sz="4000" smtClean="0"/>
            </a:br>
            <a:endParaRPr lang="es-ES_tradnl" sz="400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1066800" y="152400"/>
            <a:ext cx="7772400" cy="1143000"/>
          </a:xfrm>
        </p:spPr>
        <p:txBody>
          <a:bodyPr/>
          <a:lstStyle/>
          <a:p>
            <a:pPr eaLnBrk="1" hangingPunct="1"/>
            <a:r>
              <a:rPr lang="en-US" smtClean="0"/>
              <a:t>Costos y Gastos</a:t>
            </a:r>
            <a:endParaRPr lang="es-ES_tradnl" smtClean="0"/>
          </a:p>
        </p:txBody>
      </p:sp>
      <p:sp>
        <p:nvSpPr>
          <p:cNvPr id="865283" name="Rectangle 3"/>
          <p:cNvSpPr>
            <a:spLocks noGrp="1" noChangeArrowheads="1"/>
          </p:cNvSpPr>
          <p:nvPr>
            <p:ph type="body" idx="1"/>
          </p:nvPr>
        </p:nvSpPr>
        <p:spPr>
          <a:xfrm>
            <a:off x="1169988" y="1447800"/>
            <a:ext cx="7772400" cy="4613275"/>
          </a:xfrm>
        </p:spPr>
        <p:txBody>
          <a:bodyPr/>
          <a:lstStyle/>
          <a:p>
            <a:pPr eaLnBrk="1" hangingPunct="1">
              <a:lnSpc>
                <a:spcPct val="90000"/>
              </a:lnSpc>
              <a:defRPr/>
            </a:pPr>
            <a:r>
              <a:rPr lang="es-ES_tradnl" sz="2800" smtClean="0"/>
              <a:t>Costos</a:t>
            </a:r>
            <a:r>
              <a:rPr lang="en-US" sz="2800" smtClean="0"/>
              <a:t> (Inventariables)</a:t>
            </a:r>
            <a:r>
              <a:rPr lang="es-ES_tradnl" sz="2800" smtClean="0"/>
              <a:t>: Son egresos que se hacen en el corto plazo para fabricar o prestar el servicio que ofrece</a:t>
            </a:r>
            <a:r>
              <a:rPr lang="en-US" sz="2800" smtClean="0"/>
              <a:t>: </a:t>
            </a:r>
            <a:r>
              <a:rPr lang="es-ES_tradnl" sz="2800" smtClean="0"/>
              <a:t>Sueldos del personal de Planta, reparaciones a los equipos productivos, luz y agua utilizada en la planta</a:t>
            </a:r>
            <a:r>
              <a:rPr lang="en-US" sz="2800" smtClean="0"/>
              <a:t>. </a:t>
            </a:r>
            <a:endParaRPr lang="es-ES_tradnl" sz="2800" smtClean="0"/>
          </a:p>
          <a:p>
            <a:pPr eaLnBrk="1" hangingPunct="1">
              <a:lnSpc>
                <a:spcPct val="90000"/>
              </a:lnSpc>
              <a:defRPr/>
            </a:pPr>
            <a:r>
              <a:rPr lang="es-ES_tradnl" sz="2800" smtClean="0"/>
              <a:t>Gastos</a:t>
            </a:r>
            <a:r>
              <a:rPr lang="en-US" sz="2800" smtClean="0"/>
              <a:t> (del Periodo)</a:t>
            </a:r>
            <a:r>
              <a:rPr lang="es-ES_tradnl" sz="2800" smtClean="0"/>
              <a:t>: Son egresos de corto plazo de tipo administrativo, cuya función principal es apoyar el proceso productivo</a:t>
            </a:r>
            <a:r>
              <a:rPr lang="en-US" sz="2800" smtClean="0"/>
              <a:t>: </a:t>
            </a:r>
            <a:r>
              <a:rPr lang="es-ES_tradnl" sz="2800" smtClean="0"/>
              <a:t>Sueldos </a:t>
            </a:r>
            <a:r>
              <a:rPr lang="en-US" sz="2800" smtClean="0"/>
              <a:t>a</a:t>
            </a:r>
            <a:r>
              <a:rPr lang="es-ES_tradnl" sz="2800" smtClean="0"/>
              <a:t>dministrativo</a:t>
            </a:r>
            <a:r>
              <a:rPr lang="en-US" sz="2800" smtClean="0"/>
              <a:t>s</a:t>
            </a:r>
            <a:r>
              <a:rPr lang="es-ES_tradnl" sz="2800" smtClean="0"/>
              <a:t>, renta de oficinas, depreciaciones de equipo de oficina</a:t>
            </a:r>
            <a:r>
              <a:rPr lang="en-US" sz="2800" smtClean="0"/>
              <a:t>, Gastos de Venta, etc.</a:t>
            </a:r>
            <a:endParaRPr lang="es-ES_tradnl" sz="2800" smtClean="0"/>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1143000" y="76200"/>
            <a:ext cx="7772400" cy="1143000"/>
          </a:xfrm>
        </p:spPr>
        <p:txBody>
          <a:bodyPr/>
          <a:lstStyle/>
          <a:p>
            <a:pPr eaLnBrk="1" hangingPunct="1"/>
            <a:r>
              <a:rPr lang="en-US" smtClean="0"/>
              <a:t>Evaluación Financiera</a:t>
            </a:r>
            <a:endParaRPr lang="es-ES_tradnl" smtClean="0"/>
          </a:p>
        </p:txBody>
      </p:sp>
      <p:sp>
        <p:nvSpPr>
          <p:cNvPr id="866307" name="Rectangle 3"/>
          <p:cNvSpPr>
            <a:spLocks noGrp="1" noChangeArrowheads="1"/>
          </p:cNvSpPr>
          <p:nvPr>
            <p:ph type="body" idx="1"/>
          </p:nvPr>
        </p:nvSpPr>
        <p:spPr>
          <a:xfrm>
            <a:off x="1169988" y="1143000"/>
            <a:ext cx="7772400" cy="4114800"/>
          </a:xfrm>
        </p:spPr>
        <p:txBody>
          <a:bodyPr/>
          <a:lstStyle/>
          <a:p>
            <a:pPr eaLnBrk="1" hangingPunct="1">
              <a:defRPr/>
            </a:pPr>
            <a:r>
              <a:rPr lang="es-ES_tradnl" sz="2800" smtClean="0"/>
              <a:t>Costo del dinero en el tiempo. </a:t>
            </a:r>
            <a:endParaRPr lang="en-US" sz="2800" smtClean="0"/>
          </a:p>
          <a:p>
            <a:pPr eaLnBrk="1" hangingPunct="1">
              <a:defRPr/>
            </a:pPr>
            <a:r>
              <a:rPr lang="es-ES_tradnl" sz="2800" smtClean="0"/>
              <a:t>Costo de Oportunidad</a:t>
            </a:r>
            <a:r>
              <a:rPr lang="en-US" sz="2800" smtClean="0"/>
              <a:t> y Tasa de Descuento</a:t>
            </a:r>
            <a:r>
              <a:rPr lang="es-ES_tradnl" sz="2800" smtClean="0"/>
              <a:t>. </a:t>
            </a:r>
            <a:endParaRPr lang="en-US" sz="2800" smtClean="0"/>
          </a:p>
          <a:p>
            <a:pPr eaLnBrk="1" hangingPunct="1">
              <a:defRPr/>
            </a:pPr>
            <a:r>
              <a:rPr lang="es-ES_tradnl" sz="2800" smtClean="0"/>
              <a:t>Valor Actual</a:t>
            </a:r>
            <a:r>
              <a:rPr lang="en-US" sz="2800" smtClean="0"/>
              <a:t>.</a:t>
            </a:r>
          </a:p>
          <a:p>
            <a:pPr eaLnBrk="1" hangingPunct="1">
              <a:defRPr/>
            </a:pPr>
            <a:r>
              <a:rPr lang="es-ES_tradnl" sz="2800" smtClean="0"/>
              <a:t>Valor Futuro.</a:t>
            </a:r>
          </a:p>
          <a:p>
            <a:pPr eaLnBrk="1" hangingPunct="1">
              <a:defRPr/>
            </a:pPr>
            <a:r>
              <a:rPr lang="es-ES_tradnl" sz="2800" smtClean="0"/>
              <a:t>Flujo de Caja Descontado. Valor Actual Neto.</a:t>
            </a:r>
          </a:p>
          <a:p>
            <a:pPr eaLnBrk="1" hangingPunct="1">
              <a:defRPr/>
            </a:pPr>
            <a:r>
              <a:rPr lang="es-ES_tradnl" sz="2800" smtClean="0"/>
              <a:t>Tasa Interna de Retorno. Pros y Contras.</a:t>
            </a:r>
          </a:p>
          <a:p>
            <a:pPr eaLnBrk="1" hangingPunct="1">
              <a:defRPr/>
            </a:pPr>
            <a:r>
              <a:rPr lang="es-ES_tradnl" sz="2800" smtClean="0"/>
              <a:t>Otros índices y análisis.</a:t>
            </a:r>
          </a:p>
        </p:txBody>
      </p:sp>
      <p:graphicFrame>
        <p:nvGraphicFramePr>
          <p:cNvPr id="8194" name="Object 4"/>
          <p:cNvGraphicFramePr>
            <a:graphicFrameLocks noChangeAspect="1"/>
          </p:cNvGraphicFramePr>
          <p:nvPr/>
        </p:nvGraphicFramePr>
        <p:xfrm>
          <a:off x="6172200" y="4213225"/>
          <a:ext cx="2971800" cy="2644775"/>
        </p:xfrm>
        <a:graphic>
          <a:graphicData uri="http://schemas.openxmlformats.org/presentationml/2006/ole">
            <p:oleObj spid="_x0000_s8194" name="Clip" r:id="rId3" imgW="1810440" imgH="1654920" progId="MS_ClipArt_Gallery.5">
              <p:embed/>
            </p:oleObj>
          </a:graphicData>
        </a:graphic>
      </p:graphicFrame>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8354" name="Rectangle 2"/>
          <p:cNvSpPr>
            <a:spLocks noGrp="1" noChangeArrowheads="1"/>
          </p:cNvSpPr>
          <p:nvPr>
            <p:ph type="ctrTitle"/>
          </p:nvPr>
        </p:nvSpPr>
        <p:spPr>
          <a:xfrm>
            <a:off x="838200" y="685800"/>
            <a:ext cx="7772400" cy="1143000"/>
          </a:xfrm>
        </p:spPr>
        <p:txBody>
          <a:bodyPr/>
          <a:lstStyle/>
          <a:p>
            <a:pPr eaLnBrk="1" hangingPunct="1"/>
            <a:r>
              <a:rPr lang="es-ES" noProof="1" smtClean="0">
                <a:solidFill>
                  <a:srgbClr val="FF0000"/>
                </a:solidFill>
              </a:rPr>
              <a:t>Mas Vale Pajaro en Mano que Ciento Volando</a:t>
            </a:r>
            <a:endParaRPr lang="es-ES_tradnl" smtClean="0">
              <a:solidFill>
                <a:srgbClr val="FF0000"/>
              </a:solidFill>
            </a:endParaRPr>
          </a:p>
        </p:txBody>
      </p:sp>
      <p:sp>
        <p:nvSpPr>
          <p:cNvPr id="868355" name="Rectangle 3"/>
          <p:cNvSpPr>
            <a:spLocks noGrp="1" noChangeArrowheads="1"/>
          </p:cNvSpPr>
          <p:nvPr>
            <p:ph type="subTitle" idx="1"/>
          </p:nvPr>
        </p:nvSpPr>
        <p:spPr>
          <a:xfrm>
            <a:off x="1447800" y="2362200"/>
            <a:ext cx="6400800" cy="1771650"/>
          </a:xfrm>
        </p:spPr>
        <p:txBody>
          <a:bodyPr/>
          <a:lstStyle/>
          <a:p>
            <a:pPr eaLnBrk="1" hangingPunct="1">
              <a:defRPr/>
            </a:pPr>
            <a:r>
              <a:rPr lang="es-EC" smtClean="0">
                <a:solidFill>
                  <a:srgbClr val="FFFF00"/>
                </a:solidFill>
              </a:rPr>
              <a:t>Esto es Cierto...  pero</a:t>
            </a:r>
          </a:p>
          <a:p>
            <a:pPr eaLnBrk="1" hangingPunct="1">
              <a:defRPr/>
            </a:pPr>
            <a:r>
              <a:rPr lang="es-EC" u="sng" smtClean="0">
                <a:solidFill>
                  <a:srgbClr val="FFFF00"/>
                </a:solidFill>
              </a:rPr>
              <a:t>Solo a la tasa de descuento Apropiado</a:t>
            </a:r>
            <a:endParaRPr lang="es-ES_tradnl" smtClean="0">
              <a:solidFill>
                <a:srgbClr val="FFFF00"/>
              </a:solidFill>
            </a:endParaRPr>
          </a:p>
          <a:p>
            <a:pPr eaLnBrk="1" hangingPunct="1">
              <a:defRPr/>
            </a:pPr>
            <a:endParaRPr lang="es-ES_tradnl" smtClean="0">
              <a:solidFill>
                <a:srgbClr val="FFFF00"/>
              </a:solidFill>
            </a:endParaRPr>
          </a:p>
        </p:txBody>
      </p:sp>
      <p:sp>
        <p:nvSpPr>
          <p:cNvPr id="868356" name="Text Box 4"/>
          <p:cNvSpPr txBox="1">
            <a:spLocks noChangeArrowheads="1"/>
          </p:cNvSpPr>
          <p:nvPr/>
        </p:nvSpPr>
        <p:spPr bwMode="auto">
          <a:xfrm>
            <a:off x="1050925" y="5373688"/>
            <a:ext cx="4641850" cy="457200"/>
          </a:xfrm>
          <a:prstGeom prst="rect">
            <a:avLst/>
          </a:prstGeom>
          <a:noFill/>
          <a:ln w="9525">
            <a:noFill/>
            <a:miter lim="800000"/>
            <a:headEnd/>
            <a:tailEnd/>
          </a:ln>
        </p:spPr>
        <p:txBody>
          <a:bodyPr wrap="none">
            <a:spAutoFit/>
          </a:bodyPr>
          <a:lstStyle/>
          <a:p>
            <a:pPr eaLnBrk="0" hangingPunct="0"/>
            <a:r>
              <a:rPr lang="es-ES_tradnl">
                <a:latin typeface="Arial" charset="0"/>
              </a:rPr>
              <a:t>Valor  del Dinero en el Tiempo ...</a:t>
            </a:r>
          </a:p>
        </p:txBody>
      </p:sp>
      <p:pic>
        <p:nvPicPr>
          <p:cNvPr id="868357" name="Picture 5" descr="pe01931_"/>
          <p:cNvPicPr>
            <a:picLocks noChangeAspect="1" noChangeArrowheads="1"/>
          </p:cNvPicPr>
          <p:nvPr/>
        </p:nvPicPr>
        <p:blipFill>
          <a:blip r:embed="rId2"/>
          <a:srcRect/>
          <a:stretch>
            <a:fillRect/>
          </a:stretch>
        </p:blipFill>
        <p:spPr bwMode="auto">
          <a:xfrm>
            <a:off x="6400800" y="4556125"/>
            <a:ext cx="2743200" cy="2301875"/>
          </a:xfrm>
          <a:prstGeom prst="rect">
            <a:avLst/>
          </a:prstGeom>
          <a:noFill/>
          <a:ln w="9525">
            <a:noFill/>
            <a:miter lim="800000"/>
            <a:headEnd/>
            <a:tailEnd/>
          </a:ln>
        </p:spPr>
      </p:pic>
      <p:pic>
        <p:nvPicPr>
          <p:cNvPr id="59398" name="Picture 6" descr="BS00578_"/>
          <p:cNvPicPr>
            <a:picLocks noChangeAspect="1" noChangeArrowheads="1"/>
          </p:cNvPicPr>
          <p:nvPr/>
        </p:nvPicPr>
        <p:blipFill>
          <a:blip r:embed="rId3"/>
          <a:srcRect/>
          <a:stretch>
            <a:fillRect/>
          </a:stretch>
        </p:blipFill>
        <p:spPr bwMode="auto">
          <a:xfrm>
            <a:off x="0" y="1371600"/>
            <a:ext cx="1676400" cy="149383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8683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868355">
                                            <p:txEl>
                                              <p:pRg st="0" end="0"/>
                                            </p:txEl>
                                          </p:spTgt>
                                        </p:tgtEl>
                                        <p:attrNameLst>
                                          <p:attrName>style.visibility</p:attrName>
                                        </p:attrNameLst>
                                      </p:cBhvr>
                                      <p:to>
                                        <p:strVal val="visible"/>
                                      </p:to>
                                    </p:set>
                                    <p:animEffect transition="in" filter="box(in)">
                                      <p:cBhvr>
                                        <p:cTn id="11" dur="500"/>
                                        <p:tgtEl>
                                          <p:spTgt spid="86835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868355">
                                            <p:txEl>
                                              <p:pRg st="1" end="1"/>
                                            </p:txEl>
                                          </p:spTgt>
                                        </p:tgtEl>
                                        <p:attrNameLst>
                                          <p:attrName>style.visibility</p:attrName>
                                        </p:attrNameLst>
                                      </p:cBhvr>
                                      <p:to>
                                        <p:strVal val="visible"/>
                                      </p:to>
                                    </p:set>
                                    <p:animEffect transition="in" filter="box(in)">
                                      <p:cBhvr>
                                        <p:cTn id="16" dur="500"/>
                                        <p:tgtEl>
                                          <p:spTgt spid="86835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868356"/>
                                        </p:tgtEl>
                                        <p:attrNameLst>
                                          <p:attrName>style.visibility</p:attrName>
                                        </p:attrNameLst>
                                      </p:cBhvr>
                                      <p:to>
                                        <p:strVal val="visible"/>
                                      </p:to>
                                    </p:set>
                                    <p:anim calcmode="lin" valueType="num">
                                      <p:cBhvr additive="base">
                                        <p:cTn id="21" dur="500" fill="hold"/>
                                        <p:tgtEl>
                                          <p:spTgt spid="868356"/>
                                        </p:tgtEl>
                                        <p:attrNameLst>
                                          <p:attrName>ppt_x</p:attrName>
                                        </p:attrNameLst>
                                      </p:cBhvr>
                                      <p:tavLst>
                                        <p:tav tm="0">
                                          <p:val>
                                            <p:strVal val="0-#ppt_w/2"/>
                                          </p:val>
                                        </p:tav>
                                        <p:tav tm="100000">
                                          <p:val>
                                            <p:strVal val="#ppt_x"/>
                                          </p:val>
                                        </p:tav>
                                      </p:tavLst>
                                    </p:anim>
                                    <p:anim calcmode="lin" valueType="num">
                                      <p:cBhvr additive="base">
                                        <p:cTn id="22" dur="500" fill="hold"/>
                                        <p:tgtEl>
                                          <p:spTgt spid="868356"/>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8" fill="hold" nodeType="afterEffect">
                                  <p:stCondLst>
                                    <p:cond delay="0"/>
                                  </p:stCondLst>
                                  <p:childTnLst>
                                    <p:set>
                                      <p:cBhvr>
                                        <p:cTn id="25" dur="1" fill="hold">
                                          <p:stCondLst>
                                            <p:cond delay="0"/>
                                          </p:stCondLst>
                                        </p:cTn>
                                        <p:tgtEl>
                                          <p:spTgt spid="868357"/>
                                        </p:tgtEl>
                                        <p:attrNameLst>
                                          <p:attrName>style.visibility</p:attrName>
                                        </p:attrNameLst>
                                      </p:cBhvr>
                                      <p:to>
                                        <p:strVal val="visible"/>
                                      </p:to>
                                    </p:set>
                                    <p:anim calcmode="lin" valueType="num">
                                      <p:cBhvr additive="base">
                                        <p:cTn id="26" dur="500" fill="hold"/>
                                        <p:tgtEl>
                                          <p:spTgt spid="868357"/>
                                        </p:tgtEl>
                                        <p:attrNameLst>
                                          <p:attrName>ppt_x</p:attrName>
                                        </p:attrNameLst>
                                      </p:cBhvr>
                                      <p:tavLst>
                                        <p:tav tm="0">
                                          <p:val>
                                            <p:strVal val="0-#ppt_w/2"/>
                                          </p:val>
                                        </p:tav>
                                        <p:tav tm="100000">
                                          <p:val>
                                            <p:strVal val="#ppt_x"/>
                                          </p:val>
                                        </p:tav>
                                      </p:tavLst>
                                    </p:anim>
                                    <p:anim calcmode="lin" valueType="num">
                                      <p:cBhvr additive="base">
                                        <p:cTn id="27" dur="500" fill="hold"/>
                                        <p:tgtEl>
                                          <p:spTgt spid="8683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8354" grpId="0" autoUpdateAnimBg="0"/>
      <p:bldP spid="868355" grpId="0" build="p"/>
      <p:bldP spid="868356"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143000" y="-228600"/>
            <a:ext cx="7772400" cy="1143000"/>
          </a:xfrm>
        </p:spPr>
        <p:txBody>
          <a:bodyPr/>
          <a:lstStyle/>
          <a:p>
            <a:pPr eaLnBrk="1" hangingPunct="1"/>
            <a:r>
              <a:rPr lang="es-ES_tradnl" sz="3600" smtClean="0"/>
              <a:t>Tasas de Interés</a:t>
            </a:r>
          </a:p>
        </p:txBody>
      </p:sp>
      <p:sp>
        <p:nvSpPr>
          <p:cNvPr id="869379" name="Rectangle 3"/>
          <p:cNvSpPr>
            <a:spLocks noGrp="1" noChangeArrowheads="1"/>
          </p:cNvSpPr>
          <p:nvPr>
            <p:ph type="body" idx="1"/>
          </p:nvPr>
        </p:nvSpPr>
        <p:spPr>
          <a:xfrm>
            <a:off x="1143000" y="914400"/>
            <a:ext cx="7974013" cy="5105400"/>
          </a:xfrm>
        </p:spPr>
        <p:txBody>
          <a:bodyPr/>
          <a:lstStyle/>
          <a:p>
            <a:pPr eaLnBrk="1" hangingPunct="1">
              <a:lnSpc>
                <a:spcPct val="90000"/>
              </a:lnSpc>
              <a:defRPr/>
            </a:pPr>
            <a:r>
              <a:rPr lang="es-ES_tradnl" sz="2000" smtClean="0"/>
              <a:t>Costo de tener el dinero en este momento en vez de en el futuro.</a:t>
            </a:r>
          </a:p>
          <a:p>
            <a:pPr eaLnBrk="1" hangingPunct="1">
              <a:lnSpc>
                <a:spcPct val="90000"/>
              </a:lnSpc>
              <a:defRPr/>
            </a:pPr>
            <a:r>
              <a:rPr lang="es-ES_tradnl" sz="2000" smtClean="0"/>
              <a:t>Cantidad que se paga por emplear el dinero ajeno.</a:t>
            </a:r>
          </a:p>
          <a:p>
            <a:pPr lvl="1" algn="just" eaLnBrk="1" hangingPunct="1">
              <a:lnSpc>
                <a:spcPct val="90000"/>
              </a:lnSpc>
              <a:defRPr/>
            </a:pPr>
            <a:r>
              <a:rPr lang="es-ES_tradnl" sz="2000" smtClean="0"/>
              <a:t>Compensa oportunidad usarlo en otra actividad : rendimiento financiero.</a:t>
            </a:r>
          </a:p>
          <a:p>
            <a:pPr lvl="1" algn="just" eaLnBrk="1" hangingPunct="1">
              <a:lnSpc>
                <a:spcPct val="90000"/>
              </a:lnSpc>
              <a:defRPr/>
            </a:pPr>
            <a:r>
              <a:rPr lang="es-ES_tradnl" sz="1800" smtClean="0"/>
              <a:t>Interés = Costo capital = Retribución requerida por uso de dinero.</a:t>
            </a:r>
            <a:endParaRPr lang="es-ES_tradnl" sz="2000" smtClean="0"/>
          </a:p>
          <a:p>
            <a:pPr algn="just" eaLnBrk="1" hangingPunct="1">
              <a:lnSpc>
                <a:spcPct val="90000"/>
              </a:lnSpc>
              <a:defRPr/>
            </a:pPr>
            <a:r>
              <a:rPr lang="es-ES_tradnl" sz="2000" smtClean="0"/>
              <a:t>Repone  retorno que dueño ganaría si hubiese invertido en vez de prestarlo.</a:t>
            </a:r>
          </a:p>
          <a:p>
            <a:pPr algn="just" eaLnBrk="1" hangingPunct="1">
              <a:lnSpc>
                <a:spcPct val="90000"/>
              </a:lnSpc>
              <a:defRPr/>
            </a:pPr>
            <a:r>
              <a:rPr lang="es-ES_tradnl" sz="2000" smtClean="0"/>
              <a:t>Bancos pagan sobre dineros depositados, y cobran por prestarlo.</a:t>
            </a:r>
          </a:p>
          <a:p>
            <a:pPr algn="just" eaLnBrk="1" hangingPunct="1">
              <a:lnSpc>
                <a:spcPct val="90000"/>
              </a:lnSpc>
              <a:defRPr/>
            </a:pPr>
            <a:r>
              <a:rPr lang="es-ES_tradnl" sz="2000" smtClean="0"/>
              <a:t>Para analizar efectos de dinero en el tiempo: 2 esquemas:</a:t>
            </a:r>
          </a:p>
          <a:p>
            <a:pPr lvl="1" algn="just" eaLnBrk="1" hangingPunct="1">
              <a:lnSpc>
                <a:spcPct val="90000"/>
              </a:lnSpc>
              <a:defRPr/>
            </a:pPr>
            <a:r>
              <a:rPr lang="es-ES_tradnl" sz="1800" smtClean="0"/>
              <a:t>Prestamista – prestatario, el interés toma el nombre de “</a:t>
            </a:r>
            <a:r>
              <a:rPr lang="es-ES_tradnl" sz="1800" b="1" smtClean="0">
                <a:solidFill>
                  <a:srgbClr val="FF0000"/>
                </a:solidFill>
              </a:rPr>
              <a:t>Costo de Capital</a:t>
            </a:r>
            <a:r>
              <a:rPr lang="es-ES_tradnl" sz="1800" smtClean="0"/>
              <a:t>”.</a:t>
            </a:r>
          </a:p>
          <a:p>
            <a:pPr lvl="1" algn="just" eaLnBrk="1" hangingPunct="1">
              <a:lnSpc>
                <a:spcPct val="90000"/>
              </a:lnSpc>
              <a:defRPr/>
            </a:pPr>
            <a:r>
              <a:rPr lang="es-ES_tradnl" sz="1800" smtClean="0"/>
              <a:t>Inversionista – proyecto, el interés toma el nombre de “</a:t>
            </a:r>
            <a:r>
              <a:rPr lang="es-ES_tradnl" sz="1800" b="1" smtClean="0"/>
              <a:t>Tasa de retorno</a:t>
            </a:r>
            <a:r>
              <a:rPr lang="es-ES_tradnl" sz="1800" smtClean="0"/>
              <a:t>” o “</a:t>
            </a:r>
            <a:r>
              <a:rPr lang="es-ES_tradnl" sz="1800" b="1" smtClean="0">
                <a:solidFill>
                  <a:srgbClr val="FF0000"/>
                </a:solidFill>
              </a:rPr>
              <a:t>Rentabilidad.</a:t>
            </a:r>
            <a:r>
              <a:rPr lang="es-ES_tradnl" sz="1800" smtClean="0"/>
              <a:t>”</a:t>
            </a:r>
          </a:p>
          <a:p>
            <a:pPr algn="just" eaLnBrk="1" hangingPunct="1">
              <a:lnSpc>
                <a:spcPct val="90000"/>
              </a:lnSpc>
              <a:defRPr/>
            </a:pPr>
            <a:r>
              <a:rPr lang="es-ES_tradnl" sz="2000" smtClean="0"/>
              <a:t>Todo capital tiene un costo (requiere una retribución):</a:t>
            </a:r>
          </a:p>
          <a:p>
            <a:pPr lvl="1" algn="just" eaLnBrk="1" hangingPunct="1">
              <a:lnSpc>
                <a:spcPct val="90000"/>
              </a:lnSpc>
              <a:defRPr/>
            </a:pPr>
            <a:r>
              <a:rPr lang="es-ES_tradnl" sz="1800" smtClean="0"/>
              <a:t>Explícito = interés pagado por un préstamo</a:t>
            </a:r>
          </a:p>
          <a:p>
            <a:pPr lvl="1" algn="just" eaLnBrk="1" hangingPunct="1">
              <a:lnSpc>
                <a:spcPct val="90000"/>
              </a:lnSpc>
              <a:defRPr/>
            </a:pPr>
            <a:r>
              <a:rPr lang="es-ES_tradnl" sz="1800" smtClean="0"/>
              <a:t>Implícito = interés dejado de ganar sobre el capital propio</a:t>
            </a:r>
          </a:p>
          <a:p>
            <a:pPr algn="just" eaLnBrk="1" hangingPunct="1">
              <a:lnSpc>
                <a:spcPct val="90000"/>
              </a:lnSpc>
              <a:defRPr/>
            </a:pPr>
            <a:endParaRPr lang="es-ES_tradnl" sz="2000" smtClean="0"/>
          </a:p>
        </p:txBody>
      </p:sp>
      <p:pic>
        <p:nvPicPr>
          <p:cNvPr id="60420" name="Picture 4" descr="bs00561_"/>
          <p:cNvPicPr>
            <a:picLocks noChangeAspect="1" noChangeArrowheads="1"/>
          </p:cNvPicPr>
          <p:nvPr/>
        </p:nvPicPr>
        <p:blipFill>
          <a:blip r:embed="rId2"/>
          <a:srcRect/>
          <a:stretch>
            <a:fillRect/>
          </a:stretch>
        </p:blipFill>
        <p:spPr bwMode="auto">
          <a:xfrm>
            <a:off x="6858000" y="5883275"/>
            <a:ext cx="2286000" cy="974725"/>
          </a:xfrm>
          <a:prstGeom prst="rect">
            <a:avLst/>
          </a:prstGeom>
          <a:noFill/>
          <a:ln w="9525">
            <a:noFill/>
            <a:miter lim="800000"/>
            <a:headEnd/>
            <a:tailEnd/>
          </a:ln>
        </p:spPr>
      </p:pic>
      <p:pic>
        <p:nvPicPr>
          <p:cNvPr id="60421" name="Picture 5" descr="DD00758_"/>
          <p:cNvPicPr>
            <a:picLocks noChangeAspect="1" noChangeArrowheads="1"/>
          </p:cNvPicPr>
          <p:nvPr/>
        </p:nvPicPr>
        <p:blipFill>
          <a:blip r:embed="rId3"/>
          <a:srcRect/>
          <a:stretch>
            <a:fillRect/>
          </a:stretch>
        </p:blipFill>
        <p:spPr bwMode="auto">
          <a:xfrm>
            <a:off x="0" y="0"/>
            <a:ext cx="1524000" cy="132873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2"/>
          <p:cNvSpPr>
            <a:spLocks noGrp="1" noChangeArrowheads="1"/>
          </p:cNvSpPr>
          <p:nvPr>
            <p:ph type="title"/>
          </p:nvPr>
        </p:nvSpPr>
        <p:spPr/>
        <p:txBody>
          <a:bodyPr/>
          <a:lstStyle/>
          <a:p>
            <a:pPr eaLnBrk="1" hangingPunct="1"/>
            <a:r>
              <a:rPr lang="es-ES_tradnl" sz="3600" smtClean="0"/>
              <a:t>Tasa de Interés Simple</a:t>
            </a:r>
          </a:p>
        </p:txBody>
      </p:sp>
      <p:sp>
        <p:nvSpPr>
          <p:cNvPr id="870403" name="Rectangle 3"/>
          <p:cNvSpPr>
            <a:spLocks noGrp="1" noChangeArrowheads="1"/>
          </p:cNvSpPr>
          <p:nvPr>
            <p:ph type="body" idx="1"/>
          </p:nvPr>
        </p:nvSpPr>
        <p:spPr/>
        <p:txBody>
          <a:bodyPr/>
          <a:lstStyle/>
          <a:p>
            <a:pPr eaLnBrk="1" hangingPunct="1">
              <a:defRPr/>
            </a:pPr>
            <a:r>
              <a:rPr lang="es-EC" sz="2000" smtClean="0"/>
              <a:t>Cantidad a pagar: Interes + Valor original.</a:t>
            </a:r>
          </a:p>
          <a:p>
            <a:pPr eaLnBrk="1" hangingPunct="1">
              <a:defRPr/>
            </a:pPr>
            <a:r>
              <a:rPr lang="es-EC" sz="2000" smtClean="0"/>
              <a:t>Relación interes / Valor Original: </a:t>
            </a:r>
            <a:r>
              <a:rPr lang="es-EC" sz="2000" b="1" smtClean="0"/>
              <a:t>“Tasa de Interés”</a:t>
            </a:r>
            <a:r>
              <a:rPr lang="es-EC" sz="2000" smtClean="0"/>
              <a:t>:</a:t>
            </a:r>
          </a:p>
          <a:p>
            <a:pPr eaLnBrk="1" hangingPunct="1">
              <a:defRPr/>
            </a:pPr>
            <a:endParaRPr lang="es-ES_tradnl" sz="2000" smtClean="0"/>
          </a:p>
          <a:p>
            <a:pPr eaLnBrk="1" hangingPunct="1">
              <a:defRPr/>
            </a:pPr>
            <a:endParaRPr lang="es-ES_tradnl" sz="2000" smtClean="0"/>
          </a:p>
          <a:p>
            <a:pPr eaLnBrk="1" hangingPunct="1">
              <a:defRPr/>
            </a:pPr>
            <a:endParaRPr lang="es-ES_tradnl" sz="2000" smtClean="0"/>
          </a:p>
          <a:p>
            <a:pPr eaLnBrk="1" hangingPunct="1">
              <a:defRPr/>
            </a:pPr>
            <a:r>
              <a:rPr lang="es-ES_tradnl" sz="2000" smtClean="0"/>
              <a:t>Despejando podemos obtener la fórmula de </a:t>
            </a:r>
            <a:r>
              <a:rPr lang="es-ES_tradnl" sz="2000" b="1" smtClean="0"/>
              <a:t>“Valor Futuro”</a:t>
            </a:r>
            <a:r>
              <a:rPr lang="es-ES_tradnl" sz="2000" smtClean="0"/>
              <a:t>:</a:t>
            </a:r>
          </a:p>
          <a:p>
            <a:pPr eaLnBrk="1" hangingPunct="1">
              <a:defRPr/>
            </a:pPr>
            <a:endParaRPr lang="es-ES_tradnl" sz="2000" smtClean="0"/>
          </a:p>
          <a:p>
            <a:pPr eaLnBrk="1" hangingPunct="1">
              <a:defRPr/>
            </a:pPr>
            <a:endParaRPr lang="es-ES_tradnl" sz="2000" smtClean="0"/>
          </a:p>
          <a:p>
            <a:pPr lvl="1" eaLnBrk="1" hangingPunct="1">
              <a:defRPr/>
            </a:pPr>
            <a:r>
              <a:rPr lang="es-EC" sz="2000" smtClean="0"/>
              <a:t>VF: valor futuro del dinero.</a:t>
            </a:r>
          </a:p>
          <a:p>
            <a:pPr lvl="1" eaLnBrk="1" hangingPunct="1">
              <a:defRPr/>
            </a:pPr>
            <a:r>
              <a:rPr lang="es-EC" sz="2000" smtClean="0"/>
              <a:t>VA: Valor Actual.</a:t>
            </a:r>
          </a:p>
          <a:p>
            <a:pPr lvl="1" eaLnBrk="1" hangingPunct="1">
              <a:defRPr/>
            </a:pPr>
            <a:r>
              <a:rPr lang="es-EC" sz="2000" i="1" smtClean="0"/>
              <a:t>i</a:t>
            </a:r>
            <a:r>
              <a:rPr lang="es-EC" sz="2000" smtClean="0"/>
              <a:t>: tasa de interés.</a:t>
            </a:r>
            <a:endParaRPr lang="es-ES_tradnl" smtClean="0"/>
          </a:p>
        </p:txBody>
      </p:sp>
      <p:graphicFrame>
        <p:nvGraphicFramePr>
          <p:cNvPr id="9218" name="Object 4"/>
          <p:cNvGraphicFramePr>
            <a:graphicFrameLocks noChangeAspect="1"/>
          </p:cNvGraphicFramePr>
          <p:nvPr/>
        </p:nvGraphicFramePr>
        <p:xfrm>
          <a:off x="3657600" y="2743200"/>
          <a:ext cx="1676400" cy="866775"/>
        </p:xfrm>
        <a:graphic>
          <a:graphicData uri="http://schemas.openxmlformats.org/presentationml/2006/ole">
            <p:oleObj spid="_x0000_s9218" name="Equation" r:id="rId3" imgW="761760" imgH="393480" progId="Equation.3">
              <p:embed/>
            </p:oleObj>
          </a:graphicData>
        </a:graphic>
      </p:graphicFrame>
      <p:graphicFrame>
        <p:nvGraphicFramePr>
          <p:cNvPr id="9219" name="Object 5"/>
          <p:cNvGraphicFramePr>
            <a:graphicFrameLocks noChangeAspect="1"/>
          </p:cNvGraphicFramePr>
          <p:nvPr/>
        </p:nvGraphicFramePr>
        <p:xfrm>
          <a:off x="3505200" y="4267200"/>
          <a:ext cx="2209800" cy="447675"/>
        </p:xfrm>
        <a:graphic>
          <a:graphicData uri="http://schemas.openxmlformats.org/presentationml/2006/ole">
            <p:oleObj spid="_x0000_s9219" name="Equation" r:id="rId4" imgW="1002960" imgH="203040" progId="Equation.3">
              <p:embed/>
            </p:oleObj>
          </a:graphicData>
        </a:graphic>
      </p:graphicFrame>
      <p:pic>
        <p:nvPicPr>
          <p:cNvPr id="9222" name="Picture 6" descr="DD00758_"/>
          <p:cNvPicPr>
            <a:picLocks noChangeAspect="1" noChangeArrowheads="1"/>
          </p:cNvPicPr>
          <p:nvPr/>
        </p:nvPicPr>
        <p:blipFill>
          <a:blip r:embed="rId5"/>
          <a:srcRect/>
          <a:stretch>
            <a:fillRect/>
          </a:stretch>
        </p:blipFill>
        <p:spPr bwMode="auto">
          <a:xfrm>
            <a:off x="7391400" y="5329238"/>
            <a:ext cx="1752600" cy="1528762"/>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2"/>
          <p:cNvSpPr>
            <a:spLocks noGrp="1" noChangeArrowheads="1"/>
          </p:cNvSpPr>
          <p:nvPr>
            <p:ph type="title"/>
          </p:nvPr>
        </p:nvSpPr>
        <p:spPr>
          <a:xfrm>
            <a:off x="1143000" y="0"/>
            <a:ext cx="7772400" cy="1143000"/>
          </a:xfrm>
        </p:spPr>
        <p:txBody>
          <a:bodyPr/>
          <a:lstStyle/>
          <a:p>
            <a:pPr eaLnBrk="1" hangingPunct="1"/>
            <a:r>
              <a:rPr lang="es-ES_tradnl" sz="3600" smtClean="0"/>
              <a:t>Tasas de Interés Simple</a:t>
            </a:r>
            <a:br>
              <a:rPr lang="es-ES_tradnl" sz="3600" smtClean="0"/>
            </a:br>
            <a:r>
              <a:rPr lang="es-ES_tradnl" sz="3600" smtClean="0"/>
              <a:t>Ejemplos</a:t>
            </a:r>
          </a:p>
        </p:txBody>
      </p:sp>
      <p:sp>
        <p:nvSpPr>
          <p:cNvPr id="871427" name="Rectangle 3"/>
          <p:cNvSpPr>
            <a:spLocks noGrp="1" noChangeArrowheads="1"/>
          </p:cNvSpPr>
          <p:nvPr>
            <p:ph type="body" idx="1"/>
          </p:nvPr>
        </p:nvSpPr>
        <p:spPr>
          <a:xfrm>
            <a:off x="1169988" y="1143000"/>
            <a:ext cx="7772400" cy="4114800"/>
          </a:xfrm>
        </p:spPr>
        <p:txBody>
          <a:bodyPr/>
          <a:lstStyle/>
          <a:p>
            <a:pPr eaLnBrk="1" hangingPunct="1">
              <a:lnSpc>
                <a:spcPct val="90000"/>
              </a:lnSpc>
              <a:defRPr/>
            </a:pPr>
            <a:r>
              <a:rPr lang="es-EC" sz="2000" smtClean="0"/>
              <a:t>Cual es el interes que cobra un banco si, por  prestarnos $100, debemos  devolver $120 despues de un año?:</a:t>
            </a:r>
            <a:endParaRPr lang="es-ES_tradnl" sz="2000" smtClean="0"/>
          </a:p>
          <a:p>
            <a:pPr eaLnBrk="1" hangingPunct="1">
              <a:lnSpc>
                <a:spcPct val="90000"/>
              </a:lnSpc>
              <a:defRPr/>
            </a:pPr>
            <a:endParaRPr lang="es-ES_tradnl" sz="2000" smtClean="0"/>
          </a:p>
          <a:p>
            <a:pPr eaLnBrk="1" hangingPunct="1">
              <a:lnSpc>
                <a:spcPct val="90000"/>
              </a:lnSpc>
              <a:defRPr/>
            </a:pPr>
            <a:endParaRPr lang="es-ES_tradnl" sz="2000" smtClean="0"/>
          </a:p>
          <a:p>
            <a:pPr eaLnBrk="1" hangingPunct="1">
              <a:lnSpc>
                <a:spcPct val="90000"/>
              </a:lnSpc>
              <a:defRPr/>
            </a:pPr>
            <a:endParaRPr lang="es-EC" sz="2000" smtClean="0"/>
          </a:p>
          <a:p>
            <a:pPr eaLnBrk="1" hangingPunct="1">
              <a:lnSpc>
                <a:spcPct val="90000"/>
              </a:lnSpc>
              <a:defRPr/>
            </a:pPr>
            <a:r>
              <a:rPr lang="es-EC" sz="2000" smtClean="0"/>
              <a:t>Colocamos $100 por un año en un depósito que paga el 12% de interés simple anual, el valor que recibiremos después de un año es de :</a:t>
            </a:r>
            <a:endParaRPr lang="es-ES_tradnl" sz="2000" smtClean="0"/>
          </a:p>
          <a:p>
            <a:pPr eaLnBrk="1" hangingPunct="1">
              <a:lnSpc>
                <a:spcPct val="90000"/>
              </a:lnSpc>
              <a:defRPr/>
            </a:pPr>
            <a:endParaRPr lang="en-US" sz="2000" smtClean="0"/>
          </a:p>
          <a:p>
            <a:pPr eaLnBrk="1" hangingPunct="1">
              <a:lnSpc>
                <a:spcPct val="90000"/>
              </a:lnSpc>
              <a:defRPr/>
            </a:pPr>
            <a:endParaRPr lang="en-US" sz="2000" smtClean="0"/>
          </a:p>
          <a:p>
            <a:pPr eaLnBrk="1" hangingPunct="1">
              <a:lnSpc>
                <a:spcPct val="90000"/>
              </a:lnSpc>
              <a:defRPr/>
            </a:pPr>
            <a:r>
              <a:rPr lang="en-US" sz="2000" smtClean="0"/>
              <a:t>Cuanto debemos depositar hoy para obtener $120 después de un año, a una tasa del 12%?</a:t>
            </a:r>
            <a:endParaRPr lang="es-ES_tradnl" sz="2000" smtClean="0"/>
          </a:p>
        </p:txBody>
      </p:sp>
      <p:graphicFrame>
        <p:nvGraphicFramePr>
          <p:cNvPr id="10242" name="Object 4"/>
          <p:cNvGraphicFramePr>
            <a:graphicFrameLocks noChangeAspect="1"/>
          </p:cNvGraphicFramePr>
          <p:nvPr/>
        </p:nvGraphicFramePr>
        <p:xfrm>
          <a:off x="2457450" y="1924050"/>
          <a:ext cx="4079875" cy="895350"/>
        </p:xfrm>
        <a:graphic>
          <a:graphicData uri="http://schemas.openxmlformats.org/presentationml/2006/ole">
            <p:oleObj spid="_x0000_s10242" name="Equation" r:id="rId3" imgW="1854000" imgH="406080" progId="Equation.3">
              <p:embed/>
            </p:oleObj>
          </a:graphicData>
        </a:graphic>
      </p:graphicFrame>
      <p:graphicFrame>
        <p:nvGraphicFramePr>
          <p:cNvPr id="10243" name="Object 5"/>
          <p:cNvGraphicFramePr>
            <a:graphicFrameLocks noChangeAspect="1"/>
          </p:cNvGraphicFramePr>
          <p:nvPr/>
        </p:nvGraphicFramePr>
        <p:xfrm>
          <a:off x="1668463" y="3733800"/>
          <a:ext cx="5799137" cy="447675"/>
        </p:xfrm>
        <a:graphic>
          <a:graphicData uri="http://schemas.openxmlformats.org/presentationml/2006/ole">
            <p:oleObj spid="_x0000_s10243" name="Equation" r:id="rId4" imgW="2628720" imgH="203040" progId="Equation.3">
              <p:embed/>
            </p:oleObj>
          </a:graphicData>
        </a:graphic>
      </p:graphicFrame>
      <p:pic>
        <p:nvPicPr>
          <p:cNvPr id="10247" name="Picture 6" descr="BS00279_"/>
          <p:cNvPicPr>
            <a:picLocks noChangeAspect="1" noChangeArrowheads="1"/>
          </p:cNvPicPr>
          <p:nvPr/>
        </p:nvPicPr>
        <p:blipFill>
          <a:blip r:embed="rId5"/>
          <a:srcRect/>
          <a:stretch>
            <a:fillRect/>
          </a:stretch>
        </p:blipFill>
        <p:spPr bwMode="auto">
          <a:xfrm>
            <a:off x="7148513" y="4800600"/>
            <a:ext cx="1995487" cy="2057400"/>
          </a:xfrm>
          <a:prstGeom prst="rect">
            <a:avLst/>
          </a:prstGeom>
          <a:noFill/>
          <a:ln w="9525">
            <a:noFill/>
            <a:miter lim="800000"/>
            <a:headEnd/>
            <a:tailEnd/>
          </a:ln>
        </p:spPr>
      </p:pic>
      <p:graphicFrame>
        <p:nvGraphicFramePr>
          <p:cNvPr id="10244" name="Object 7"/>
          <p:cNvGraphicFramePr>
            <a:graphicFrameLocks noChangeAspect="1"/>
          </p:cNvGraphicFramePr>
          <p:nvPr/>
        </p:nvGraphicFramePr>
        <p:xfrm>
          <a:off x="2900363" y="5092700"/>
          <a:ext cx="2851150" cy="922338"/>
        </p:xfrm>
        <a:graphic>
          <a:graphicData uri="http://schemas.openxmlformats.org/presentationml/2006/ole">
            <p:oleObj spid="_x0000_s10244" name="Equation" r:id="rId6" imgW="1295280" imgH="419040" progId="Equation.3">
              <p:embed/>
            </p:oleObj>
          </a:graphicData>
        </a:graphic>
      </p:graphicFrame>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2"/>
          <p:cNvSpPr>
            <a:spLocks noGrp="1" noChangeArrowheads="1"/>
          </p:cNvSpPr>
          <p:nvPr>
            <p:ph type="title"/>
          </p:nvPr>
        </p:nvSpPr>
        <p:spPr/>
        <p:txBody>
          <a:bodyPr/>
          <a:lstStyle/>
          <a:p>
            <a:pPr eaLnBrk="1" hangingPunct="1"/>
            <a:r>
              <a:rPr lang="es-ES_tradnl" sz="3600" smtClean="0"/>
              <a:t>Tasa de Interés Compuesto</a:t>
            </a:r>
          </a:p>
        </p:txBody>
      </p:sp>
      <p:sp>
        <p:nvSpPr>
          <p:cNvPr id="872451" name="Rectangle 3"/>
          <p:cNvSpPr>
            <a:spLocks noGrp="1" noChangeArrowheads="1"/>
          </p:cNvSpPr>
          <p:nvPr>
            <p:ph type="body" idx="1"/>
          </p:nvPr>
        </p:nvSpPr>
        <p:spPr/>
        <p:txBody>
          <a:bodyPr/>
          <a:lstStyle/>
          <a:p>
            <a:pPr eaLnBrk="1" hangingPunct="1">
              <a:lnSpc>
                <a:spcPct val="90000"/>
              </a:lnSpc>
              <a:defRPr/>
            </a:pPr>
            <a:r>
              <a:rPr lang="es-EC" sz="2000" smtClean="0"/>
              <a:t>En el ejemplo anterior supongamos que al pasar el primer año colocamos el total del dinero por otro año mas:</a:t>
            </a:r>
          </a:p>
          <a:p>
            <a:pPr eaLnBrk="1" hangingPunct="1">
              <a:lnSpc>
                <a:spcPct val="90000"/>
              </a:lnSpc>
              <a:defRPr/>
            </a:pPr>
            <a:endParaRPr lang="es-EC" sz="2000" smtClean="0"/>
          </a:p>
          <a:p>
            <a:pPr eaLnBrk="1" hangingPunct="1">
              <a:lnSpc>
                <a:spcPct val="90000"/>
              </a:lnSpc>
              <a:defRPr/>
            </a:pPr>
            <a:endParaRPr lang="es-EC" sz="2000" smtClean="0"/>
          </a:p>
          <a:p>
            <a:pPr eaLnBrk="1" hangingPunct="1">
              <a:lnSpc>
                <a:spcPct val="90000"/>
              </a:lnSpc>
              <a:defRPr/>
            </a:pPr>
            <a:r>
              <a:rPr lang="es-EC" sz="2000" smtClean="0"/>
              <a:t>o, lo que es lo mismo:</a:t>
            </a:r>
          </a:p>
          <a:p>
            <a:pPr eaLnBrk="1" hangingPunct="1">
              <a:lnSpc>
                <a:spcPct val="90000"/>
              </a:lnSpc>
              <a:defRPr/>
            </a:pPr>
            <a:endParaRPr lang="es-EC" sz="2000" smtClean="0"/>
          </a:p>
          <a:p>
            <a:pPr eaLnBrk="1" hangingPunct="1">
              <a:lnSpc>
                <a:spcPct val="90000"/>
              </a:lnSpc>
              <a:defRPr/>
            </a:pPr>
            <a:endParaRPr lang="es-EC" sz="2000" smtClean="0"/>
          </a:p>
          <a:p>
            <a:pPr eaLnBrk="1" hangingPunct="1">
              <a:lnSpc>
                <a:spcPct val="90000"/>
              </a:lnSpc>
              <a:defRPr/>
            </a:pPr>
            <a:r>
              <a:rPr lang="es-EC" sz="2000" smtClean="0"/>
              <a:t>Generalizando, la fórmula del valor futuro con interés compuesto:</a:t>
            </a:r>
          </a:p>
          <a:p>
            <a:pPr eaLnBrk="1" hangingPunct="1">
              <a:lnSpc>
                <a:spcPct val="90000"/>
              </a:lnSpc>
              <a:defRPr/>
            </a:pPr>
            <a:endParaRPr lang="es-EC" sz="2000" smtClean="0"/>
          </a:p>
          <a:p>
            <a:pPr eaLnBrk="1" hangingPunct="1">
              <a:lnSpc>
                <a:spcPct val="90000"/>
              </a:lnSpc>
              <a:defRPr/>
            </a:pPr>
            <a:endParaRPr lang="es-EC" sz="2000" smtClean="0"/>
          </a:p>
          <a:p>
            <a:pPr lvl="1" eaLnBrk="1" hangingPunct="1">
              <a:lnSpc>
                <a:spcPct val="90000"/>
              </a:lnSpc>
              <a:defRPr/>
            </a:pPr>
            <a:endParaRPr lang="es-EC" sz="2000" smtClean="0"/>
          </a:p>
          <a:p>
            <a:pPr lvl="1" eaLnBrk="1" hangingPunct="1">
              <a:lnSpc>
                <a:spcPct val="90000"/>
              </a:lnSpc>
              <a:defRPr/>
            </a:pPr>
            <a:r>
              <a:rPr lang="es-EC" sz="2000" smtClean="0"/>
              <a:t>n= número  de períodos</a:t>
            </a:r>
            <a:endParaRPr lang="es-ES_tradnl" smtClean="0"/>
          </a:p>
          <a:p>
            <a:pPr eaLnBrk="1" hangingPunct="1">
              <a:lnSpc>
                <a:spcPct val="90000"/>
              </a:lnSpc>
              <a:defRPr/>
            </a:pPr>
            <a:r>
              <a:rPr lang="es-ES_tradnl" sz="2000" smtClean="0"/>
              <a:t>Interés Simple es un caso especial en donde n=1</a:t>
            </a:r>
            <a:endParaRPr lang="es-ES_tradnl" smtClean="0"/>
          </a:p>
        </p:txBody>
      </p:sp>
      <p:graphicFrame>
        <p:nvGraphicFramePr>
          <p:cNvPr id="11266" name="Object 4"/>
          <p:cNvGraphicFramePr>
            <a:graphicFrameLocks noChangeAspect="1"/>
          </p:cNvGraphicFramePr>
          <p:nvPr/>
        </p:nvGraphicFramePr>
        <p:xfrm>
          <a:off x="1066800" y="2743200"/>
          <a:ext cx="6218238" cy="447675"/>
        </p:xfrm>
        <a:graphic>
          <a:graphicData uri="http://schemas.openxmlformats.org/presentationml/2006/ole">
            <p:oleObj spid="_x0000_s11266" name="Equation" r:id="rId3" imgW="2819160" imgH="203040" progId="Equation.3">
              <p:embed/>
            </p:oleObj>
          </a:graphicData>
        </a:graphic>
      </p:graphicFrame>
      <p:graphicFrame>
        <p:nvGraphicFramePr>
          <p:cNvPr id="11267" name="Object 5"/>
          <p:cNvGraphicFramePr>
            <a:graphicFrameLocks noChangeAspect="1"/>
          </p:cNvGraphicFramePr>
          <p:nvPr/>
        </p:nvGraphicFramePr>
        <p:xfrm>
          <a:off x="533400" y="3733800"/>
          <a:ext cx="8096250" cy="508000"/>
        </p:xfrm>
        <a:graphic>
          <a:graphicData uri="http://schemas.openxmlformats.org/presentationml/2006/ole">
            <p:oleObj spid="_x0000_s11267" name="Equation" r:id="rId4" imgW="3670200" imgH="228600" progId="Equation.3">
              <p:embed/>
            </p:oleObj>
          </a:graphicData>
        </a:graphic>
      </p:graphicFrame>
      <p:graphicFrame>
        <p:nvGraphicFramePr>
          <p:cNvPr id="11268" name="Object 6"/>
          <p:cNvGraphicFramePr>
            <a:graphicFrameLocks noChangeAspect="1"/>
          </p:cNvGraphicFramePr>
          <p:nvPr/>
        </p:nvGraphicFramePr>
        <p:xfrm>
          <a:off x="2514600" y="4800600"/>
          <a:ext cx="3657600" cy="784225"/>
        </p:xfrm>
        <a:graphic>
          <a:graphicData uri="http://schemas.openxmlformats.org/presentationml/2006/ole">
            <p:oleObj spid="_x0000_s11268" name="Equation" r:id="rId5" imgW="1066680" imgH="228600" progId="Equation.3">
              <p:embed/>
            </p:oleObj>
          </a:graphicData>
        </a:graphic>
      </p:graphicFrame>
      <p:pic>
        <p:nvPicPr>
          <p:cNvPr id="11271" name="Picture 7" descr="BS01190_"/>
          <p:cNvPicPr>
            <a:picLocks noChangeAspect="1" noChangeArrowheads="1"/>
          </p:cNvPicPr>
          <p:nvPr/>
        </p:nvPicPr>
        <p:blipFill>
          <a:blip r:embed="rId6"/>
          <a:srcRect/>
          <a:stretch>
            <a:fillRect/>
          </a:stretch>
        </p:blipFill>
        <p:spPr bwMode="auto">
          <a:xfrm>
            <a:off x="0" y="0"/>
            <a:ext cx="1806575" cy="1828800"/>
          </a:xfrm>
          <a:prstGeom prst="rect">
            <a:avLst/>
          </a:prstGeom>
          <a:noFill/>
          <a:ln w="9525">
            <a:noFill/>
            <a:miter lim="800000"/>
            <a:headEnd/>
            <a:tailEnd/>
          </a:ln>
        </p:spPr>
      </p:pic>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a:xfrm>
            <a:off x="1600200" y="609600"/>
            <a:ext cx="7772400" cy="1143000"/>
          </a:xfrm>
        </p:spPr>
        <p:txBody>
          <a:bodyPr/>
          <a:lstStyle/>
          <a:p>
            <a:pPr eaLnBrk="1" hangingPunct="1"/>
            <a:r>
              <a:rPr lang="es-ES_tradnl" sz="3600" smtClean="0"/>
              <a:t>Tasa Nominal y Efectiva</a:t>
            </a:r>
          </a:p>
        </p:txBody>
      </p:sp>
      <p:sp>
        <p:nvSpPr>
          <p:cNvPr id="873475" name="Rectangle 3"/>
          <p:cNvSpPr>
            <a:spLocks noGrp="1" noChangeArrowheads="1"/>
          </p:cNvSpPr>
          <p:nvPr>
            <p:ph type="body" idx="1"/>
          </p:nvPr>
        </p:nvSpPr>
        <p:spPr/>
        <p:txBody>
          <a:bodyPr/>
          <a:lstStyle/>
          <a:p>
            <a:pPr eaLnBrk="1" hangingPunct="1">
              <a:defRPr/>
            </a:pPr>
            <a:r>
              <a:rPr lang="es-EC" sz="2000" smtClean="0"/>
              <a:t>Caso especial: Periodo Capitalización </a:t>
            </a:r>
            <a:r>
              <a:rPr lang="es-EC" sz="2000" smtClean="0">
                <a:sym typeface="Symbol" pitchFamily="18" charset="2"/>
              </a:rPr>
              <a:t></a:t>
            </a:r>
            <a:r>
              <a:rPr lang="es-EC" sz="2000" smtClean="0"/>
              <a:t> Periodo de tasa interés.</a:t>
            </a:r>
          </a:p>
          <a:p>
            <a:pPr lvl="1" eaLnBrk="1" hangingPunct="1">
              <a:defRPr/>
            </a:pPr>
            <a:r>
              <a:rPr lang="es-EC" sz="2000" smtClean="0"/>
              <a:t>ej: Capitalización Trimestral y Tasa de Interés Anual.</a:t>
            </a:r>
          </a:p>
          <a:p>
            <a:pPr eaLnBrk="1" hangingPunct="1">
              <a:defRPr/>
            </a:pPr>
            <a:r>
              <a:rPr lang="es-EC" sz="2000" smtClean="0"/>
              <a:t>Ud Deposita $1 a un año plazo a una tasa del 20% nominal, con Capitalización trimestrales (4 periodos por año).</a:t>
            </a:r>
          </a:p>
          <a:p>
            <a:pPr lvl="1" eaLnBrk="1" hangingPunct="1">
              <a:defRPr/>
            </a:pPr>
            <a:r>
              <a:rPr lang="es-EC" sz="2000" smtClean="0"/>
              <a:t>Interés de 20%÷ 4 = 5% trimestral.</a:t>
            </a:r>
          </a:p>
          <a:p>
            <a:pPr lvl="1" eaLnBrk="1" hangingPunct="1">
              <a:defRPr/>
            </a:pPr>
            <a:r>
              <a:rPr lang="es-EC" sz="2000" smtClean="0"/>
              <a:t>Aplicando la Fórmula Anterior:</a:t>
            </a:r>
          </a:p>
          <a:p>
            <a:pPr lvl="1" eaLnBrk="1" hangingPunct="1">
              <a:defRPr/>
            </a:pPr>
            <a:endParaRPr lang="es-EC" sz="2000" smtClean="0"/>
          </a:p>
          <a:p>
            <a:pPr algn="ctr" eaLnBrk="1" hangingPunct="1">
              <a:buFont typeface="Wingdings" pitchFamily="2" charset="2"/>
              <a:buNone/>
              <a:defRPr/>
            </a:pPr>
            <a:r>
              <a:rPr lang="es-EC" sz="2000" b="1" smtClean="0"/>
              <a:t>VF= 1 x (1+0.05)</a:t>
            </a:r>
            <a:r>
              <a:rPr lang="es-EC" sz="2000" b="1" baseline="30000" smtClean="0"/>
              <a:t>4</a:t>
            </a:r>
            <a:r>
              <a:rPr lang="es-EC" sz="2000" b="1" smtClean="0"/>
              <a:t> =</a:t>
            </a:r>
            <a:r>
              <a:rPr lang="es-EC" sz="2000" b="1" u="sng" smtClean="0"/>
              <a:t>$1.2155.</a:t>
            </a:r>
            <a:endParaRPr lang="es-EC" sz="2000" b="1" smtClean="0"/>
          </a:p>
          <a:p>
            <a:pPr lvl="1" eaLnBrk="1" hangingPunct="1">
              <a:defRPr/>
            </a:pPr>
            <a:endParaRPr lang="es-EC" sz="2000" smtClean="0"/>
          </a:p>
          <a:p>
            <a:pPr lvl="1" eaLnBrk="1" hangingPunct="1">
              <a:defRPr/>
            </a:pPr>
            <a:r>
              <a:rPr lang="es-EC" sz="2000" smtClean="0"/>
              <a:t>lo que equivale a un interés real o efectivo del.</a:t>
            </a:r>
            <a:endParaRPr lang="es-EC" smtClean="0"/>
          </a:p>
        </p:txBody>
      </p:sp>
      <p:graphicFrame>
        <p:nvGraphicFramePr>
          <p:cNvPr id="12290" name="Object 4"/>
          <p:cNvGraphicFramePr>
            <a:graphicFrameLocks noChangeAspect="1"/>
          </p:cNvGraphicFramePr>
          <p:nvPr/>
        </p:nvGraphicFramePr>
        <p:xfrm>
          <a:off x="1828800" y="5562600"/>
          <a:ext cx="5308600" cy="895350"/>
        </p:xfrm>
        <a:graphic>
          <a:graphicData uri="http://schemas.openxmlformats.org/presentationml/2006/ole">
            <p:oleObj spid="_x0000_s12290" name="Equation" r:id="rId3" imgW="2412720" imgH="406080" progId="Equation.3">
              <p:embed/>
            </p:oleObj>
          </a:graphicData>
        </a:graphic>
      </p:graphicFrame>
      <p:pic>
        <p:nvPicPr>
          <p:cNvPr id="12293" name="Picture 5" descr="BS00573_"/>
          <p:cNvPicPr>
            <a:picLocks noChangeAspect="1" noChangeArrowheads="1"/>
          </p:cNvPicPr>
          <p:nvPr/>
        </p:nvPicPr>
        <p:blipFill>
          <a:blip r:embed="rId4"/>
          <a:srcRect/>
          <a:stretch>
            <a:fillRect/>
          </a:stretch>
        </p:blipFill>
        <p:spPr bwMode="auto">
          <a:xfrm>
            <a:off x="0" y="0"/>
            <a:ext cx="2895600" cy="1941513"/>
          </a:xfrm>
          <a:prstGeom prst="rect">
            <a:avLst/>
          </a:prstGeom>
          <a:noFill/>
          <a:ln w="9525">
            <a:noFill/>
            <a:miter lim="800000"/>
            <a:headEnd/>
            <a:tailEnd/>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143000" y="76200"/>
            <a:ext cx="7772400" cy="1143000"/>
          </a:xfrm>
        </p:spPr>
        <p:txBody>
          <a:bodyPr/>
          <a:lstStyle/>
          <a:p>
            <a:pPr eaLnBrk="1" hangingPunct="1"/>
            <a:r>
              <a:rPr lang="es-ES_tradnl" smtClean="0"/>
              <a:t>Objetivos</a:t>
            </a:r>
          </a:p>
        </p:txBody>
      </p:sp>
      <p:sp>
        <p:nvSpPr>
          <p:cNvPr id="804867" name="Rectangle 3"/>
          <p:cNvSpPr>
            <a:spLocks noGrp="1" noChangeArrowheads="1"/>
          </p:cNvSpPr>
          <p:nvPr>
            <p:ph type="body" idx="1"/>
          </p:nvPr>
        </p:nvSpPr>
        <p:spPr>
          <a:xfrm>
            <a:off x="1066800" y="1143000"/>
            <a:ext cx="7848600" cy="5410200"/>
          </a:xfrm>
        </p:spPr>
        <p:txBody>
          <a:bodyPr/>
          <a:lstStyle/>
          <a:p>
            <a:pPr eaLnBrk="1" hangingPunct="1">
              <a:defRPr/>
            </a:pPr>
            <a:r>
              <a:rPr lang="es-ES_tradnl" smtClean="0"/>
              <a:t>Dar al estudiante las herramientas para la evaluación financiera de proyectos.</a:t>
            </a:r>
          </a:p>
          <a:p>
            <a:pPr eaLnBrk="1" hangingPunct="1">
              <a:defRPr/>
            </a:pPr>
            <a:r>
              <a:rPr lang="es-ES_tradnl" smtClean="0"/>
              <a:t>Que los estudiantes entiendan el concepto de valor del dinero en el tiempo.</a:t>
            </a:r>
          </a:p>
          <a:p>
            <a:pPr eaLnBrk="1" hangingPunct="1">
              <a:defRPr/>
            </a:pPr>
            <a:r>
              <a:rPr lang="en-US" smtClean="0"/>
              <a:t>Know How Práctico de como elaborar y analizar un proyecto de inversión</a:t>
            </a:r>
            <a:r>
              <a:rPr lang="es-ES_tradnl" smtClean="0"/>
              <a:t>.</a:t>
            </a:r>
            <a:endParaRPr lang="en-US" smtClean="0"/>
          </a:p>
        </p:txBody>
      </p:sp>
      <p:pic>
        <p:nvPicPr>
          <p:cNvPr id="46084" name="Picture 5"/>
          <p:cNvPicPr>
            <a:picLocks noChangeAspect="1" noChangeArrowheads="1"/>
          </p:cNvPicPr>
          <p:nvPr/>
        </p:nvPicPr>
        <p:blipFill>
          <a:blip r:embed="rId2"/>
          <a:srcRect/>
          <a:stretch>
            <a:fillRect/>
          </a:stretch>
        </p:blipFill>
        <p:spPr bwMode="auto">
          <a:xfrm>
            <a:off x="7010400" y="0"/>
            <a:ext cx="1146175" cy="1219200"/>
          </a:xfrm>
          <a:prstGeom prst="rect">
            <a:avLst/>
          </a:prstGeom>
          <a:noFill/>
          <a:ln w="9525">
            <a:noFill/>
            <a:miter lim="800000"/>
            <a:headEnd/>
            <a:tailEnd/>
          </a:ln>
        </p:spPr>
      </p:pic>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1143000" y="0"/>
            <a:ext cx="7772400" cy="1143000"/>
          </a:xfrm>
        </p:spPr>
        <p:txBody>
          <a:bodyPr/>
          <a:lstStyle/>
          <a:p>
            <a:pPr eaLnBrk="1" hangingPunct="1"/>
            <a:r>
              <a:rPr lang="es-ES_tradnl" sz="3600" smtClean="0"/>
              <a:t>Tasa de Descuento</a:t>
            </a:r>
          </a:p>
        </p:txBody>
      </p:sp>
      <p:sp>
        <p:nvSpPr>
          <p:cNvPr id="874499" name="Rectangle 3"/>
          <p:cNvSpPr>
            <a:spLocks noGrp="1" noChangeArrowheads="1"/>
          </p:cNvSpPr>
          <p:nvPr>
            <p:ph type="body" idx="1"/>
          </p:nvPr>
        </p:nvSpPr>
        <p:spPr>
          <a:xfrm>
            <a:off x="990600" y="1219200"/>
            <a:ext cx="7951788" cy="5486400"/>
          </a:xfrm>
        </p:spPr>
        <p:txBody>
          <a:bodyPr/>
          <a:lstStyle/>
          <a:p>
            <a:pPr eaLnBrk="1" hangingPunct="1">
              <a:lnSpc>
                <a:spcPct val="90000"/>
              </a:lnSpc>
              <a:defRPr/>
            </a:pPr>
            <a:r>
              <a:rPr lang="en-US" sz="2000" smtClean="0"/>
              <a:t>También llamada: Tasa Mínima de Retorno, interes o “</a:t>
            </a:r>
            <a:r>
              <a:rPr lang="en-US" sz="2000" i="1" smtClean="0"/>
              <a:t>r</a:t>
            </a:r>
            <a:r>
              <a:rPr lang="en-US" sz="2000" smtClean="0"/>
              <a:t>”.</a:t>
            </a:r>
            <a:endParaRPr lang="es-EC" sz="2000" smtClean="0"/>
          </a:p>
          <a:p>
            <a:pPr eaLnBrk="1" hangingPunct="1">
              <a:lnSpc>
                <a:spcPct val="90000"/>
              </a:lnSpc>
              <a:defRPr/>
            </a:pPr>
            <a:r>
              <a:rPr lang="es-EC" sz="2000" smtClean="0"/>
              <a:t>Es el costo que tengo por no invertir mi dinero en una oportunidad que tengo actualmente.</a:t>
            </a:r>
          </a:p>
          <a:p>
            <a:pPr eaLnBrk="1" hangingPunct="1">
              <a:lnSpc>
                <a:spcPct val="90000"/>
              </a:lnSpc>
              <a:defRPr/>
            </a:pPr>
            <a:r>
              <a:rPr lang="es-EC" sz="2000" smtClean="0"/>
              <a:t>O, el “interés” que se hubiera ganado de haber invertido en la mejor inversión alternativa.</a:t>
            </a:r>
          </a:p>
          <a:p>
            <a:pPr eaLnBrk="1" hangingPunct="1">
              <a:lnSpc>
                <a:spcPct val="90000"/>
              </a:lnSpc>
              <a:defRPr/>
            </a:pPr>
            <a:r>
              <a:rPr lang="es-EC" sz="2000" smtClean="0"/>
              <a:t>Utilidad esperada si hacemos una inversión con el mismo riesgo.</a:t>
            </a:r>
          </a:p>
          <a:p>
            <a:pPr algn="just" eaLnBrk="1" hangingPunct="1">
              <a:lnSpc>
                <a:spcPct val="90000"/>
              </a:lnSpc>
              <a:defRPr/>
            </a:pPr>
            <a:r>
              <a:rPr lang="es-EC" sz="2000" smtClean="0"/>
              <a:t>e.g.: oportunidad de colocar $100 en banco con 12% interés.</a:t>
            </a:r>
          </a:p>
          <a:p>
            <a:pPr lvl="1" algn="just" eaLnBrk="1" hangingPunct="1">
              <a:lnSpc>
                <a:spcPct val="90000"/>
              </a:lnSpc>
              <a:defRPr/>
            </a:pPr>
            <a:r>
              <a:rPr lang="es-EC" sz="2000" smtClean="0"/>
              <a:t>Cualquier oportunidad de inversión compararla con esta oportunidad.</a:t>
            </a:r>
          </a:p>
          <a:p>
            <a:pPr lvl="1" algn="just" eaLnBrk="1" hangingPunct="1">
              <a:lnSpc>
                <a:spcPct val="90000"/>
              </a:lnSpc>
              <a:defRPr/>
            </a:pPr>
            <a:r>
              <a:rPr lang="es-EC" sz="2000" smtClean="0"/>
              <a:t>Rentabilidad real = diferencia entre las dos.</a:t>
            </a:r>
          </a:p>
          <a:p>
            <a:pPr algn="just" eaLnBrk="1" hangingPunct="1">
              <a:lnSpc>
                <a:spcPct val="90000"/>
              </a:lnSpc>
              <a:defRPr/>
            </a:pPr>
            <a:r>
              <a:rPr lang="es-EC" sz="2000" smtClean="0"/>
              <a:t>Esquema Inversionista Proyecto:</a:t>
            </a:r>
          </a:p>
          <a:p>
            <a:pPr lvl="1" algn="just" eaLnBrk="1" hangingPunct="1">
              <a:lnSpc>
                <a:spcPct val="90000"/>
              </a:lnSpc>
              <a:defRPr/>
            </a:pPr>
            <a:r>
              <a:rPr lang="es-EC" sz="2000" smtClean="0"/>
              <a:t>Invertir: Retorno del Proyecto &gt; </a:t>
            </a:r>
            <a:r>
              <a:rPr lang="es-EC" sz="2000" b="1" smtClean="0"/>
              <a:t>“Tasa Mínima de Retorno.”</a:t>
            </a:r>
            <a:endParaRPr lang="es-EC" sz="2000" smtClean="0"/>
          </a:p>
          <a:p>
            <a:pPr lvl="1" algn="just" eaLnBrk="1" hangingPunct="1">
              <a:lnSpc>
                <a:spcPct val="90000"/>
              </a:lnSpc>
              <a:defRPr/>
            </a:pPr>
            <a:r>
              <a:rPr lang="es-EC" sz="2000" smtClean="0"/>
              <a:t>Tasa Mínima de Retorno (</a:t>
            </a:r>
            <a:r>
              <a:rPr lang="es-EC" sz="2000" b="1" smtClean="0"/>
              <a:t>Costo de Oportunidad del dinero</a:t>
            </a:r>
            <a:r>
              <a:rPr lang="es-EC" sz="2000" smtClean="0"/>
              <a:t>) es punto de aceptación o rechazo de una inversión.</a:t>
            </a:r>
          </a:p>
          <a:p>
            <a:pPr algn="just" eaLnBrk="1" hangingPunct="1">
              <a:lnSpc>
                <a:spcPct val="90000"/>
              </a:lnSpc>
              <a:defRPr/>
            </a:pPr>
            <a:r>
              <a:rPr lang="es-EC" sz="2000" smtClean="0"/>
              <a:t>Esquema Prestamista – prestatario:</a:t>
            </a:r>
          </a:p>
          <a:p>
            <a:pPr lvl="1" eaLnBrk="1" hangingPunct="1">
              <a:lnSpc>
                <a:spcPct val="90000"/>
              </a:lnSpc>
              <a:defRPr/>
            </a:pPr>
            <a:r>
              <a:rPr lang="es-EC" sz="2000" smtClean="0"/>
              <a:t>Prestar:Tasa Interés &lt; </a:t>
            </a:r>
            <a:r>
              <a:rPr lang="es-EC" sz="2000" b="1" smtClean="0"/>
              <a:t>“Costo de Oportunidad.”</a:t>
            </a:r>
            <a:endParaRPr lang="es-EC" sz="2000" smtClean="0"/>
          </a:p>
          <a:p>
            <a:pPr lvl="1" eaLnBrk="1" hangingPunct="1">
              <a:lnSpc>
                <a:spcPct val="90000"/>
              </a:lnSpc>
              <a:defRPr/>
            </a:pPr>
            <a:endParaRPr lang="es-EC" sz="2000" smtClean="0"/>
          </a:p>
          <a:p>
            <a:pPr algn="r" eaLnBrk="1" hangingPunct="1">
              <a:lnSpc>
                <a:spcPct val="90000"/>
              </a:lnSpc>
              <a:buFont typeface="Wingdings" pitchFamily="2" charset="2"/>
              <a:buNone/>
              <a:defRPr/>
            </a:pPr>
            <a:r>
              <a:rPr lang="es-EC" sz="2000" b="1" smtClean="0"/>
              <a:t>...</a:t>
            </a:r>
          </a:p>
        </p:txBody>
      </p:sp>
      <p:pic>
        <p:nvPicPr>
          <p:cNvPr id="61444" name="Picture 4" descr="BS00578_"/>
          <p:cNvPicPr>
            <a:picLocks noChangeAspect="1" noChangeArrowheads="1"/>
          </p:cNvPicPr>
          <p:nvPr/>
        </p:nvPicPr>
        <p:blipFill>
          <a:blip r:embed="rId2"/>
          <a:srcRect/>
          <a:stretch>
            <a:fillRect/>
          </a:stretch>
        </p:blipFill>
        <p:spPr bwMode="auto">
          <a:xfrm>
            <a:off x="0" y="-76200"/>
            <a:ext cx="1676400" cy="1493838"/>
          </a:xfrm>
          <a:prstGeom prst="rect">
            <a:avLst/>
          </a:prstGeom>
          <a:noFill/>
          <a:ln w="9525">
            <a:noFill/>
            <a:miter lim="800000"/>
            <a:headEnd/>
            <a:tailEnd/>
          </a:ln>
        </p:spPr>
      </p:pic>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1143000" y="-228600"/>
            <a:ext cx="7772400" cy="1143000"/>
          </a:xfrm>
          <a:noFill/>
        </p:spPr>
        <p:txBody>
          <a:bodyPr lIns="90488" tIns="44450" rIns="90488" bIns="44450" anchor="b"/>
          <a:lstStyle/>
          <a:p>
            <a:pPr eaLnBrk="1" hangingPunct="1"/>
            <a:r>
              <a:rPr lang="es-EC" sz="3600" smtClean="0"/>
              <a:t>Esquema Prestamista – prestatario</a:t>
            </a:r>
            <a:endParaRPr lang="es-ES_tradnl" sz="3600" smtClean="0"/>
          </a:p>
        </p:txBody>
      </p:sp>
      <p:sp>
        <p:nvSpPr>
          <p:cNvPr id="875523" name="Rectangle 3"/>
          <p:cNvSpPr>
            <a:spLocks noGrp="1" noChangeArrowheads="1"/>
          </p:cNvSpPr>
          <p:nvPr>
            <p:ph type="body" idx="1"/>
          </p:nvPr>
        </p:nvSpPr>
        <p:spPr>
          <a:xfrm>
            <a:off x="685800" y="1447800"/>
            <a:ext cx="7772400" cy="4114800"/>
          </a:xfrm>
        </p:spPr>
        <p:txBody>
          <a:bodyPr lIns="90488" tIns="44450" rIns="90488" bIns="44450"/>
          <a:lstStyle/>
          <a:p>
            <a:pPr eaLnBrk="1" hangingPunct="1">
              <a:defRPr/>
            </a:pPr>
            <a:r>
              <a:rPr lang="es-ES_tradnl" smtClean="0"/>
              <a:t>Perfil de un crédito</a:t>
            </a:r>
            <a:r>
              <a:rPr lang="en-US" smtClean="0"/>
              <a:t>:</a:t>
            </a:r>
            <a:endParaRPr lang="es-ES_tradnl" smtClean="0"/>
          </a:p>
          <a:p>
            <a:pPr lvl="1" eaLnBrk="1" hangingPunct="1">
              <a:defRPr/>
            </a:pPr>
            <a:r>
              <a:rPr lang="es-ES_tradnl" smtClean="0"/>
              <a:t>Crédito: Significa obtener un flujo de dinero hoy, que será pagado en cuotas en el futuro.</a:t>
            </a:r>
          </a:p>
          <a:p>
            <a:pPr lvl="1" eaLnBrk="1" hangingPunct="1">
              <a:defRPr/>
            </a:pPr>
            <a:r>
              <a:rPr lang="es-ES_tradnl" smtClean="0"/>
              <a:t>Características:</a:t>
            </a:r>
          </a:p>
          <a:p>
            <a:pPr lvl="4" eaLnBrk="1" hangingPunct="1">
              <a:defRPr/>
            </a:pPr>
            <a:r>
              <a:rPr lang="es-ES_tradnl" smtClean="0"/>
              <a:t>Tasa de interés.</a:t>
            </a:r>
          </a:p>
          <a:p>
            <a:pPr lvl="4" eaLnBrk="1" hangingPunct="1">
              <a:defRPr/>
            </a:pPr>
            <a:r>
              <a:rPr lang="es-ES_tradnl" smtClean="0"/>
              <a:t>Plazo.</a:t>
            </a:r>
          </a:p>
          <a:p>
            <a:pPr lvl="4" eaLnBrk="1" hangingPunct="1">
              <a:defRPr/>
            </a:pPr>
            <a:r>
              <a:rPr lang="es-ES_tradnl" smtClean="0"/>
              <a:t>Cuotas.</a:t>
            </a:r>
          </a:p>
        </p:txBody>
      </p:sp>
      <p:grpSp>
        <p:nvGrpSpPr>
          <p:cNvPr id="62468" name="Group 4"/>
          <p:cNvGrpSpPr>
            <a:grpSpLocks/>
          </p:cNvGrpSpPr>
          <p:nvPr/>
        </p:nvGrpSpPr>
        <p:grpSpPr bwMode="auto">
          <a:xfrm>
            <a:off x="1752600" y="4759325"/>
            <a:ext cx="5992813" cy="1260475"/>
            <a:chOff x="1104" y="2880"/>
            <a:chExt cx="3775" cy="794"/>
          </a:xfrm>
        </p:grpSpPr>
        <p:sp>
          <p:nvSpPr>
            <p:cNvPr id="62469" name="Line 5"/>
            <p:cNvSpPr>
              <a:spLocks noChangeShapeType="1"/>
            </p:cNvSpPr>
            <p:nvPr/>
          </p:nvSpPr>
          <p:spPr bwMode="auto">
            <a:xfrm>
              <a:off x="1104" y="3408"/>
              <a:ext cx="3600" cy="0"/>
            </a:xfrm>
            <a:prstGeom prst="line">
              <a:avLst/>
            </a:prstGeom>
            <a:noFill/>
            <a:ln w="12700">
              <a:solidFill>
                <a:schemeClr val="tx1"/>
              </a:solidFill>
              <a:round/>
              <a:headEnd/>
              <a:tailEnd type="arrow" w="med" len="med"/>
            </a:ln>
          </p:spPr>
          <p:txBody>
            <a:bodyPr wrap="none" anchor="ctr"/>
            <a:lstStyle/>
            <a:p>
              <a:endParaRPr lang="es-ES"/>
            </a:p>
          </p:txBody>
        </p:sp>
        <p:sp>
          <p:nvSpPr>
            <p:cNvPr id="62470" name="Text Box 6"/>
            <p:cNvSpPr txBox="1">
              <a:spLocks noChangeArrowheads="1"/>
            </p:cNvSpPr>
            <p:nvPr/>
          </p:nvSpPr>
          <p:spPr bwMode="auto">
            <a:xfrm>
              <a:off x="4646" y="3386"/>
              <a:ext cx="233" cy="288"/>
            </a:xfrm>
            <a:prstGeom prst="rect">
              <a:avLst/>
            </a:prstGeom>
            <a:noFill/>
            <a:ln w="12700">
              <a:noFill/>
              <a:miter lim="800000"/>
              <a:headEnd/>
              <a:tailEnd/>
            </a:ln>
          </p:spPr>
          <p:txBody>
            <a:bodyPr wrap="none">
              <a:spAutoFit/>
            </a:bodyPr>
            <a:lstStyle/>
            <a:p>
              <a:pPr eaLnBrk="0" hangingPunct="0"/>
              <a:r>
                <a:rPr lang="es-CL">
                  <a:latin typeface="Arial" charset="0"/>
                </a:rPr>
                <a:t>T</a:t>
              </a:r>
            </a:p>
          </p:txBody>
        </p:sp>
        <p:sp>
          <p:nvSpPr>
            <p:cNvPr id="62471" name="Line 7"/>
            <p:cNvSpPr>
              <a:spLocks noChangeShapeType="1"/>
            </p:cNvSpPr>
            <p:nvPr/>
          </p:nvSpPr>
          <p:spPr bwMode="auto">
            <a:xfrm flipV="1">
              <a:off x="1152" y="2880"/>
              <a:ext cx="0" cy="528"/>
            </a:xfrm>
            <a:prstGeom prst="line">
              <a:avLst/>
            </a:prstGeom>
            <a:noFill/>
            <a:ln w="12700">
              <a:solidFill>
                <a:schemeClr val="tx1"/>
              </a:solidFill>
              <a:round/>
              <a:headEnd/>
              <a:tailEnd type="triangle" w="med" len="med"/>
            </a:ln>
          </p:spPr>
          <p:txBody>
            <a:bodyPr wrap="none" anchor="ctr"/>
            <a:lstStyle/>
            <a:p>
              <a:endParaRPr lang="es-ES"/>
            </a:p>
          </p:txBody>
        </p:sp>
        <p:sp>
          <p:nvSpPr>
            <p:cNvPr id="62472" name="Line 8"/>
            <p:cNvSpPr>
              <a:spLocks noChangeShapeType="1"/>
            </p:cNvSpPr>
            <p:nvPr/>
          </p:nvSpPr>
          <p:spPr bwMode="auto">
            <a:xfrm>
              <a:off x="1584" y="3408"/>
              <a:ext cx="0" cy="240"/>
            </a:xfrm>
            <a:prstGeom prst="line">
              <a:avLst/>
            </a:prstGeom>
            <a:noFill/>
            <a:ln w="12700">
              <a:solidFill>
                <a:schemeClr val="tx1"/>
              </a:solidFill>
              <a:round/>
              <a:headEnd/>
              <a:tailEnd type="triangle" w="med" len="med"/>
            </a:ln>
          </p:spPr>
          <p:txBody>
            <a:bodyPr wrap="none" anchor="ctr"/>
            <a:lstStyle/>
            <a:p>
              <a:endParaRPr lang="es-ES"/>
            </a:p>
          </p:txBody>
        </p:sp>
        <p:sp>
          <p:nvSpPr>
            <p:cNvPr id="62473" name="Line 9"/>
            <p:cNvSpPr>
              <a:spLocks noChangeShapeType="1"/>
            </p:cNvSpPr>
            <p:nvPr/>
          </p:nvSpPr>
          <p:spPr bwMode="auto">
            <a:xfrm>
              <a:off x="2544" y="3408"/>
              <a:ext cx="0" cy="240"/>
            </a:xfrm>
            <a:prstGeom prst="line">
              <a:avLst/>
            </a:prstGeom>
            <a:noFill/>
            <a:ln w="12700">
              <a:solidFill>
                <a:schemeClr val="tx1"/>
              </a:solidFill>
              <a:round/>
              <a:headEnd/>
              <a:tailEnd type="triangle" w="med" len="med"/>
            </a:ln>
          </p:spPr>
          <p:txBody>
            <a:bodyPr wrap="none" anchor="ctr"/>
            <a:lstStyle/>
            <a:p>
              <a:endParaRPr lang="es-ES"/>
            </a:p>
          </p:txBody>
        </p:sp>
        <p:sp>
          <p:nvSpPr>
            <p:cNvPr id="62474" name="Line 10"/>
            <p:cNvSpPr>
              <a:spLocks noChangeShapeType="1"/>
            </p:cNvSpPr>
            <p:nvPr/>
          </p:nvSpPr>
          <p:spPr bwMode="auto">
            <a:xfrm>
              <a:off x="2064" y="3408"/>
              <a:ext cx="0" cy="240"/>
            </a:xfrm>
            <a:prstGeom prst="line">
              <a:avLst/>
            </a:prstGeom>
            <a:noFill/>
            <a:ln w="12700">
              <a:solidFill>
                <a:schemeClr val="tx1"/>
              </a:solidFill>
              <a:round/>
              <a:headEnd/>
              <a:tailEnd type="triangle" w="med" len="med"/>
            </a:ln>
          </p:spPr>
          <p:txBody>
            <a:bodyPr wrap="none" anchor="ctr"/>
            <a:lstStyle/>
            <a:p>
              <a:endParaRPr lang="es-ES"/>
            </a:p>
          </p:txBody>
        </p:sp>
        <p:sp>
          <p:nvSpPr>
            <p:cNvPr id="62475" name="Line 11"/>
            <p:cNvSpPr>
              <a:spLocks noChangeShapeType="1"/>
            </p:cNvSpPr>
            <p:nvPr/>
          </p:nvSpPr>
          <p:spPr bwMode="auto">
            <a:xfrm>
              <a:off x="3072" y="3408"/>
              <a:ext cx="0" cy="240"/>
            </a:xfrm>
            <a:prstGeom prst="line">
              <a:avLst/>
            </a:prstGeom>
            <a:noFill/>
            <a:ln w="12700">
              <a:solidFill>
                <a:schemeClr val="tx1"/>
              </a:solidFill>
              <a:round/>
              <a:headEnd/>
              <a:tailEnd type="triangle" w="med" len="med"/>
            </a:ln>
          </p:spPr>
          <p:txBody>
            <a:bodyPr wrap="none" anchor="ctr"/>
            <a:lstStyle/>
            <a:p>
              <a:endParaRPr lang="es-ES"/>
            </a:p>
          </p:txBody>
        </p:sp>
        <p:sp>
          <p:nvSpPr>
            <p:cNvPr id="62476" name="Line 12"/>
            <p:cNvSpPr>
              <a:spLocks noChangeShapeType="1"/>
            </p:cNvSpPr>
            <p:nvPr/>
          </p:nvSpPr>
          <p:spPr bwMode="auto">
            <a:xfrm>
              <a:off x="3600" y="3408"/>
              <a:ext cx="0" cy="240"/>
            </a:xfrm>
            <a:prstGeom prst="line">
              <a:avLst/>
            </a:prstGeom>
            <a:noFill/>
            <a:ln w="12700">
              <a:solidFill>
                <a:schemeClr val="tx1"/>
              </a:solidFill>
              <a:round/>
              <a:headEnd/>
              <a:tailEnd type="triangle" w="med" len="med"/>
            </a:ln>
          </p:spPr>
          <p:txBody>
            <a:bodyPr wrap="none" anchor="ctr"/>
            <a:lstStyle/>
            <a:p>
              <a:endParaRPr lang="es-ES"/>
            </a:p>
          </p:txBody>
        </p:sp>
        <p:sp>
          <p:nvSpPr>
            <p:cNvPr id="62477" name="Line 13"/>
            <p:cNvSpPr>
              <a:spLocks noChangeShapeType="1"/>
            </p:cNvSpPr>
            <p:nvPr/>
          </p:nvSpPr>
          <p:spPr bwMode="auto">
            <a:xfrm>
              <a:off x="4128" y="3408"/>
              <a:ext cx="0" cy="240"/>
            </a:xfrm>
            <a:prstGeom prst="line">
              <a:avLst/>
            </a:prstGeom>
            <a:noFill/>
            <a:ln w="12700">
              <a:solidFill>
                <a:schemeClr val="tx1"/>
              </a:solidFill>
              <a:round/>
              <a:headEnd/>
              <a:tailEnd type="triangle" w="med" len="med"/>
            </a:ln>
          </p:spPr>
          <p:txBody>
            <a:bodyPr wrap="none" anchor="ctr"/>
            <a:lstStyle/>
            <a:p>
              <a:endParaRPr lang="es-ES"/>
            </a:p>
          </p:txBody>
        </p:sp>
      </p:gr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1143000" y="-228600"/>
            <a:ext cx="7772400" cy="1143000"/>
          </a:xfrm>
          <a:noFill/>
        </p:spPr>
        <p:txBody>
          <a:bodyPr lIns="90488" tIns="44450" rIns="90488" bIns="44450" anchor="b"/>
          <a:lstStyle/>
          <a:p>
            <a:pPr eaLnBrk="1" hangingPunct="1"/>
            <a:r>
              <a:rPr lang="es-EC" sz="3600" smtClean="0"/>
              <a:t>Esquema Inversionista Proyecto</a:t>
            </a:r>
            <a:endParaRPr lang="es-ES_tradnl" sz="3600" smtClean="0"/>
          </a:p>
        </p:txBody>
      </p:sp>
      <p:sp>
        <p:nvSpPr>
          <p:cNvPr id="876547" name="Rectangle 3"/>
          <p:cNvSpPr>
            <a:spLocks noGrp="1" noChangeArrowheads="1"/>
          </p:cNvSpPr>
          <p:nvPr>
            <p:ph type="body" idx="1"/>
          </p:nvPr>
        </p:nvSpPr>
        <p:spPr>
          <a:xfrm>
            <a:off x="685800" y="1447800"/>
            <a:ext cx="7772400" cy="4114800"/>
          </a:xfrm>
        </p:spPr>
        <p:txBody>
          <a:bodyPr lIns="90488" tIns="44450" rIns="90488" bIns="44450"/>
          <a:lstStyle/>
          <a:p>
            <a:pPr eaLnBrk="1" hangingPunct="1">
              <a:defRPr/>
            </a:pPr>
            <a:r>
              <a:rPr lang="es-ES_tradnl" smtClean="0"/>
              <a:t>Perfil de una Inversión.</a:t>
            </a:r>
          </a:p>
          <a:p>
            <a:pPr lvl="1" eaLnBrk="1" hangingPunct="1">
              <a:defRPr/>
            </a:pPr>
            <a:r>
              <a:rPr lang="es-ES_tradnl" smtClean="0"/>
              <a:t>Inversión: Desembolsar hoy una suma de dinero, esperando retornos futuros.</a:t>
            </a:r>
          </a:p>
          <a:p>
            <a:pPr lvl="1" eaLnBrk="1" hangingPunct="1">
              <a:defRPr/>
            </a:pPr>
            <a:r>
              <a:rPr lang="es-ES_tradnl" smtClean="0"/>
              <a:t>Características:</a:t>
            </a:r>
          </a:p>
          <a:p>
            <a:pPr lvl="4" eaLnBrk="1" hangingPunct="1">
              <a:defRPr/>
            </a:pPr>
            <a:r>
              <a:rPr lang="es-ES_tradnl" smtClean="0"/>
              <a:t>Tasa de descuento.</a:t>
            </a:r>
          </a:p>
          <a:p>
            <a:pPr lvl="4" eaLnBrk="1" hangingPunct="1">
              <a:defRPr/>
            </a:pPr>
            <a:r>
              <a:rPr lang="es-ES_tradnl" smtClean="0"/>
              <a:t>Duración del proyecto.</a:t>
            </a:r>
          </a:p>
          <a:p>
            <a:pPr lvl="4" eaLnBrk="1" hangingPunct="1">
              <a:defRPr/>
            </a:pPr>
            <a:r>
              <a:rPr lang="es-ES_tradnl" smtClean="0"/>
              <a:t>Flujos.</a:t>
            </a:r>
          </a:p>
        </p:txBody>
      </p:sp>
      <p:sp>
        <p:nvSpPr>
          <p:cNvPr id="63492" name="Line 4"/>
          <p:cNvSpPr>
            <a:spLocks noChangeShapeType="1"/>
          </p:cNvSpPr>
          <p:nvPr/>
        </p:nvSpPr>
        <p:spPr bwMode="auto">
          <a:xfrm>
            <a:off x="1752600" y="5597525"/>
            <a:ext cx="5715000" cy="0"/>
          </a:xfrm>
          <a:prstGeom prst="line">
            <a:avLst/>
          </a:prstGeom>
          <a:noFill/>
          <a:ln w="12700">
            <a:solidFill>
              <a:schemeClr val="tx1"/>
            </a:solidFill>
            <a:round/>
            <a:headEnd/>
            <a:tailEnd type="arrow" w="med" len="med"/>
          </a:ln>
        </p:spPr>
        <p:txBody>
          <a:bodyPr wrap="none" anchor="ctr"/>
          <a:lstStyle/>
          <a:p>
            <a:endParaRPr lang="es-ES"/>
          </a:p>
        </p:txBody>
      </p:sp>
      <p:sp>
        <p:nvSpPr>
          <p:cNvPr id="63493" name="Text Box 5"/>
          <p:cNvSpPr txBox="1">
            <a:spLocks noChangeArrowheads="1"/>
          </p:cNvSpPr>
          <p:nvPr/>
        </p:nvSpPr>
        <p:spPr bwMode="auto">
          <a:xfrm>
            <a:off x="7375525" y="5562600"/>
            <a:ext cx="369888" cy="457200"/>
          </a:xfrm>
          <a:prstGeom prst="rect">
            <a:avLst/>
          </a:prstGeom>
          <a:noFill/>
          <a:ln w="12700">
            <a:noFill/>
            <a:miter lim="800000"/>
            <a:headEnd/>
            <a:tailEnd/>
          </a:ln>
        </p:spPr>
        <p:txBody>
          <a:bodyPr wrap="none">
            <a:spAutoFit/>
          </a:bodyPr>
          <a:lstStyle/>
          <a:p>
            <a:pPr eaLnBrk="0" hangingPunct="0"/>
            <a:r>
              <a:rPr lang="es-CL">
                <a:latin typeface="Arial" charset="0"/>
              </a:rPr>
              <a:t>T</a:t>
            </a:r>
          </a:p>
        </p:txBody>
      </p:sp>
      <p:sp>
        <p:nvSpPr>
          <p:cNvPr id="63494" name="Line 6"/>
          <p:cNvSpPr>
            <a:spLocks noChangeShapeType="1"/>
          </p:cNvSpPr>
          <p:nvPr/>
        </p:nvSpPr>
        <p:spPr bwMode="auto">
          <a:xfrm>
            <a:off x="1828800" y="5638800"/>
            <a:ext cx="0" cy="914400"/>
          </a:xfrm>
          <a:prstGeom prst="line">
            <a:avLst/>
          </a:prstGeom>
          <a:noFill/>
          <a:ln w="12700">
            <a:solidFill>
              <a:schemeClr val="tx1"/>
            </a:solidFill>
            <a:round/>
            <a:headEnd/>
            <a:tailEnd type="triangle" w="med" len="med"/>
          </a:ln>
        </p:spPr>
        <p:txBody>
          <a:bodyPr wrap="none" anchor="ctr"/>
          <a:lstStyle/>
          <a:p>
            <a:endParaRPr lang="es-ES"/>
          </a:p>
        </p:txBody>
      </p:sp>
      <p:sp>
        <p:nvSpPr>
          <p:cNvPr id="63495" name="Line 7"/>
          <p:cNvSpPr>
            <a:spLocks noChangeShapeType="1"/>
          </p:cNvSpPr>
          <p:nvPr/>
        </p:nvSpPr>
        <p:spPr bwMode="auto">
          <a:xfrm flipV="1">
            <a:off x="2514600" y="5181600"/>
            <a:ext cx="0" cy="381000"/>
          </a:xfrm>
          <a:prstGeom prst="line">
            <a:avLst/>
          </a:prstGeom>
          <a:noFill/>
          <a:ln w="12700">
            <a:solidFill>
              <a:schemeClr val="tx1"/>
            </a:solidFill>
            <a:round/>
            <a:headEnd/>
            <a:tailEnd type="triangle" w="med" len="med"/>
          </a:ln>
        </p:spPr>
        <p:txBody>
          <a:bodyPr wrap="none" anchor="ctr"/>
          <a:lstStyle/>
          <a:p>
            <a:endParaRPr lang="es-ES"/>
          </a:p>
        </p:txBody>
      </p:sp>
      <p:sp>
        <p:nvSpPr>
          <p:cNvPr id="63496" name="Line 8"/>
          <p:cNvSpPr>
            <a:spLocks noChangeShapeType="1"/>
          </p:cNvSpPr>
          <p:nvPr/>
        </p:nvSpPr>
        <p:spPr bwMode="auto">
          <a:xfrm flipV="1">
            <a:off x="3276600" y="5181600"/>
            <a:ext cx="0" cy="381000"/>
          </a:xfrm>
          <a:prstGeom prst="line">
            <a:avLst/>
          </a:prstGeom>
          <a:noFill/>
          <a:ln w="12700">
            <a:solidFill>
              <a:schemeClr val="tx1"/>
            </a:solidFill>
            <a:round/>
            <a:headEnd/>
            <a:tailEnd type="triangle" w="med" len="med"/>
          </a:ln>
        </p:spPr>
        <p:txBody>
          <a:bodyPr wrap="none" anchor="ctr"/>
          <a:lstStyle/>
          <a:p>
            <a:endParaRPr lang="es-ES"/>
          </a:p>
        </p:txBody>
      </p:sp>
      <p:sp>
        <p:nvSpPr>
          <p:cNvPr id="63497" name="Line 9"/>
          <p:cNvSpPr>
            <a:spLocks noChangeShapeType="1"/>
          </p:cNvSpPr>
          <p:nvPr/>
        </p:nvSpPr>
        <p:spPr bwMode="auto">
          <a:xfrm flipV="1">
            <a:off x="4876800" y="5181600"/>
            <a:ext cx="0" cy="381000"/>
          </a:xfrm>
          <a:prstGeom prst="line">
            <a:avLst/>
          </a:prstGeom>
          <a:noFill/>
          <a:ln w="12700">
            <a:solidFill>
              <a:schemeClr val="tx1"/>
            </a:solidFill>
            <a:round/>
            <a:headEnd/>
            <a:tailEnd type="triangle" w="med" len="med"/>
          </a:ln>
        </p:spPr>
        <p:txBody>
          <a:bodyPr wrap="none" anchor="ctr"/>
          <a:lstStyle/>
          <a:p>
            <a:endParaRPr lang="es-ES"/>
          </a:p>
        </p:txBody>
      </p:sp>
      <p:sp>
        <p:nvSpPr>
          <p:cNvPr id="63498" name="Line 10"/>
          <p:cNvSpPr>
            <a:spLocks noChangeShapeType="1"/>
          </p:cNvSpPr>
          <p:nvPr/>
        </p:nvSpPr>
        <p:spPr bwMode="auto">
          <a:xfrm flipV="1">
            <a:off x="5715000" y="5181600"/>
            <a:ext cx="0" cy="381000"/>
          </a:xfrm>
          <a:prstGeom prst="line">
            <a:avLst/>
          </a:prstGeom>
          <a:noFill/>
          <a:ln w="12700">
            <a:solidFill>
              <a:schemeClr val="tx1"/>
            </a:solidFill>
            <a:round/>
            <a:headEnd/>
            <a:tailEnd type="triangle" w="med" len="med"/>
          </a:ln>
        </p:spPr>
        <p:txBody>
          <a:bodyPr wrap="none" anchor="ctr"/>
          <a:lstStyle/>
          <a:p>
            <a:endParaRPr lang="es-ES"/>
          </a:p>
        </p:txBody>
      </p:sp>
      <p:sp>
        <p:nvSpPr>
          <p:cNvPr id="63499" name="Line 11"/>
          <p:cNvSpPr>
            <a:spLocks noChangeShapeType="1"/>
          </p:cNvSpPr>
          <p:nvPr/>
        </p:nvSpPr>
        <p:spPr bwMode="auto">
          <a:xfrm flipV="1">
            <a:off x="6553200" y="5181600"/>
            <a:ext cx="0" cy="381000"/>
          </a:xfrm>
          <a:prstGeom prst="line">
            <a:avLst/>
          </a:prstGeom>
          <a:noFill/>
          <a:ln w="12700">
            <a:solidFill>
              <a:schemeClr val="tx1"/>
            </a:solidFill>
            <a:round/>
            <a:headEnd/>
            <a:tailEnd type="triangle" w="med" len="med"/>
          </a:ln>
        </p:spPr>
        <p:txBody>
          <a:bodyPr wrap="none" anchor="ctr"/>
          <a:lstStyle/>
          <a:p>
            <a:endParaRPr lang="es-ES"/>
          </a:p>
        </p:txBody>
      </p:sp>
      <p:sp>
        <p:nvSpPr>
          <p:cNvPr id="63500" name="Line 12"/>
          <p:cNvSpPr>
            <a:spLocks noChangeShapeType="1"/>
          </p:cNvSpPr>
          <p:nvPr/>
        </p:nvSpPr>
        <p:spPr bwMode="auto">
          <a:xfrm flipV="1">
            <a:off x="4038600" y="5181600"/>
            <a:ext cx="0" cy="381000"/>
          </a:xfrm>
          <a:prstGeom prst="line">
            <a:avLst/>
          </a:prstGeom>
          <a:noFill/>
          <a:ln w="12700">
            <a:solidFill>
              <a:schemeClr val="tx1"/>
            </a:solidFill>
            <a:round/>
            <a:headEnd/>
            <a:tailEnd type="triangle" w="med" len="med"/>
          </a:ln>
        </p:spPr>
        <p:txBody>
          <a:bodyPr wrap="none" anchor="ctr"/>
          <a:lstStyle/>
          <a:p>
            <a:endParaRPr lang="es-ES"/>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1143000" y="-228600"/>
            <a:ext cx="7772400" cy="1143000"/>
          </a:xfrm>
        </p:spPr>
        <p:txBody>
          <a:bodyPr/>
          <a:lstStyle/>
          <a:p>
            <a:pPr eaLnBrk="1" hangingPunct="1"/>
            <a:r>
              <a:rPr lang="es-ES_tradnl" sz="3600" smtClean="0"/>
              <a:t>Tasa de Descuento (cont.)</a:t>
            </a:r>
          </a:p>
        </p:txBody>
      </p:sp>
      <p:sp>
        <p:nvSpPr>
          <p:cNvPr id="877571" name="Rectangle 3"/>
          <p:cNvSpPr>
            <a:spLocks noGrp="1" noChangeArrowheads="1"/>
          </p:cNvSpPr>
          <p:nvPr>
            <p:ph type="body" idx="1"/>
          </p:nvPr>
        </p:nvSpPr>
        <p:spPr>
          <a:xfrm>
            <a:off x="685800" y="533400"/>
            <a:ext cx="7772400" cy="4114800"/>
          </a:xfrm>
        </p:spPr>
        <p:txBody>
          <a:bodyPr/>
          <a:lstStyle/>
          <a:p>
            <a:pPr eaLnBrk="1" hangingPunct="1">
              <a:lnSpc>
                <a:spcPct val="90000"/>
              </a:lnSpc>
              <a:defRPr/>
            </a:pPr>
            <a:r>
              <a:rPr lang="es-EC" sz="2000" b="1" smtClean="0"/>
              <a:t>Dos ideas claves:</a:t>
            </a:r>
          </a:p>
          <a:p>
            <a:pPr lvl="1" eaLnBrk="1" hangingPunct="1">
              <a:lnSpc>
                <a:spcPct val="90000"/>
              </a:lnSpc>
              <a:defRPr/>
            </a:pPr>
            <a:r>
              <a:rPr lang="es-EC" sz="2000" b="1" smtClean="0"/>
              <a:t>Un dólar hoy vale más que un dólar mañana.</a:t>
            </a:r>
          </a:p>
          <a:p>
            <a:pPr lvl="1" eaLnBrk="1" hangingPunct="1">
              <a:lnSpc>
                <a:spcPct val="90000"/>
              </a:lnSpc>
              <a:defRPr/>
            </a:pPr>
            <a:r>
              <a:rPr lang="es-EC" sz="2000" b="1" smtClean="0"/>
              <a:t>Un dólar seguro vale más que un dólar riesgoso.</a:t>
            </a:r>
          </a:p>
          <a:p>
            <a:pPr eaLnBrk="1" hangingPunct="1">
              <a:lnSpc>
                <a:spcPct val="90000"/>
              </a:lnSpc>
              <a:defRPr/>
            </a:pPr>
            <a:r>
              <a:rPr lang="es-EC" sz="2000" smtClean="0"/>
              <a:t>Tasa de descuento depende  de muchos factores:</a:t>
            </a:r>
          </a:p>
          <a:p>
            <a:pPr lvl="1" eaLnBrk="1" hangingPunct="1">
              <a:lnSpc>
                <a:spcPct val="90000"/>
              </a:lnSpc>
              <a:defRPr/>
            </a:pPr>
            <a:r>
              <a:rPr lang="es-EC" sz="2000" u="sng" smtClean="0"/>
              <a:t>Rentabilidad esperada sin riesgo + premio por riesgo.</a:t>
            </a:r>
          </a:p>
          <a:p>
            <a:pPr lvl="1" eaLnBrk="1" hangingPunct="1">
              <a:lnSpc>
                <a:spcPct val="90000"/>
              </a:lnSpc>
              <a:defRPr/>
            </a:pPr>
            <a:r>
              <a:rPr lang="es-EC" sz="2000" smtClean="0"/>
              <a:t>Riesgo.</a:t>
            </a:r>
          </a:p>
          <a:p>
            <a:pPr lvl="1" eaLnBrk="1" hangingPunct="1">
              <a:lnSpc>
                <a:spcPct val="90000"/>
              </a:lnSpc>
              <a:defRPr/>
            </a:pPr>
            <a:r>
              <a:rPr lang="es-EC" sz="2000" smtClean="0"/>
              <a:t>Otras Posibilidades de rentabilidad.</a:t>
            </a:r>
          </a:p>
          <a:p>
            <a:pPr lvl="1" eaLnBrk="1" hangingPunct="1">
              <a:lnSpc>
                <a:spcPct val="90000"/>
              </a:lnSpc>
              <a:defRPr/>
            </a:pPr>
            <a:r>
              <a:rPr lang="es-EC" sz="2000" smtClean="0"/>
              <a:t>Situación macroeconómica.</a:t>
            </a:r>
          </a:p>
          <a:p>
            <a:pPr lvl="1" eaLnBrk="1" hangingPunct="1">
              <a:lnSpc>
                <a:spcPct val="90000"/>
              </a:lnSpc>
              <a:defRPr/>
            </a:pPr>
            <a:r>
              <a:rPr lang="es-EC" sz="2000" smtClean="0"/>
              <a:t>Estado económico del sector  de operación.</a:t>
            </a:r>
          </a:p>
          <a:p>
            <a:pPr lvl="1" eaLnBrk="1" hangingPunct="1">
              <a:lnSpc>
                <a:spcPct val="90000"/>
              </a:lnSpc>
              <a:defRPr/>
            </a:pPr>
            <a:r>
              <a:rPr lang="es-EC" sz="2000" smtClean="0"/>
              <a:t>Nivel de oportunidades del inversionista.</a:t>
            </a:r>
          </a:p>
          <a:p>
            <a:pPr lvl="1" eaLnBrk="1" hangingPunct="1">
              <a:lnSpc>
                <a:spcPct val="90000"/>
              </a:lnSpc>
              <a:defRPr/>
            </a:pPr>
            <a:r>
              <a:rPr lang="es-EC" sz="2000" smtClean="0"/>
              <a:t>Posición frente al riesgo.</a:t>
            </a:r>
          </a:p>
          <a:p>
            <a:pPr lvl="1" eaLnBrk="1" hangingPunct="1">
              <a:lnSpc>
                <a:spcPct val="90000"/>
              </a:lnSpc>
              <a:defRPr/>
            </a:pPr>
            <a:r>
              <a:rPr lang="es-EC" sz="2000" smtClean="0"/>
              <a:t>Nivel de inversión.</a:t>
            </a:r>
          </a:p>
          <a:p>
            <a:pPr lvl="1" eaLnBrk="1" hangingPunct="1">
              <a:lnSpc>
                <a:spcPct val="90000"/>
              </a:lnSpc>
              <a:defRPr/>
            </a:pPr>
            <a:r>
              <a:rPr lang="es-EC" sz="2000" smtClean="0"/>
              <a:t>etc...</a:t>
            </a:r>
          </a:p>
          <a:p>
            <a:pPr eaLnBrk="1" hangingPunct="1">
              <a:lnSpc>
                <a:spcPct val="90000"/>
              </a:lnSpc>
              <a:defRPr/>
            </a:pPr>
            <a:r>
              <a:rPr lang="es-EC" sz="2000" smtClean="0"/>
              <a:t>En cada instante, para cada proyecto y para cada inversionista puede existir un costo de oportunidad </a:t>
            </a:r>
            <a:br>
              <a:rPr lang="es-EC" sz="2000" smtClean="0"/>
            </a:br>
            <a:r>
              <a:rPr lang="es-EC" sz="2000" smtClean="0"/>
              <a:t>del dinero diferente.</a:t>
            </a:r>
          </a:p>
        </p:txBody>
      </p:sp>
      <p:pic>
        <p:nvPicPr>
          <p:cNvPr id="64516" name="Picture 4" descr="bd04897_"/>
          <p:cNvPicPr>
            <a:picLocks noChangeAspect="1" noChangeArrowheads="1"/>
          </p:cNvPicPr>
          <p:nvPr/>
        </p:nvPicPr>
        <p:blipFill>
          <a:blip r:embed="rId2"/>
          <a:srcRect/>
          <a:stretch>
            <a:fillRect/>
          </a:stretch>
        </p:blipFill>
        <p:spPr bwMode="auto">
          <a:xfrm>
            <a:off x="6019800" y="5233988"/>
            <a:ext cx="3124200" cy="1624012"/>
          </a:xfrm>
          <a:prstGeom prst="rect">
            <a:avLst/>
          </a:prstGeom>
          <a:noFill/>
          <a:ln w="9525">
            <a:noFill/>
            <a:miter lim="800000"/>
            <a:headEnd/>
            <a:tailEnd/>
          </a:ln>
        </p:spPr>
      </p:pic>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8594" name="Rectangle 2"/>
          <p:cNvSpPr>
            <a:spLocks noChangeArrowheads="1"/>
          </p:cNvSpPr>
          <p:nvPr/>
        </p:nvSpPr>
        <p:spPr bwMode="auto">
          <a:xfrm>
            <a:off x="762000" y="228600"/>
            <a:ext cx="7772400" cy="762000"/>
          </a:xfrm>
          <a:prstGeom prst="rect">
            <a:avLst/>
          </a:prstGeom>
          <a:noFill/>
          <a:ln w="9525">
            <a:noFill/>
            <a:miter lim="800000"/>
            <a:headEnd/>
            <a:tailEnd/>
          </a:ln>
          <a:effectLst/>
        </p:spPr>
        <p:txBody>
          <a:bodyPr anchor="ctr"/>
          <a:lstStyle/>
          <a:p>
            <a:pPr algn="ctr">
              <a:defRPr/>
            </a:pPr>
            <a:r>
              <a:rPr lang="es-ES_tradnl" sz="4400">
                <a:solidFill>
                  <a:srgbClr val="FFFF00"/>
                </a:solidFill>
                <a:effectLst>
                  <a:outerShdw blurRad="38100" dist="38100" dir="2700000" algn="tl">
                    <a:srgbClr val="000000"/>
                  </a:outerShdw>
                </a:effectLst>
                <a:latin typeface="Arial" pitchFamily="34" charset="0"/>
              </a:rPr>
              <a:t>Tasa de Descuento</a:t>
            </a:r>
          </a:p>
        </p:txBody>
      </p:sp>
      <p:sp>
        <p:nvSpPr>
          <p:cNvPr id="878595" name="Text Box 3"/>
          <p:cNvSpPr txBox="1">
            <a:spLocks noChangeArrowheads="1"/>
          </p:cNvSpPr>
          <p:nvPr/>
        </p:nvSpPr>
        <p:spPr bwMode="auto">
          <a:xfrm>
            <a:off x="685800" y="2133600"/>
            <a:ext cx="3505200" cy="1552575"/>
          </a:xfrm>
          <a:prstGeom prst="rect">
            <a:avLst/>
          </a:prstGeom>
          <a:noFill/>
          <a:ln w="9525">
            <a:noFill/>
            <a:miter lim="800000"/>
            <a:headEnd/>
            <a:tailEnd/>
          </a:ln>
          <a:effectLst/>
        </p:spPr>
        <p:txBody>
          <a:bodyPr>
            <a:spAutoFit/>
          </a:bodyPr>
          <a:lstStyle/>
          <a:p>
            <a:pPr algn="just" eaLnBrk="0" hangingPunct="0">
              <a:spcBef>
                <a:spcPct val="50000"/>
              </a:spcBef>
              <a:defRPr/>
            </a:pPr>
            <a:r>
              <a:rPr lang="es-ES_tradnl" b="1">
                <a:effectLst>
                  <a:outerShdw blurRad="38100" dist="38100" dir="2700000" algn="tl">
                    <a:srgbClr val="000000"/>
                  </a:outerShdw>
                </a:effectLst>
                <a:latin typeface="Arial" pitchFamily="34" charset="0"/>
              </a:rPr>
              <a:t>Es el interés que se le exige a una alternativa de inversión para ser considerada rentable</a:t>
            </a:r>
          </a:p>
        </p:txBody>
      </p:sp>
      <p:sp>
        <p:nvSpPr>
          <p:cNvPr id="878596" name="Text Box 4"/>
          <p:cNvSpPr txBox="1">
            <a:spLocks noChangeArrowheads="1"/>
          </p:cNvSpPr>
          <p:nvPr/>
        </p:nvSpPr>
        <p:spPr bwMode="auto">
          <a:xfrm>
            <a:off x="1905000" y="1447800"/>
            <a:ext cx="5334000" cy="822325"/>
          </a:xfrm>
          <a:prstGeom prst="rect">
            <a:avLst/>
          </a:prstGeom>
          <a:noFill/>
          <a:ln w="9525">
            <a:noFill/>
            <a:miter lim="800000"/>
            <a:headEnd/>
            <a:tailEnd/>
          </a:ln>
          <a:effectLst/>
        </p:spPr>
        <p:txBody>
          <a:bodyPr>
            <a:spAutoFit/>
          </a:bodyPr>
          <a:lstStyle/>
          <a:p>
            <a:pPr algn="ctr" eaLnBrk="0" hangingPunct="0">
              <a:spcBef>
                <a:spcPct val="50000"/>
              </a:spcBef>
              <a:defRPr/>
            </a:pPr>
            <a:r>
              <a:rPr lang="es-ES_tradnl" b="1">
                <a:effectLst>
                  <a:outerShdw blurRad="38100" dist="38100" dir="2700000" algn="tl">
                    <a:srgbClr val="000000"/>
                  </a:outerShdw>
                </a:effectLst>
                <a:latin typeface="Arial" pitchFamily="34" charset="0"/>
              </a:rPr>
              <a:t>Existen varias formas de entenderla</a:t>
            </a:r>
          </a:p>
        </p:txBody>
      </p:sp>
      <p:sp>
        <p:nvSpPr>
          <p:cNvPr id="878597" name="Text Box 5"/>
          <p:cNvSpPr txBox="1">
            <a:spLocks noChangeArrowheads="1"/>
          </p:cNvSpPr>
          <p:nvPr/>
        </p:nvSpPr>
        <p:spPr bwMode="auto">
          <a:xfrm>
            <a:off x="5410200" y="2209800"/>
            <a:ext cx="3429000" cy="1187450"/>
          </a:xfrm>
          <a:prstGeom prst="rect">
            <a:avLst/>
          </a:prstGeom>
          <a:noFill/>
          <a:ln w="9525">
            <a:noFill/>
            <a:miter lim="800000"/>
            <a:headEnd/>
            <a:tailEnd/>
          </a:ln>
          <a:effectLst/>
        </p:spPr>
        <p:txBody>
          <a:bodyPr>
            <a:spAutoFit/>
          </a:bodyPr>
          <a:lstStyle/>
          <a:p>
            <a:pPr algn="just" eaLnBrk="0" hangingPunct="0">
              <a:spcBef>
                <a:spcPct val="50000"/>
              </a:spcBef>
              <a:defRPr/>
            </a:pPr>
            <a:r>
              <a:rPr lang="es-ES_tradnl" b="1">
                <a:effectLst>
                  <a:outerShdw blurRad="38100" dist="38100" dir="2700000" algn="tl">
                    <a:srgbClr val="000000"/>
                  </a:outerShdw>
                </a:effectLst>
                <a:latin typeface="Arial" pitchFamily="34" charset="0"/>
              </a:rPr>
              <a:t>Corresponde al Costo de Oportunidad del evaluador.</a:t>
            </a:r>
          </a:p>
        </p:txBody>
      </p:sp>
      <p:sp>
        <p:nvSpPr>
          <p:cNvPr id="878598" name="Text Box 6"/>
          <p:cNvSpPr txBox="1">
            <a:spLocks noChangeArrowheads="1"/>
          </p:cNvSpPr>
          <p:nvPr/>
        </p:nvSpPr>
        <p:spPr bwMode="auto">
          <a:xfrm>
            <a:off x="990600" y="4419600"/>
            <a:ext cx="3657600" cy="1700213"/>
          </a:xfrm>
          <a:prstGeom prst="rect">
            <a:avLst/>
          </a:prstGeom>
          <a:noFill/>
          <a:ln w="25400">
            <a:solidFill>
              <a:schemeClr val="tx1"/>
            </a:solidFill>
            <a:miter lim="800000"/>
            <a:headEnd/>
            <a:tailEnd/>
          </a:ln>
          <a:effectLst/>
        </p:spPr>
        <p:txBody>
          <a:bodyPr>
            <a:spAutoFit/>
          </a:bodyPr>
          <a:lstStyle/>
          <a:p>
            <a:pPr algn="just" eaLnBrk="0" hangingPunct="0">
              <a:spcBef>
                <a:spcPct val="50000"/>
              </a:spcBef>
              <a:defRPr/>
            </a:pPr>
            <a:r>
              <a:rPr lang="es-ES_tradnl" sz="3200" b="1">
                <a:effectLst>
                  <a:outerShdw blurRad="38100" dist="38100" dir="2700000" algn="tl">
                    <a:srgbClr val="000000"/>
                  </a:outerShdw>
                </a:effectLst>
                <a:latin typeface="Arial" pitchFamily="34" charset="0"/>
              </a:rPr>
              <a:t>Por ahora</a:t>
            </a:r>
            <a:r>
              <a:rPr lang="es-ES_tradnl" b="1">
                <a:effectLst>
                  <a:outerShdw blurRad="38100" dist="38100" dir="2700000" algn="tl">
                    <a:srgbClr val="000000"/>
                  </a:outerShdw>
                </a:effectLst>
                <a:latin typeface="Arial" pitchFamily="34" charset="0"/>
              </a:rPr>
              <a:t>: Interés que me ofrece mi alternativa de inversión mas cercana</a:t>
            </a:r>
          </a:p>
        </p:txBody>
      </p:sp>
      <p:sp>
        <p:nvSpPr>
          <p:cNvPr id="65543" name="Line 7"/>
          <p:cNvSpPr>
            <a:spLocks noChangeShapeType="1"/>
          </p:cNvSpPr>
          <p:nvPr/>
        </p:nvSpPr>
        <p:spPr bwMode="auto">
          <a:xfrm>
            <a:off x="4419600" y="3429000"/>
            <a:ext cx="990600" cy="0"/>
          </a:xfrm>
          <a:prstGeom prst="line">
            <a:avLst/>
          </a:prstGeom>
          <a:noFill/>
          <a:ln w="9525">
            <a:solidFill>
              <a:schemeClr val="tx1"/>
            </a:solidFill>
            <a:round/>
            <a:headEnd type="triangle" w="med" len="med"/>
            <a:tailEnd type="triangle" w="med" len="med"/>
          </a:ln>
        </p:spPr>
        <p:txBody>
          <a:bodyPr wrap="none" anchor="ctr"/>
          <a:lstStyle/>
          <a:p>
            <a:endParaRPr lang="es-ES"/>
          </a:p>
        </p:txBody>
      </p:sp>
      <p:sp>
        <p:nvSpPr>
          <p:cNvPr id="878600" name="Text Box 8"/>
          <p:cNvSpPr txBox="1">
            <a:spLocks noChangeArrowheads="1"/>
          </p:cNvSpPr>
          <p:nvPr/>
        </p:nvSpPr>
        <p:spPr bwMode="auto">
          <a:xfrm>
            <a:off x="5486400" y="4495800"/>
            <a:ext cx="3200400" cy="1946275"/>
          </a:xfrm>
          <a:prstGeom prst="rect">
            <a:avLst/>
          </a:prstGeom>
          <a:noFill/>
          <a:ln w="28575">
            <a:solidFill>
              <a:schemeClr val="tx1"/>
            </a:solidFill>
            <a:miter lim="800000"/>
            <a:headEnd/>
            <a:tailEnd/>
          </a:ln>
          <a:effectLst/>
        </p:spPr>
        <p:txBody>
          <a:bodyPr>
            <a:spAutoFit/>
          </a:bodyPr>
          <a:lstStyle/>
          <a:p>
            <a:pPr algn="just" eaLnBrk="0" hangingPunct="0">
              <a:spcBef>
                <a:spcPct val="50000"/>
              </a:spcBef>
              <a:defRPr/>
            </a:pPr>
            <a:r>
              <a:rPr lang="es-ES_tradnl" b="1">
                <a:effectLst>
                  <a:outerShdw blurRad="38100" dist="38100" dir="2700000" algn="tl">
                    <a:srgbClr val="000000"/>
                  </a:outerShdw>
                </a:effectLst>
                <a:latin typeface="Arial" pitchFamily="34" charset="0"/>
              </a:rPr>
              <a:t>Por lo tanto, la tasa de descuento es distinta para cada inversionista</a:t>
            </a:r>
            <a:r>
              <a:rPr lang="en-US" b="1">
                <a:effectLst>
                  <a:outerShdw blurRad="38100" dist="38100" dir="2700000" algn="tl">
                    <a:srgbClr val="000000"/>
                  </a:outerShdw>
                </a:effectLst>
                <a:latin typeface="Arial" pitchFamily="34" charset="0"/>
              </a:rPr>
              <a:t> y cada proyecto.</a:t>
            </a:r>
            <a:endParaRPr lang="es-ES_tradnl" b="1">
              <a:effectLst>
                <a:outerShdw blurRad="38100" dist="38100" dir="2700000" algn="tl">
                  <a:srgbClr val="000000"/>
                </a:outerShdw>
              </a:effectLst>
              <a:latin typeface="Arial" pitchFamily="34" charset="0"/>
            </a:endParaRPr>
          </a:p>
        </p:txBody>
      </p:sp>
      <p:sp>
        <p:nvSpPr>
          <p:cNvPr id="65545" name="Line 9"/>
          <p:cNvSpPr>
            <a:spLocks noChangeShapeType="1"/>
          </p:cNvSpPr>
          <p:nvPr/>
        </p:nvSpPr>
        <p:spPr bwMode="auto">
          <a:xfrm flipH="1">
            <a:off x="4191000" y="4114800"/>
            <a:ext cx="685800" cy="0"/>
          </a:xfrm>
          <a:prstGeom prst="line">
            <a:avLst/>
          </a:prstGeom>
          <a:noFill/>
          <a:ln w="9525">
            <a:solidFill>
              <a:schemeClr val="tx1"/>
            </a:solidFill>
            <a:round/>
            <a:headEnd/>
            <a:tailEnd/>
          </a:ln>
        </p:spPr>
        <p:txBody>
          <a:bodyPr wrap="none" anchor="ctr"/>
          <a:lstStyle/>
          <a:p>
            <a:endParaRPr lang="es-ES"/>
          </a:p>
        </p:txBody>
      </p:sp>
      <p:sp>
        <p:nvSpPr>
          <p:cNvPr id="65546" name="Line 10"/>
          <p:cNvSpPr>
            <a:spLocks noChangeShapeType="1"/>
          </p:cNvSpPr>
          <p:nvPr/>
        </p:nvSpPr>
        <p:spPr bwMode="auto">
          <a:xfrm>
            <a:off x="4191000" y="4114800"/>
            <a:ext cx="0" cy="304800"/>
          </a:xfrm>
          <a:prstGeom prst="line">
            <a:avLst/>
          </a:prstGeom>
          <a:noFill/>
          <a:ln w="9525">
            <a:solidFill>
              <a:schemeClr val="tx1"/>
            </a:solidFill>
            <a:round/>
            <a:headEnd/>
            <a:tailEnd type="triangle" w="med" len="med"/>
          </a:ln>
        </p:spPr>
        <p:txBody>
          <a:bodyPr wrap="none" anchor="ctr"/>
          <a:lstStyle/>
          <a:p>
            <a:endParaRPr lang="es-ES"/>
          </a:p>
        </p:txBody>
      </p:sp>
      <p:sp>
        <p:nvSpPr>
          <p:cNvPr id="65547" name="Line 11"/>
          <p:cNvSpPr>
            <a:spLocks noChangeShapeType="1"/>
          </p:cNvSpPr>
          <p:nvPr/>
        </p:nvSpPr>
        <p:spPr bwMode="auto">
          <a:xfrm>
            <a:off x="4876800" y="3429000"/>
            <a:ext cx="0" cy="685800"/>
          </a:xfrm>
          <a:prstGeom prst="line">
            <a:avLst/>
          </a:prstGeom>
          <a:noFill/>
          <a:ln w="9525">
            <a:solidFill>
              <a:schemeClr val="tx1"/>
            </a:solidFill>
            <a:round/>
            <a:headEnd/>
            <a:tailEnd/>
          </a:ln>
        </p:spPr>
        <p:txBody>
          <a:bodyPr wrap="none" anchor="ctr"/>
          <a:lstStyle/>
          <a:p>
            <a:endParaRPr lang="es-ES"/>
          </a:p>
        </p:txBody>
      </p:sp>
      <p:sp>
        <p:nvSpPr>
          <p:cNvPr id="65548" name="Line 12"/>
          <p:cNvSpPr>
            <a:spLocks noChangeShapeType="1"/>
          </p:cNvSpPr>
          <p:nvPr/>
        </p:nvSpPr>
        <p:spPr bwMode="auto">
          <a:xfrm>
            <a:off x="4648200" y="5334000"/>
            <a:ext cx="685800" cy="0"/>
          </a:xfrm>
          <a:prstGeom prst="line">
            <a:avLst/>
          </a:prstGeom>
          <a:noFill/>
          <a:ln w="9525">
            <a:solidFill>
              <a:schemeClr val="tx1"/>
            </a:solidFill>
            <a:round/>
            <a:headEnd/>
            <a:tailEnd type="triangle" w="med" len="med"/>
          </a:ln>
        </p:spPr>
        <p:txBody>
          <a:bodyPr wrap="none" anchor="ctr"/>
          <a:lstStyle/>
          <a:p>
            <a:endParaRPr lang="es-ES"/>
          </a:p>
        </p:txBody>
      </p:sp>
    </p:spTree>
  </p:cSld>
  <p:clrMapOvr>
    <a:masterClrMapping/>
  </p:clrMapOvr>
  <p:transition spd="med" advClick="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9618" name="Rectangle 2"/>
          <p:cNvSpPr>
            <a:spLocks noChangeArrowheads="1"/>
          </p:cNvSpPr>
          <p:nvPr/>
        </p:nvSpPr>
        <p:spPr bwMode="auto">
          <a:xfrm>
            <a:off x="762000" y="228600"/>
            <a:ext cx="7772400" cy="762000"/>
          </a:xfrm>
          <a:prstGeom prst="rect">
            <a:avLst/>
          </a:prstGeom>
          <a:noFill/>
          <a:ln w="9525">
            <a:noFill/>
            <a:miter lim="800000"/>
            <a:headEnd/>
            <a:tailEnd/>
          </a:ln>
          <a:effectLst/>
        </p:spPr>
        <p:txBody>
          <a:bodyPr anchor="ctr"/>
          <a:lstStyle/>
          <a:p>
            <a:pPr algn="ctr">
              <a:defRPr/>
            </a:pPr>
            <a:r>
              <a:rPr lang="es-ES_tradnl" sz="4400">
                <a:solidFill>
                  <a:srgbClr val="FFFF00"/>
                </a:solidFill>
                <a:effectLst>
                  <a:outerShdw blurRad="38100" dist="38100" dir="2700000" algn="tl">
                    <a:srgbClr val="000000"/>
                  </a:outerShdw>
                </a:effectLst>
                <a:latin typeface="Arial" pitchFamily="34" charset="0"/>
              </a:rPr>
              <a:t>Tasa de Descuento</a:t>
            </a:r>
          </a:p>
        </p:txBody>
      </p:sp>
      <p:sp>
        <p:nvSpPr>
          <p:cNvPr id="66563" name="Rectangle 3"/>
          <p:cNvSpPr>
            <a:spLocks noChangeArrowheads="1"/>
          </p:cNvSpPr>
          <p:nvPr/>
        </p:nvSpPr>
        <p:spPr bwMode="auto">
          <a:xfrm>
            <a:off x="1828800" y="1752600"/>
            <a:ext cx="6400800" cy="4321175"/>
          </a:xfrm>
          <a:prstGeom prst="rect">
            <a:avLst/>
          </a:prstGeom>
          <a:solidFill>
            <a:srgbClr val="0000FF"/>
          </a:solidFill>
          <a:ln w="9525">
            <a:noFill/>
            <a:miter lim="800000"/>
            <a:headEnd/>
            <a:tailEnd/>
          </a:ln>
        </p:spPr>
        <p:txBody>
          <a:bodyPr/>
          <a:lstStyle/>
          <a:p>
            <a:endParaRPr lang="es-ES"/>
          </a:p>
        </p:txBody>
      </p:sp>
      <p:sp>
        <p:nvSpPr>
          <p:cNvPr id="66564" name="Rectangle 4"/>
          <p:cNvSpPr>
            <a:spLocks noChangeArrowheads="1"/>
          </p:cNvSpPr>
          <p:nvPr/>
        </p:nvSpPr>
        <p:spPr bwMode="auto">
          <a:xfrm>
            <a:off x="1824038" y="6043613"/>
            <a:ext cx="73025" cy="350837"/>
          </a:xfrm>
          <a:prstGeom prst="rect">
            <a:avLst/>
          </a:prstGeom>
          <a:noFill/>
          <a:ln w="9525">
            <a:noFill/>
            <a:miter lim="800000"/>
            <a:headEnd/>
            <a:tailEnd/>
          </a:ln>
        </p:spPr>
        <p:txBody>
          <a:bodyPr wrap="none" lIns="0" tIns="0" rIns="0" bIns="0">
            <a:spAutoFit/>
          </a:bodyPr>
          <a:lstStyle/>
          <a:p>
            <a:r>
              <a:rPr lang="es-ES_tradnl" sz="2300">
                <a:latin typeface="Arial" charset="0"/>
              </a:rPr>
              <a:t> </a:t>
            </a:r>
            <a:endParaRPr lang="es-ES_tradnl">
              <a:latin typeface="Arial" charset="0"/>
            </a:endParaRPr>
          </a:p>
        </p:txBody>
      </p:sp>
      <p:sp>
        <p:nvSpPr>
          <p:cNvPr id="66565" name="Rectangle 5"/>
          <p:cNvSpPr>
            <a:spLocks noChangeArrowheads="1"/>
          </p:cNvSpPr>
          <p:nvPr/>
        </p:nvSpPr>
        <p:spPr bwMode="auto">
          <a:xfrm>
            <a:off x="1863725" y="2071688"/>
            <a:ext cx="2730500" cy="304800"/>
          </a:xfrm>
          <a:prstGeom prst="rect">
            <a:avLst/>
          </a:prstGeom>
          <a:noFill/>
          <a:ln w="9525">
            <a:noFill/>
            <a:miter lim="800000"/>
            <a:headEnd/>
            <a:tailEnd/>
          </a:ln>
        </p:spPr>
        <p:txBody>
          <a:bodyPr wrap="none" lIns="0" tIns="0" rIns="0" bIns="0">
            <a:spAutoFit/>
          </a:bodyPr>
          <a:lstStyle/>
          <a:p>
            <a:r>
              <a:rPr lang="es-ES_tradnl" sz="2000">
                <a:latin typeface="Arial" charset="0"/>
              </a:rPr>
              <a:t>                                           </a:t>
            </a:r>
            <a:endParaRPr lang="es-ES_tradnl">
              <a:latin typeface="Arial" charset="0"/>
            </a:endParaRPr>
          </a:p>
        </p:txBody>
      </p:sp>
      <p:sp>
        <p:nvSpPr>
          <p:cNvPr id="66566" name="Rectangle 6"/>
          <p:cNvSpPr>
            <a:spLocks noChangeArrowheads="1"/>
          </p:cNvSpPr>
          <p:nvPr/>
        </p:nvSpPr>
        <p:spPr bwMode="auto">
          <a:xfrm>
            <a:off x="4518025" y="2071688"/>
            <a:ext cx="1365250" cy="304800"/>
          </a:xfrm>
          <a:prstGeom prst="rect">
            <a:avLst/>
          </a:prstGeom>
          <a:noFill/>
          <a:ln w="9525">
            <a:noFill/>
            <a:miter lim="800000"/>
            <a:headEnd/>
            <a:tailEnd/>
          </a:ln>
        </p:spPr>
        <p:txBody>
          <a:bodyPr wrap="none" lIns="0" tIns="0" rIns="0" bIns="0">
            <a:spAutoFit/>
          </a:bodyPr>
          <a:lstStyle/>
          <a:p>
            <a:r>
              <a:rPr lang="es-ES_tradnl" sz="2000">
                <a:latin typeface="Arial" charset="0"/>
              </a:rPr>
              <a:t>Pocentaje(%)</a:t>
            </a:r>
            <a:endParaRPr lang="es-ES_tradnl">
              <a:latin typeface="Arial" charset="0"/>
            </a:endParaRPr>
          </a:p>
        </p:txBody>
      </p:sp>
      <p:sp>
        <p:nvSpPr>
          <p:cNvPr id="66567" name="Rectangle 7"/>
          <p:cNvSpPr>
            <a:spLocks noChangeArrowheads="1"/>
          </p:cNvSpPr>
          <p:nvPr/>
        </p:nvSpPr>
        <p:spPr bwMode="auto">
          <a:xfrm>
            <a:off x="1863725" y="2924175"/>
            <a:ext cx="5605463" cy="304800"/>
          </a:xfrm>
          <a:prstGeom prst="rect">
            <a:avLst/>
          </a:prstGeom>
          <a:noFill/>
          <a:ln w="9525">
            <a:noFill/>
            <a:miter lim="800000"/>
            <a:headEnd/>
            <a:tailEnd/>
          </a:ln>
        </p:spPr>
        <p:txBody>
          <a:bodyPr wrap="none" lIns="0" tIns="0" rIns="0" bIns="0">
            <a:spAutoFit/>
          </a:bodyPr>
          <a:lstStyle/>
          <a:p>
            <a:r>
              <a:rPr lang="es-ES_tradnl" sz="2000">
                <a:latin typeface="Arial" charset="0"/>
              </a:rPr>
              <a:t>          Tasa de                                      Prima por Riesgo</a:t>
            </a:r>
            <a:endParaRPr lang="es-ES_tradnl">
              <a:latin typeface="Arial" charset="0"/>
            </a:endParaRPr>
          </a:p>
        </p:txBody>
      </p:sp>
      <p:sp>
        <p:nvSpPr>
          <p:cNvPr id="66568" name="Rectangle 8"/>
          <p:cNvSpPr>
            <a:spLocks noChangeArrowheads="1"/>
          </p:cNvSpPr>
          <p:nvPr/>
        </p:nvSpPr>
        <p:spPr bwMode="auto">
          <a:xfrm>
            <a:off x="1863725" y="3203575"/>
            <a:ext cx="1649413" cy="304800"/>
          </a:xfrm>
          <a:prstGeom prst="rect">
            <a:avLst/>
          </a:prstGeom>
          <a:noFill/>
          <a:ln w="9525">
            <a:noFill/>
            <a:miter lim="800000"/>
            <a:headEnd/>
            <a:tailEnd/>
          </a:ln>
        </p:spPr>
        <p:txBody>
          <a:bodyPr wrap="none" lIns="0" tIns="0" rIns="0" bIns="0">
            <a:spAutoFit/>
          </a:bodyPr>
          <a:lstStyle/>
          <a:p>
            <a:r>
              <a:rPr lang="es-ES_tradnl" sz="2000">
                <a:latin typeface="Arial" charset="0"/>
              </a:rPr>
              <a:t>          descuento</a:t>
            </a:r>
            <a:endParaRPr lang="es-ES_tradnl">
              <a:latin typeface="Arial" charset="0"/>
            </a:endParaRPr>
          </a:p>
        </p:txBody>
      </p:sp>
      <p:sp>
        <p:nvSpPr>
          <p:cNvPr id="66569" name="Rectangle 9"/>
          <p:cNvSpPr>
            <a:spLocks noChangeArrowheads="1"/>
          </p:cNvSpPr>
          <p:nvPr/>
        </p:nvSpPr>
        <p:spPr bwMode="auto">
          <a:xfrm>
            <a:off x="1863725" y="3487738"/>
            <a:ext cx="6019800" cy="304800"/>
          </a:xfrm>
          <a:prstGeom prst="rect">
            <a:avLst/>
          </a:prstGeom>
          <a:noFill/>
          <a:ln w="9525">
            <a:noFill/>
            <a:miter lim="800000"/>
            <a:headEnd/>
            <a:tailEnd/>
          </a:ln>
        </p:spPr>
        <p:txBody>
          <a:bodyPr wrap="none" lIns="0" tIns="0" rIns="0" bIns="0">
            <a:spAutoFit/>
          </a:bodyPr>
          <a:lstStyle/>
          <a:p>
            <a:r>
              <a:rPr lang="es-ES_tradnl" sz="2000">
                <a:latin typeface="Arial" charset="0"/>
              </a:rPr>
              <a:t>          estimada                                            Costo de Capital</a:t>
            </a:r>
            <a:endParaRPr lang="es-ES_tradnl">
              <a:latin typeface="Arial" charset="0"/>
            </a:endParaRPr>
          </a:p>
        </p:txBody>
      </p:sp>
      <p:sp>
        <p:nvSpPr>
          <p:cNvPr id="66570" name="Rectangle 10"/>
          <p:cNvSpPr>
            <a:spLocks noChangeArrowheads="1"/>
          </p:cNvSpPr>
          <p:nvPr/>
        </p:nvSpPr>
        <p:spPr bwMode="auto">
          <a:xfrm>
            <a:off x="1863725" y="3771900"/>
            <a:ext cx="1389063" cy="304800"/>
          </a:xfrm>
          <a:prstGeom prst="rect">
            <a:avLst/>
          </a:prstGeom>
          <a:noFill/>
          <a:ln w="9525">
            <a:noFill/>
            <a:miter lim="800000"/>
            <a:headEnd/>
            <a:tailEnd/>
          </a:ln>
        </p:spPr>
        <p:txBody>
          <a:bodyPr wrap="none" lIns="0" tIns="0" rIns="0" bIns="0">
            <a:spAutoFit/>
          </a:bodyPr>
          <a:lstStyle/>
          <a:p>
            <a:r>
              <a:rPr lang="es-ES_tradnl" sz="2000">
                <a:latin typeface="Arial" charset="0"/>
              </a:rPr>
              <a:t>          para un</a:t>
            </a:r>
            <a:endParaRPr lang="es-ES_tradnl">
              <a:latin typeface="Arial" charset="0"/>
            </a:endParaRPr>
          </a:p>
        </p:txBody>
      </p:sp>
      <p:sp>
        <p:nvSpPr>
          <p:cNvPr id="66571" name="Rectangle 11"/>
          <p:cNvSpPr>
            <a:spLocks noChangeArrowheads="1"/>
          </p:cNvSpPr>
          <p:nvPr/>
        </p:nvSpPr>
        <p:spPr bwMode="auto">
          <a:xfrm>
            <a:off x="1863725" y="4057650"/>
            <a:ext cx="1522413" cy="304800"/>
          </a:xfrm>
          <a:prstGeom prst="rect">
            <a:avLst/>
          </a:prstGeom>
          <a:noFill/>
          <a:ln w="9525">
            <a:noFill/>
            <a:miter lim="800000"/>
            <a:headEnd/>
            <a:tailEnd/>
          </a:ln>
        </p:spPr>
        <p:txBody>
          <a:bodyPr wrap="none" lIns="0" tIns="0" rIns="0" bIns="0">
            <a:spAutoFit/>
          </a:bodyPr>
          <a:lstStyle/>
          <a:p>
            <a:r>
              <a:rPr lang="es-ES_tradnl" sz="2000">
                <a:latin typeface="Arial" charset="0"/>
              </a:rPr>
              <a:t>          proyecto</a:t>
            </a:r>
            <a:endParaRPr lang="es-ES_tradnl">
              <a:latin typeface="Arial" charset="0"/>
            </a:endParaRPr>
          </a:p>
        </p:txBody>
      </p:sp>
      <p:sp>
        <p:nvSpPr>
          <p:cNvPr id="66572" name="Rectangle 12"/>
          <p:cNvSpPr>
            <a:spLocks noChangeArrowheads="1"/>
          </p:cNvSpPr>
          <p:nvPr/>
        </p:nvSpPr>
        <p:spPr bwMode="auto">
          <a:xfrm>
            <a:off x="1863725" y="4341813"/>
            <a:ext cx="1817688" cy="304800"/>
          </a:xfrm>
          <a:prstGeom prst="rect">
            <a:avLst/>
          </a:prstGeom>
          <a:noFill/>
          <a:ln w="9525">
            <a:noFill/>
            <a:miter lim="800000"/>
            <a:headEnd/>
            <a:tailEnd/>
          </a:ln>
        </p:spPr>
        <p:txBody>
          <a:bodyPr wrap="none" lIns="0" tIns="0" rIns="0" bIns="0">
            <a:spAutoFit/>
          </a:bodyPr>
          <a:lstStyle/>
          <a:p>
            <a:r>
              <a:rPr lang="es-ES_tradnl" sz="2000">
                <a:latin typeface="Arial" charset="0"/>
              </a:rPr>
              <a:t>         de inversión</a:t>
            </a:r>
            <a:endParaRPr lang="es-ES_tradnl">
              <a:latin typeface="Arial" charset="0"/>
            </a:endParaRPr>
          </a:p>
        </p:txBody>
      </p:sp>
      <p:sp>
        <p:nvSpPr>
          <p:cNvPr id="66573" name="Rectangle 13"/>
          <p:cNvSpPr>
            <a:spLocks noChangeArrowheads="1"/>
          </p:cNvSpPr>
          <p:nvPr/>
        </p:nvSpPr>
        <p:spPr bwMode="auto">
          <a:xfrm>
            <a:off x="1863725" y="4911725"/>
            <a:ext cx="6670675" cy="304800"/>
          </a:xfrm>
          <a:prstGeom prst="rect">
            <a:avLst/>
          </a:prstGeom>
          <a:noFill/>
          <a:ln w="9525">
            <a:noFill/>
            <a:miter lim="800000"/>
            <a:headEnd/>
            <a:tailEnd/>
          </a:ln>
        </p:spPr>
        <p:txBody>
          <a:bodyPr wrap="none" lIns="0" tIns="0" rIns="0" bIns="0">
            <a:spAutoFit/>
          </a:bodyPr>
          <a:lstStyle/>
          <a:p>
            <a:r>
              <a:rPr lang="es-ES_tradnl" sz="2000">
                <a:latin typeface="Arial" charset="0"/>
              </a:rPr>
              <a:t>                                                                    inversión libre de</a:t>
            </a:r>
            <a:endParaRPr lang="es-ES_tradnl">
              <a:latin typeface="Arial" charset="0"/>
            </a:endParaRPr>
          </a:p>
        </p:txBody>
      </p:sp>
      <p:sp>
        <p:nvSpPr>
          <p:cNvPr id="66574" name="Rectangle 14"/>
          <p:cNvSpPr>
            <a:spLocks noChangeArrowheads="1"/>
          </p:cNvSpPr>
          <p:nvPr/>
        </p:nvSpPr>
        <p:spPr bwMode="auto">
          <a:xfrm>
            <a:off x="1863725" y="5195888"/>
            <a:ext cx="4937125" cy="304800"/>
          </a:xfrm>
          <a:prstGeom prst="rect">
            <a:avLst/>
          </a:prstGeom>
          <a:noFill/>
          <a:ln w="9525">
            <a:noFill/>
            <a:miter lim="800000"/>
            <a:headEnd/>
            <a:tailEnd/>
          </a:ln>
        </p:spPr>
        <p:txBody>
          <a:bodyPr wrap="none" lIns="0" tIns="0" rIns="0" bIns="0">
            <a:spAutoFit/>
          </a:bodyPr>
          <a:lstStyle/>
          <a:p>
            <a:r>
              <a:rPr lang="es-ES_tradnl" sz="2000">
                <a:latin typeface="Arial" charset="0"/>
              </a:rPr>
              <a:t>                                                                    riesgo</a:t>
            </a:r>
            <a:endParaRPr lang="es-ES_tradnl">
              <a:latin typeface="Arial" charset="0"/>
            </a:endParaRPr>
          </a:p>
        </p:txBody>
      </p:sp>
      <p:sp>
        <p:nvSpPr>
          <p:cNvPr id="66575" name="Rectangle 15"/>
          <p:cNvSpPr>
            <a:spLocks noChangeArrowheads="1"/>
          </p:cNvSpPr>
          <p:nvPr/>
        </p:nvSpPr>
        <p:spPr bwMode="auto">
          <a:xfrm>
            <a:off x="3105150" y="5510213"/>
            <a:ext cx="3724275" cy="34925"/>
          </a:xfrm>
          <a:prstGeom prst="rect">
            <a:avLst/>
          </a:prstGeom>
          <a:solidFill>
            <a:schemeClr val="tx1"/>
          </a:solidFill>
          <a:ln w="9525">
            <a:solidFill>
              <a:schemeClr val="tx1"/>
            </a:solidFill>
            <a:miter lim="800000"/>
            <a:headEnd/>
            <a:tailEnd/>
          </a:ln>
        </p:spPr>
        <p:txBody>
          <a:bodyPr/>
          <a:lstStyle/>
          <a:p>
            <a:endParaRPr lang="es-ES"/>
          </a:p>
        </p:txBody>
      </p:sp>
      <p:sp>
        <p:nvSpPr>
          <p:cNvPr id="66576" name="Rectangle 16"/>
          <p:cNvSpPr>
            <a:spLocks noChangeArrowheads="1"/>
          </p:cNvSpPr>
          <p:nvPr/>
        </p:nvSpPr>
        <p:spPr bwMode="auto">
          <a:xfrm>
            <a:off x="4860925" y="2325688"/>
            <a:ext cx="34925" cy="3201987"/>
          </a:xfrm>
          <a:prstGeom prst="rect">
            <a:avLst/>
          </a:prstGeom>
          <a:solidFill>
            <a:schemeClr val="tx1"/>
          </a:solidFill>
          <a:ln w="9525">
            <a:solidFill>
              <a:schemeClr val="tx1"/>
            </a:solidFill>
            <a:miter lim="800000"/>
            <a:headEnd/>
            <a:tailEnd/>
          </a:ln>
        </p:spPr>
        <p:txBody>
          <a:bodyPr/>
          <a:lstStyle/>
          <a:p>
            <a:endParaRPr lang="es-ES"/>
          </a:p>
        </p:txBody>
      </p:sp>
      <p:sp>
        <p:nvSpPr>
          <p:cNvPr id="66577" name="Line 17"/>
          <p:cNvSpPr>
            <a:spLocks noChangeShapeType="1"/>
          </p:cNvSpPr>
          <p:nvPr/>
        </p:nvSpPr>
        <p:spPr bwMode="auto">
          <a:xfrm flipV="1">
            <a:off x="3636963" y="2794000"/>
            <a:ext cx="1587" cy="2620963"/>
          </a:xfrm>
          <a:prstGeom prst="line">
            <a:avLst/>
          </a:prstGeom>
          <a:noFill/>
          <a:ln w="17463">
            <a:solidFill>
              <a:schemeClr val="tx1"/>
            </a:solidFill>
            <a:round/>
            <a:headEnd/>
            <a:tailEnd/>
          </a:ln>
        </p:spPr>
        <p:txBody>
          <a:bodyPr/>
          <a:lstStyle/>
          <a:p>
            <a:endParaRPr lang="es-ES"/>
          </a:p>
        </p:txBody>
      </p:sp>
      <p:sp>
        <p:nvSpPr>
          <p:cNvPr id="66578" name="Freeform 18"/>
          <p:cNvSpPr>
            <a:spLocks/>
          </p:cNvSpPr>
          <p:nvPr/>
        </p:nvSpPr>
        <p:spPr bwMode="auto">
          <a:xfrm>
            <a:off x="3571875" y="5403850"/>
            <a:ext cx="123825" cy="123825"/>
          </a:xfrm>
          <a:custGeom>
            <a:avLst/>
            <a:gdLst>
              <a:gd name="T0" fmla="*/ 0 w 78"/>
              <a:gd name="T1" fmla="*/ 0 h 78"/>
              <a:gd name="T2" fmla="*/ 41 w 78"/>
              <a:gd name="T3" fmla="*/ 78 h 78"/>
              <a:gd name="T4" fmla="*/ 78 w 78"/>
              <a:gd name="T5" fmla="*/ 0 h 78"/>
              <a:gd name="T6" fmla="*/ 0 w 78"/>
              <a:gd name="T7" fmla="*/ 0 h 78"/>
              <a:gd name="T8" fmla="*/ 0 60000 65536"/>
              <a:gd name="T9" fmla="*/ 0 60000 65536"/>
              <a:gd name="T10" fmla="*/ 0 60000 65536"/>
              <a:gd name="T11" fmla="*/ 0 60000 65536"/>
              <a:gd name="T12" fmla="*/ 0 w 78"/>
              <a:gd name="T13" fmla="*/ 0 h 78"/>
              <a:gd name="T14" fmla="*/ 78 w 78"/>
              <a:gd name="T15" fmla="*/ 78 h 78"/>
            </a:gdLst>
            <a:ahLst/>
            <a:cxnLst>
              <a:cxn ang="T8">
                <a:pos x="T0" y="T1"/>
              </a:cxn>
              <a:cxn ang="T9">
                <a:pos x="T2" y="T3"/>
              </a:cxn>
              <a:cxn ang="T10">
                <a:pos x="T4" y="T5"/>
              </a:cxn>
              <a:cxn ang="T11">
                <a:pos x="T6" y="T7"/>
              </a:cxn>
            </a:cxnLst>
            <a:rect l="T12" t="T13" r="T14" b="T15"/>
            <a:pathLst>
              <a:path w="78" h="78">
                <a:moveTo>
                  <a:pt x="0" y="0"/>
                </a:moveTo>
                <a:lnTo>
                  <a:pt x="41" y="78"/>
                </a:lnTo>
                <a:lnTo>
                  <a:pt x="78" y="0"/>
                </a:lnTo>
                <a:lnTo>
                  <a:pt x="0" y="0"/>
                </a:lnTo>
                <a:close/>
              </a:path>
            </a:pathLst>
          </a:custGeom>
          <a:solidFill>
            <a:srgbClr val="000000"/>
          </a:solidFill>
          <a:ln w="9525">
            <a:noFill/>
            <a:round/>
            <a:headEnd/>
            <a:tailEnd/>
          </a:ln>
        </p:spPr>
        <p:txBody>
          <a:bodyPr/>
          <a:lstStyle/>
          <a:p>
            <a:endParaRPr lang="es-ES"/>
          </a:p>
        </p:txBody>
      </p:sp>
      <p:sp>
        <p:nvSpPr>
          <p:cNvPr id="66579" name="Freeform 19"/>
          <p:cNvSpPr>
            <a:spLocks/>
          </p:cNvSpPr>
          <p:nvPr/>
        </p:nvSpPr>
        <p:spPr bwMode="auto">
          <a:xfrm>
            <a:off x="3578225" y="2681288"/>
            <a:ext cx="123825" cy="125412"/>
          </a:xfrm>
          <a:custGeom>
            <a:avLst/>
            <a:gdLst>
              <a:gd name="T0" fmla="*/ 78 w 78"/>
              <a:gd name="T1" fmla="*/ 79 h 79"/>
              <a:gd name="T2" fmla="*/ 37 w 78"/>
              <a:gd name="T3" fmla="*/ 0 h 79"/>
              <a:gd name="T4" fmla="*/ 0 w 78"/>
              <a:gd name="T5" fmla="*/ 79 h 79"/>
              <a:gd name="T6" fmla="*/ 78 w 78"/>
              <a:gd name="T7" fmla="*/ 79 h 79"/>
              <a:gd name="T8" fmla="*/ 0 60000 65536"/>
              <a:gd name="T9" fmla="*/ 0 60000 65536"/>
              <a:gd name="T10" fmla="*/ 0 60000 65536"/>
              <a:gd name="T11" fmla="*/ 0 60000 65536"/>
              <a:gd name="T12" fmla="*/ 0 w 78"/>
              <a:gd name="T13" fmla="*/ 0 h 79"/>
              <a:gd name="T14" fmla="*/ 78 w 78"/>
              <a:gd name="T15" fmla="*/ 79 h 79"/>
            </a:gdLst>
            <a:ahLst/>
            <a:cxnLst>
              <a:cxn ang="T8">
                <a:pos x="T0" y="T1"/>
              </a:cxn>
              <a:cxn ang="T9">
                <a:pos x="T2" y="T3"/>
              </a:cxn>
              <a:cxn ang="T10">
                <a:pos x="T4" y="T5"/>
              </a:cxn>
              <a:cxn ang="T11">
                <a:pos x="T6" y="T7"/>
              </a:cxn>
            </a:cxnLst>
            <a:rect l="T12" t="T13" r="T14" b="T15"/>
            <a:pathLst>
              <a:path w="78" h="79">
                <a:moveTo>
                  <a:pt x="78" y="79"/>
                </a:moveTo>
                <a:lnTo>
                  <a:pt x="37" y="0"/>
                </a:lnTo>
                <a:lnTo>
                  <a:pt x="0" y="79"/>
                </a:lnTo>
                <a:lnTo>
                  <a:pt x="78" y="79"/>
                </a:lnTo>
                <a:close/>
              </a:path>
            </a:pathLst>
          </a:custGeom>
          <a:solidFill>
            <a:srgbClr val="000000"/>
          </a:solidFill>
          <a:ln w="9525">
            <a:noFill/>
            <a:round/>
            <a:headEnd/>
            <a:tailEnd/>
          </a:ln>
        </p:spPr>
        <p:txBody>
          <a:bodyPr/>
          <a:lstStyle/>
          <a:p>
            <a:endParaRPr lang="es-ES"/>
          </a:p>
        </p:txBody>
      </p:sp>
      <p:sp>
        <p:nvSpPr>
          <p:cNvPr id="66580" name="Freeform 20"/>
          <p:cNvSpPr>
            <a:spLocks/>
          </p:cNvSpPr>
          <p:nvPr/>
        </p:nvSpPr>
        <p:spPr bwMode="auto">
          <a:xfrm>
            <a:off x="3454400" y="2676525"/>
            <a:ext cx="11113" cy="17463"/>
          </a:xfrm>
          <a:custGeom>
            <a:avLst/>
            <a:gdLst>
              <a:gd name="T0" fmla="*/ 7 w 7"/>
              <a:gd name="T1" fmla="*/ 0 h 11"/>
              <a:gd name="T2" fmla="*/ 3 w 7"/>
              <a:gd name="T3" fmla="*/ 0 h 11"/>
              <a:gd name="T4" fmla="*/ 0 w 7"/>
              <a:gd name="T5" fmla="*/ 3 h 11"/>
              <a:gd name="T6" fmla="*/ 0 w 7"/>
              <a:gd name="T7" fmla="*/ 3 h 11"/>
              <a:gd name="T8" fmla="*/ 3 w 7"/>
              <a:gd name="T9" fmla="*/ 11 h 11"/>
              <a:gd name="T10" fmla="*/ 3 w 7"/>
              <a:gd name="T11" fmla="*/ 11 h 11"/>
              <a:gd name="T12" fmla="*/ 3 w 7"/>
              <a:gd name="T13" fmla="*/ 7 h 11"/>
              <a:gd name="T14" fmla="*/ 7 w 7"/>
              <a:gd name="T15" fmla="*/ 3 h 11"/>
              <a:gd name="T16" fmla="*/ 7 w 7"/>
              <a:gd name="T17" fmla="*/ 3 h 11"/>
              <a:gd name="T18" fmla="*/ 7 w 7"/>
              <a:gd name="T19" fmla="*/ 0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11"/>
              <a:gd name="T32" fmla="*/ 7 w 7"/>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11">
                <a:moveTo>
                  <a:pt x="7" y="0"/>
                </a:moveTo>
                <a:lnTo>
                  <a:pt x="3" y="0"/>
                </a:lnTo>
                <a:lnTo>
                  <a:pt x="0" y="3"/>
                </a:lnTo>
                <a:lnTo>
                  <a:pt x="3" y="11"/>
                </a:lnTo>
                <a:lnTo>
                  <a:pt x="3" y="7"/>
                </a:lnTo>
                <a:lnTo>
                  <a:pt x="7" y="3"/>
                </a:lnTo>
                <a:lnTo>
                  <a:pt x="7" y="0"/>
                </a:lnTo>
                <a:close/>
              </a:path>
            </a:pathLst>
          </a:custGeom>
          <a:solidFill>
            <a:srgbClr val="000000"/>
          </a:solidFill>
          <a:ln w="9525">
            <a:noFill/>
            <a:round/>
            <a:headEnd/>
            <a:tailEnd/>
          </a:ln>
        </p:spPr>
        <p:txBody>
          <a:bodyPr/>
          <a:lstStyle/>
          <a:p>
            <a:endParaRPr lang="es-ES"/>
          </a:p>
        </p:txBody>
      </p:sp>
      <p:sp>
        <p:nvSpPr>
          <p:cNvPr id="66581" name="Freeform 21"/>
          <p:cNvSpPr>
            <a:spLocks/>
          </p:cNvSpPr>
          <p:nvPr/>
        </p:nvSpPr>
        <p:spPr bwMode="auto">
          <a:xfrm>
            <a:off x="3482975" y="2676525"/>
            <a:ext cx="17463"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582" name="Freeform 22"/>
          <p:cNvSpPr>
            <a:spLocks/>
          </p:cNvSpPr>
          <p:nvPr/>
        </p:nvSpPr>
        <p:spPr bwMode="auto">
          <a:xfrm>
            <a:off x="3519488" y="2676525"/>
            <a:ext cx="17462"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583" name="Freeform 23"/>
          <p:cNvSpPr>
            <a:spLocks/>
          </p:cNvSpPr>
          <p:nvPr/>
        </p:nvSpPr>
        <p:spPr bwMode="auto">
          <a:xfrm>
            <a:off x="3554413" y="2676525"/>
            <a:ext cx="17462"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584" name="Freeform 24"/>
          <p:cNvSpPr>
            <a:spLocks/>
          </p:cNvSpPr>
          <p:nvPr/>
        </p:nvSpPr>
        <p:spPr bwMode="auto">
          <a:xfrm>
            <a:off x="3589338" y="2676525"/>
            <a:ext cx="17462"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585" name="Freeform 25"/>
          <p:cNvSpPr>
            <a:spLocks/>
          </p:cNvSpPr>
          <p:nvPr/>
        </p:nvSpPr>
        <p:spPr bwMode="auto">
          <a:xfrm>
            <a:off x="3625850" y="2676525"/>
            <a:ext cx="17463"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586" name="Freeform 26"/>
          <p:cNvSpPr>
            <a:spLocks/>
          </p:cNvSpPr>
          <p:nvPr/>
        </p:nvSpPr>
        <p:spPr bwMode="auto">
          <a:xfrm>
            <a:off x="3660775" y="2676525"/>
            <a:ext cx="17463"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587" name="Freeform 27"/>
          <p:cNvSpPr>
            <a:spLocks/>
          </p:cNvSpPr>
          <p:nvPr/>
        </p:nvSpPr>
        <p:spPr bwMode="auto">
          <a:xfrm>
            <a:off x="3695700" y="2676525"/>
            <a:ext cx="17463"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588" name="Freeform 28"/>
          <p:cNvSpPr>
            <a:spLocks/>
          </p:cNvSpPr>
          <p:nvPr/>
        </p:nvSpPr>
        <p:spPr bwMode="auto">
          <a:xfrm>
            <a:off x="3732213" y="2676525"/>
            <a:ext cx="17462"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589" name="Freeform 29"/>
          <p:cNvSpPr>
            <a:spLocks/>
          </p:cNvSpPr>
          <p:nvPr/>
        </p:nvSpPr>
        <p:spPr bwMode="auto">
          <a:xfrm>
            <a:off x="3767138" y="2676525"/>
            <a:ext cx="17462"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590" name="Freeform 30"/>
          <p:cNvSpPr>
            <a:spLocks/>
          </p:cNvSpPr>
          <p:nvPr/>
        </p:nvSpPr>
        <p:spPr bwMode="auto">
          <a:xfrm>
            <a:off x="3802063" y="2676525"/>
            <a:ext cx="17462"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591" name="Freeform 31"/>
          <p:cNvSpPr>
            <a:spLocks/>
          </p:cNvSpPr>
          <p:nvPr/>
        </p:nvSpPr>
        <p:spPr bwMode="auto">
          <a:xfrm>
            <a:off x="3838575" y="2676525"/>
            <a:ext cx="17463"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592" name="Freeform 32"/>
          <p:cNvSpPr>
            <a:spLocks/>
          </p:cNvSpPr>
          <p:nvPr/>
        </p:nvSpPr>
        <p:spPr bwMode="auto">
          <a:xfrm>
            <a:off x="3873500" y="2676525"/>
            <a:ext cx="17463"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593" name="Freeform 33"/>
          <p:cNvSpPr>
            <a:spLocks/>
          </p:cNvSpPr>
          <p:nvPr/>
        </p:nvSpPr>
        <p:spPr bwMode="auto">
          <a:xfrm>
            <a:off x="3908425" y="2676525"/>
            <a:ext cx="19050" cy="17463"/>
          </a:xfrm>
          <a:custGeom>
            <a:avLst/>
            <a:gdLst>
              <a:gd name="T0" fmla="*/ 8 w 12"/>
              <a:gd name="T1" fmla="*/ 0 h 11"/>
              <a:gd name="T2" fmla="*/ 4 w 12"/>
              <a:gd name="T3" fmla="*/ 0 h 11"/>
              <a:gd name="T4" fmla="*/ 0 w 12"/>
              <a:gd name="T5" fmla="*/ 3 h 11"/>
              <a:gd name="T6" fmla="*/ 0 w 12"/>
              <a:gd name="T7" fmla="*/ 7 h 11"/>
              <a:gd name="T8" fmla="*/ 4 w 12"/>
              <a:gd name="T9" fmla="*/ 11 h 11"/>
              <a:gd name="T10" fmla="*/ 8 w 12"/>
              <a:gd name="T11" fmla="*/ 11 h 11"/>
              <a:gd name="T12" fmla="*/ 8 w 12"/>
              <a:gd name="T13" fmla="*/ 7 h 11"/>
              <a:gd name="T14" fmla="*/ 12 w 12"/>
              <a:gd name="T15" fmla="*/ 3 h 11"/>
              <a:gd name="T16" fmla="*/ 12 w 12"/>
              <a:gd name="T17" fmla="*/ 3 h 11"/>
              <a:gd name="T18" fmla="*/ 12 w 12"/>
              <a:gd name="T19" fmla="*/ 0 h 11"/>
              <a:gd name="T20" fmla="*/ 8 w 12"/>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1"/>
              <a:gd name="T35" fmla="*/ 12 w 1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1">
                <a:moveTo>
                  <a:pt x="8" y="0"/>
                </a:moveTo>
                <a:lnTo>
                  <a:pt x="4" y="0"/>
                </a:lnTo>
                <a:lnTo>
                  <a:pt x="0" y="3"/>
                </a:lnTo>
                <a:lnTo>
                  <a:pt x="0" y="7"/>
                </a:lnTo>
                <a:lnTo>
                  <a:pt x="4" y="11"/>
                </a:lnTo>
                <a:lnTo>
                  <a:pt x="8" y="11"/>
                </a:lnTo>
                <a:lnTo>
                  <a:pt x="8" y="7"/>
                </a:lnTo>
                <a:lnTo>
                  <a:pt x="12" y="3"/>
                </a:lnTo>
                <a:lnTo>
                  <a:pt x="12" y="0"/>
                </a:lnTo>
                <a:lnTo>
                  <a:pt x="8" y="0"/>
                </a:lnTo>
                <a:close/>
              </a:path>
            </a:pathLst>
          </a:custGeom>
          <a:solidFill>
            <a:srgbClr val="000000"/>
          </a:solidFill>
          <a:ln w="9525">
            <a:noFill/>
            <a:round/>
            <a:headEnd/>
            <a:tailEnd/>
          </a:ln>
        </p:spPr>
        <p:txBody>
          <a:bodyPr/>
          <a:lstStyle/>
          <a:p>
            <a:endParaRPr lang="es-ES"/>
          </a:p>
        </p:txBody>
      </p:sp>
      <p:sp>
        <p:nvSpPr>
          <p:cNvPr id="66594" name="Freeform 34"/>
          <p:cNvSpPr>
            <a:spLocks/>
          </p:cNvSpPr>
          <p:nvPr/>
        </p:nvSpPr>
        <p:spPr bwMode="auto">
          <a:xfrm>
            <a:off x="3944938" y="2676525"/>
            <a:ext cx="17462"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595" name="Freeform 35"/>
          <p:cNvSpPr>
            <a:spLocks/>
          </p:cNvSpPr>
          <p:nvPr/>
        </p:nvSpPr>
        <p:spPr bwMode="auto">
          <a:xfrm>
            <a:off x="3979863" y="2676525"/>
            <a:ext cx="17462"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596" name="Freeform 36"/>
          <p:cNvSpPr>
            <a:spLocks/>
          </p:cNvSpPr>
          <p:nvPr/>
        </p:nvSpPr>
        <p:spPr bwMode="auto">
          <a:xfrm>
            <a:off x="4014788" y="2676525"/>
            <a:ext cx="19050" cy="17463"/>
          </a:xfrm>
          <a:custGeom>
            <a:avLst/>
            <a:gdLst>
              <a:gd name="T0" fmla="*/ 8 w 12"/>
              <a:gd name="T1" fmla="*/ 0 h 11"/>
              <a:gd name="T2" fmla="*/ 4 w 12"/>
              <a:gd name="T3" fmla="*/ 0 h 11"/>
              <a:gd name="T4" fmla="*/ 0 w 12"/>
              <a:gd name="T5" fmla="*/ 3 h 11"/>
              <a:gd name="T6" fmla="*/ 0 w 12"/>
              <a:gd name="T7" fmla="*/ 7 h 11"/>
              <a:gd name="T8" fmla="*/ 4 w 12"/>
              <a:gd name="T9" fmla="*/ 11 h 11"/>
              <a:gd name="T10" fmla="*/ 8 w 12"/>
              <a:gd name="T11" fmla="*/ 11 h 11"/>
              <a:gd name="T12" fmla="*/ 8 w 12"/>
              <a:gd name="T13" fmla="*/ 7 h 11"/>
              <a:gd name="T14" fmla="*/ 12 w 12"/>
              <a:gd name="T15" fmla="*/ 3 h 11"/>
              <a:gd name="T16" fmla="*/ 12 w 12"/>
              <a:gd name="T17" fmla="*/ 3 h 11"/>
              <a:gd name="T18" fmla="*/ 12 w 12"/>
              <a:gd name="T19" fmla="*/ 0 h 11"/>
              <a:gd name="T20" fmla="*/ 8 w 12"/>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1"/>
              <a:gd name="T35" fmla="*/ 12 w 1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1">
                <a:moveTo>
                  <a:pt x="8" y="0"/>
                </a:moveTo>
                <a:lnTo>
                  <a:pt x="4" y="0"/>
                </a:lnTo>
                <a:lnTo>
                  <a:pt x="0" y="3"/>
                </a:lnTo>
                <a:lnTo>
                  <a:pt x="0" y="7"/>
                </a:lnTo>
                <a:lnTo>
                  <a:pt x="4" y="11"/>
                </a:lnTo>
                <a:lnTo>
                  <a:pt x="8" y="11"/>
                </a:lnTo>
                <a:lnTo>
                  <a:pt x="8" y="7"/>
                </a:lnTo>
                <a:lnTo>
                  <a:pt x="12" y="3"/>
                </a:lnTo>
                <a:lnTo>
                  <a:pt x="12" y="0"/>
                </a:lnTo>
                <a:lnTo>
                  <a:pt x="8" y="0"/>
                </a:lnTo>
                <a:close/>
              </a:path>
            </a:pathLst>
          </a:custGeom>
          <a:solidFill>
            <a:srgbClr val="000000"/>
          </a:solidFill>
          <a:ln w="9525">
            <a:noFill/>
            <a:round/>
            <a:headEnd/>
            <a:tailEnd/>
          </a:ln>
        </p:spPr>
        <p:txBody>
          <a:bodyPr/>
          <a:lstStyle/>
          <a:p>
            <a:endParaRPr lang="es-ES"/>
          </a:p>
        </p:txBody>
      </p:sp>
      <p:sp>
        <p:nvSpPr>
          <p:cNvPr id="66597" name="Freeform 37"/>
          <p:cNvSpPr>
            <a:spLocks/>
          </p:cNvSpPr>
          <p:nvPr/>
        </p:nvSpPr>
        <p:spPr bwMode="auto">
          <a:xfrm>
            <a:off x="4051300" y="2676525"/>
            <a:ext cx="17463"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598" name="Freeform 38"/>
          <p:cNvSpPr>
            <a:spLocks/>
          </p:cNvSpPr>
          <p:nvPr/>
        </p:nvSpPr>
        <p:spPr bwMode="auto">
          <a:xfrm>
            <a:off x="4086225" y="2676525"/>
            <a:ext cx="17463"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599" name="Freeform 39"/>
          <p:cNvSpPr>
            <a:spLocks/>
          </p:cNvSpPr>
          <p:nvPr/>
        </p:nvSpPr>
        <p:spPr bwMode="auto">
          <a:xfrm>
            <a:off x="4121150" y="2676525"/>
            <a:ext cx="19050" cy="17463"/>
          </a:xfrm>
          <a:custGeom>
            <a:avLst/>
            <a:gdLst>
              <a:gd name="T0" fmla="*/ 8 w 12"/>
              <a:gd name="T1" fmla="*/ 0 h 11"/>
              <a:gd name="T2" fmla="*/ 4 w 12"/>
              <a:gd name="T3" fmla="*/ 0 h 11"/>
              <a:gd name="T4" fmla="*/ 0 w 12"/>
              <a:gd name="T5" fmla="*/ 3 h 11"/>
              <a:gd name="T6" fmla="*/ 0 w 12"/>
              <a:gd name="T7" fmla="*/ 7 h 11"/>
              <a:gd name="T8" fmla="*/ 4 w 12"/>
              <a:gd name="T9" fmla="*/ 11 h 11"/>
              <a:gd name="T10" fmla="*/ 8 w 12"/>
              <a:gd name="T11" fmla="*/ 11 h 11"/>
              <a:gd name="T12" fmla="*/ 8 w 12"/>
              <a:gd name="T13" fmla="*/ 7 h 11"/>
              <a:gd name="T14" fmla="*/ 12 w 12"/>
              <a:gd name="T15" fmla="*/ 3 h 11"/>
              <a:gd name="T16" fmla="*/ 12 w 12"/>
              <a:gd name="T17" fmla="*/ 3 h 11"/>
              <a:gd name="T18" fmla="*/ 12 w 12"/>
              <a:gd name="T19" fmla="*/ 0 h 11"/>
              <a:gd name="T20" fmla="*/ 8 w 12"/>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1"/>
              <a:gd name="T35" fmla="*/ 12 w 1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1">
                <a:moveTo>
                  <a:pt x="8" y="0"/>
                </a:moveTo>
                <a:lnTo>
                  <a:pt x="4" y="0"/>
                </a:lnTo>
                <a:lnTo>
                  <a:pt x="0" y="3"/>
                </a:lnTo>
                <a:lnTo>
                  <a:pt x="0" y="7"/>
                </a:lnTo>
                <a:lnTo>
                  <a:pt x="4" y="11"/>
                </a:lnTo>
                <a:lnTo>
                  <a:pt x="8" y="11"/>
                </a:lnTo>
                <a:lnTo>
                  <a:pt x="8" y="7"/>
                </a:lnTo>
                <a:lnTo>
                  <a:pt x="12" y="3"/>
                </a:lnTo>
                <a:lnTo>
                  <a:pt x="12" y="0"/>
                </a:lnTo>
                <a:lnTo>
                  <a:pt x="8" y="0"/>
                </a:lnTo>
                <a:close/>
              </a:path>
            </a:pathLst>
          </a:custGeom>
          <a:solidFill>
            <a:srgbClr val="000000"/>
          </a:solidFill>
          <a:ln w="9525">
            <a:noFill/>
            <a:round/>
            <a:headEnd/>
            <a:tailEnd/>
          </a:ln>
        </p:spPr>
        <p:txBody>
          <a:bodyPr/>
          <a:lstStyle/>
          <a:p>
            <a:endParaRPr lang="es-ES"/>
          </a:p>
        </p:txBody>
      </p:sp>
      <p:sp>
        <p:nvSpPr>
          <p:cNvPr id="66600" name="Freeform 40"/>
          <p:cNvSpPr>
            <a:spLocks/>
          </p:cNvSpPr>
          <p:nvPr/>
        </p:nvSpPr>
        <p:spPr bwMode="auto">
          <a:xfrm>
            <a:off x="4157663" y="2676525"/>
            <a:ext cx="17462"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01" name="Freeform 41"/>
          <p:cNvSpPr>
            <a:spLocks/>
          </p:cNvSpPr>
          <p:nvPr/>
        </p:nvSpPr>
        <p:spPr bwMode="auto">
          <a:xfrm>
            <a:off x="4192588" y="2676525"/>
            <a:ext cx="17462"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02" name="Freeform 42"/>
          <p:cNvSpPr>
            <a:spLocks/>
          </p:cNvSpPr>
          <p:nvPr/>
        </p:nvSpPr>
        <p:spPr bwMode="auto">
          <a:xfrm>
            <a:off x="4227513" y="2676525"/>
            <a:ext cx="19050" cy="17463"/>
          </a:xfrm>
          <a:custGeom>
            <a:avLst/>
            <a:gdLst>
              <a:gd name="T0" fmla="*/ 8 w 12"/>
              <a:gd name="T1" fmla="*/ 0 h 11"/>
              <a:gd name="T2" fmla="*/ 4 w 12"/>
              <a:gd name="T3" fmla="*/ 0 h 11"/>
              <a:gd name="T4" fmla="*/ 0 w 12"/>
              <a:gd name="T5" fmla="*/ 3 h 11"/>
              <a:gd name="T6" fmla="*/ 0 w 12"/>
              <a:gd name="T7" fmla="*/ 7 h 11"/>
              <a:gd name="T8" fmla="*/ 4 w 12"/>
              <a:gd name="T9" fmla="*/ 11 h 11"/>
              <a:gd name="T10" fmla="*/ 8 w 12"/>
              <a:gd name="T11" fmla="*/ 11 h 11"/>
              <a:gd name="T12" fmla="*/ 8 w 12"/>
              <a:gd name="T13" fmla="*/ 7 h 11"/>
              <a:gd name="T14" fmla="*/ 12 w 12"/>
              <a:gd name="T15" fmla="*/ 3 h 11"/>
              <a:gd name="T16" fmla="*/ 12 w 12"/>
              <a:gd name="T17" fmla="*/ 3 h 11"/>
              <a:gd name="T18" fmla="*/ 12 w 12"/>
              <a:gd name="T19" fmla="*/ 0 h 11"/>
              <a:gd name="T20" fmla="*/ 8 w 12"/>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1"/>
              <a:gd name="T35" fmla="*/ 12 w 1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1">
                <a:moveTo>
                  <a:pt x="8" y="0"/>
                </a:moveTo>
                <a:lnTo>
                  <a:pt x="4" y="0"/>
                </a:lnTo>
                <a:lnTo>
                  <a:pt x="0" y="3"/>
                </a:lnTo>
                <a:lnTo>
                  <a:pt x="0" y="7"/>
                </a:lnTo>
                <a:lnTo>
                  <a:pt x="4" y="11"/>
                </a:lnTo>
                <a:lnTo>
                  <a:pt x="8" y="11"/>
                </a:lnTo>
                <a:lnTo>
                  <a:pt x="8" y="7"/>
                </a:lnTo>
                <a:lnTo>
                  <a:pt x="12" y="3"/>
                </a:lnTo>
                <a:lnTo>
                  <a:pt x="12" y="0"/>
                </a:lnTo>
                <a:lnTo>
                  <a:pt x="8" y="0"/>
                </a:lnTo>
                <a:close/>
              </a:path>
            </a:pathLst>
          </a:custGeom>
          <a:solidFill>
            <a:srgbClr val="000000"/>
          </a:solidFill>
          <a:ln w="9525">
            <a:noFill/>
            <a:round/>
            <a:headEnd/>
            <a:tailEnd/>
          </a:ln>
        </p:spPr>
        <p:txBody>
          <a:bodyPr/>
          <a:lstStyle/>
          <a:p>
            <a:endParaRPr lang="es-ES"/>
          </a:p>
        </p:txBody>
      </p:sp>
      <p:sp>
        <p:nvSpPr>
          <p:cNvPr id="66603" name="Freeform 43"/>
          <p:cNvSpPr>
            <a:spLocks/>
          </p:cNvSpPr>
          <p:nvPr/>
        </p:nvSpPr>
        <p:spPr bwMode="auto">
          <a:xfrm>
            <a:off x="4264025" y="2676525"/>
            <a:ext cx="17463"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04" name="Freeform 44"/>
          <p:cNvSpPr>
            <a:spLocks/>
          </p:cNvSpPr>
          <p:nvPr/>
        </p:nvSpPr>
        <p:spPr bwMode="auto">
          <a:xfrm>
            <a:off x="4298950" y="2676525"/>
            <a:ext cx="17463"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05" name="Freeform 45"/>
          <p:cNvSpPr>
            <a:spLocks/>
          </p:cNvSpPr>
          <p:nvPr/>
        </p:nvSpPr>
        <p:spPr bwMode="auto">
          <a:xfrm>
            <a:off x="4333875" y="2676525"/>
            <a:ext cx="19050" cy="17463"/>
          </a:xfrm>
          <a:custGeom>
            <a:avLst/>
            <a:gdLst>
              <a:gd name="T0" fmla="*/ 8 w 12"/>
              <a:gd name="T1" fmla="*/ 0 h 11"/>
              <a:gd name="T2" fmla="*/ 4 w 12"/>
              <a:gd name="T3" fmla="*/ 0 h 11"/>
              <a:gd name="T4" fmla="*/ 0 w 12"/>
              <a:gd name="T5" fmla="*/ 3 h 11"/>
              <a:gd name="T6" fmla="*/ 0 w 12"/>
              <a:gd name="T7" fmla="*/ 7 h 11"/>
              <a:gd name="T8" fmla="*/ 4 w 12"/>
              <a:gd name="T9" fmla="*/ 11 h 11"/>
              <a:gd name="T10" fmla="*/ 8 w 12"/>
              <a:gd name="T11" fmla="*/ 11 h 11"/>
              <a:gd name="T12" fmla="*/ 8 w 12"/>
              <a:gd name="T13" fmla="*/ 7 h 11"/>
              <a:gd name="T14" fmla="*/ 12 w 12"/>
              <a:gd name="T15" fmla="*/ 3 h 11"/>
              <a:gd name="T16" fmla="*/ 12 w 12"/>
              <a:gd name="T17" fmla="*/ 3 h 11"/>
              <a:gd name="T18" fmla="*/ 12 w 12"/>
              <a:gd name="T19" fmla="*/ 0 h 11"/>
              <a:gd name="T20" fmla="*/ 8 w 12"/>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1"/>
              <a:gd name="T35" fmla="*/ 12 w 1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1">
                <a:moveTo>
                  <a:pt x="8" y="0"/>
                </a:moveTo>
                <a:lnTo>
                  <a:pt x="4" y="0"/>
                </a:lnTo>
                <a:lnTo>
                  <a:pt x="0" y="3"/>
                </a:lnTo>
                <a:lnTo>
                  <a:pt x="0" y="7"/>
                </a:lnTo>
                <a:lnTo>
                  <a:pt x="4" y="11"/>
                </a:lnTo>
                <a:lnTo>
                  <a:pt x="8" y="11"/>
                </a:lnTo>
                <a:lnTo>
                  <a:pt x="8" y="7"/>
                </a:lnTo>
                <a:lnTo>
                  <a:pt x="12" y="3"/>
                </a:lnTo>
                <a:lnTo>
                  <a:pt x="12" y="0"/>
                </a:lnTo>
                <a:lnTo>
                  <a:pt x="8" y="0"/>
                </a:lnTo>
                <a:close/>
              </a:path>
            </a:pathLst>
          </a:custGeom>
          <a:solidFill>
            <a:srgbClr val="000000"/>
          </a:solidFill>
          <a:ln w="9525">
            <a:noFill/>
            <a:round/>
            <a:headEnd/>
            <a:tailEnd/>
          </a:ln>
        </p:spPr>
        <p:txBody>
          <a:bodyPr/>
          <a:lstStyle/>
          <a:p>
            <a:endParaRPr lang="es-ES"/>
          </a:p>
        </p:txBody>
      </p:sp>
      <p:sp>
        <p:nvSpPr>
          <p:cNvPr id="66606" name="Freeform 46"/>
          <p:cNvSpPr>
            <a:spLocks/>
          </p:cNvSpPr>
          <p:nvPr/>
        </p:nvSpPr>
        <p:spPr bwMode="auto">
          <a:xfrm>
            <a:off x="4370388" y="2676525"/>
            <a:ext cx="17462"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07" name="Freeform 47"/>
          <p:cNvSpPr>
            <a:spLocks/>
          </p:cNvSpPr>
          <p:nvPr/>
        </p:nvSpPr>
        <p:spPr bwMode="auto">
          <a:xfrm>
            <a:off x="4405313" y="2676525"/>
            <a:ext cx="17462"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chemeClr val="tx1"/>
          </a:solidFill>
          <a:ln w="9525">
            <a:noFill/>
            <a:round/>
            <a:headEnd/>
            <a:tailEnd/>
          </a:ln>
        </p:spPr>
        <p:txBody>
          <a:bodyPr/>
          <a:lstStyle/>
          <a:p>
            <a:endParaRPr lang="es-ES"/>
          </a:p>
        </p:txBody>
      </p:sp>
      <p:sp>
        <p:nvSpPr>
          <p:cNvPr id="66608" name="Freeform 48"/>
          <p:cNvSpPr>
            <a:spLocks/>
          </p:cNvSpPr>
          <p:nvPr/>
        </p:nvSpPr>
        <p:spPr bwMode="auto">
          <a:xfrm>
            <a:off x="4440238" y="2676525"/>
            <a:ext cx="19050" cy="17463"/>
          </a:xfrm>
          <a:custGeom>
            <a:avLst/>
            <a:gdLst>
              <a:gd name="T0" fmla="*/ 8 w 12"/>
              <a:gd name="T1" fmla="*/ 0 h 11"/>
              <a:gd name="T2" fmla="*/ 4 w 12"/>
              <a:gd name="T3" fmla="*/ 0 h 11"/>
              <a:gd name="T4" fmla="*/ 0 w 12"/>
              <a:gd name="T5" fmla="*/ 3 h 11"/>
              <a:gd name="T6" fmla="*/ 0 w 12"/>
              <a:gd name="T7" fmla="*/ 7 h 11"/>
              <a:gd name="T8" fmla="*/ 4 w 12"/>
              <a:gd name="T9" fmla="*/ 11 h 11"/>
              <a:gd name="T10" fmla="*/ 8 w 12"/>
              <a:gd name="T11" fmla="*/ 11 h 11"/>
              <a:gd name="T12" fmla="*/ 8 w 12"/>
              <a:gd name="T13" fmla="*/ 7 h 11"/>
              <a:gd name="T14" fmla="*/ 12 w 12"/>
              <a:gd name="T15" fmla="*/ 3 h 11"/>
              <a:gd name="T16" fmla="*/ 12 w 12"/>
              <a:gd name="T17" fmla="*/ 3 h 11"/>
              <a:gd name="T18" fmla="*/ 12 w 12"/>
              <a:gd name="T19" fmla="*/ 0 h 11"/>
              <a:gd name="T20" fmla="*/ 8 w 12"/>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1"/>
              <a:gd name="T35" fmla="*/ 12 w 1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1">
                <a:moveTo>
                  <a:pt x="8" y="0"/>
                </a:moveTo>
                <a:lnTo>
                  <a:pt x="4" y="0"/>
                </a:lnTo>
                <a:lnTo>
                  <a:pt x="0" y="3"/>
                </a:lnTo>
                <a:lnTo>
                  <a:pt x="0" y="7"/>
                </a:lnTo>
                <a:lnTo>
                  <a:pt x="4" y="11"/>
                </a:lnTo>
                <a:lnTo>
                  <a:pt x="8" y="11"/>
                </a:lnTo>
                <a:lnTo>
                  <a:pt x="8" y="7"/>
                </a:lnTo>
                <a:lnTo>
                  <a:pt x="12" y="3"/>
                </a:lnTo>
                <a:lnTo>
                  <a:pt x="12" y="0"/>
                </a:lnTo>
                <a:lnTo>
                  <a:pt x="8" y="0"/>
                </a:lnTo>
                <a:close/>
              </a:path>
            </a:pathLst>
          </a:custGeom>
          <a:solidFill>
            <a:schemeClr val="tx1"/>
          </a:solidFill>
          <a:ln w="9525">
            <a:noFill/>
            <a:round/>
            <a:headEnd/>
            <a:tailEnd/>
          </a:ln>
        </p:spPr>
        <p:txBody>
          <a:bodyPr/>
          <a:lstStyle/>
          <a:p>
            <a:endParaRPr lang="es-ES"/>
          </a:p>
        </p:txBody>
      </p:sp>
      <p:sp>
        <p:nvSpPr>
          <p:cNvPr id="66609" name="Freeform 49"/>
          <p:cNvSpPr>
            <a:spLocks/>
          </p:cNvSpPr>
          <p:nvPr/>
        </p:nvSpPr>
        <p:spPr bwMode="auto">
          <a:xfrm>
            <a:off x="4476750" y="2676525"/>
            <a:ext cx="17463"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10" name="Freeform 50"/>
          <p:cNvSpPr>
            <a:spLocks/>
          </p:cNvSpPr>
          <p:nvPr/>
        </p:nvSpPr>
        <p:spPr bwMode="auto">
          <a:xfrm>
            <a:off x="4511675" y="2676525"/>
            <a:ext cx="17463"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11" name="Freeform 51"/>
          <p:cNvSpPr>
            <a:spLocks/>
          </p:cNvSpPr>
          <p:nvPr/>
        </p:nvSpPr>
        <p:spPr bwMode="auto">
          <a:xfrm>
            <a:off x="4546600" y="2676525"/>
            <a:ext cx="19050" cy="17463"/>
          </a:xfrm>
          <a:custGeom>
            <a:avLst/>
            <a:gdLst>
              <a:gd name="T0" fmla="*/ 8 w 12"/>
              <a:gd name="T1" fmla="*/ 0 h 11"/>
              <a:gd name="T2" fmla="*/ 4 w 12"/>
              <a:gd name="T3" fmla="*/ 0 h 11"/>
              <a:gd name="T4" fmla="*/ 0 w 12"/>
              <a:gd name="T5" fmla="*/ 3 h 11"/>
              <a:gd name="T6" fmla="*/ 0 w 12"/>
              <a:gd name="T7" fmla="*/ 7 h 11"/>
              <a:gd name="T8" fmla="*/ 4 w 12"/>
              <a:gd name="T9" fmla="*/ 11 h 11"/>
              <a:gd name="T10" fmla="*/ 8 w 12"/>
              <a:gd name="T11" fmla="*/ 11 h 11"/>
              <a:gd name="T12" fmla="*/ 8 w 12"/>
              <a:gd name="T13" fmla="*/ 7 h 11"/>
              <a:gd name="T14" fmla="*/ 12 w 12"/>
              <a:gd name="T15" fmla="*/ 3 h 11"/>
              <a:gd name="T16" fmla="*/ 12 w 12"/>
              <a:gd name="T17" fmla="*/ 3 h 11"/>
              <a:gd name="T18" fmla="*/ 12 w 12"/>
              <a:gd name="T19" fmla="*/ 0 h 11"/>
              <a:gd name="T20" fmla="*/ 8 w 12"/>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1"/>
              <a:gd name="T35" fmla="*/ 12 w 1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1">
                <a:moveTo>
                  <a:pt x="8" y="0"/>
                </a:moveTo>
                <a:lnTo>
                  <a:pt x="4" y="0"/>
                </a:lnTo>
                <a:lnTo>
                  <a:pt x="0" y="3"/>
                </a:lnTo>
                <a:lnTo>
                  <a:pt x="0" y="7"/>
                </a:lnTo>
                <a:lnTo>
                  <a:pt x="4" y="11"/>
                </a:lnTo>
                <a:lnTo>
                  <a:pt x="8" y="11"/>
                </a:lnTo>
                <a:lnTo>
                  <a:pt x="8" y="7"/>
                </a:lnTo>
                <a:lnTo>
                  <a:pt x="12" y="3"/>
                </a:lnTo>
                <a:lnTo>
                  <a:pt x="12" y="0"/>
                </a:lnTo>
                <a:lnTo>
                  <a:pt x="8" y="0"/>
                </a:lnTo>
                <a:close/>
              </a:path>
            </a:pathLst>
          </a:custGeom>
          <a:solidFill>
            <a:srgbClr val="000000"/>
          </a:solidFill>
          <a:ln w="9525">
            <a:noFill/>
            <a:round/>
            <a:headEnd/>
            <a:tailEnd/>
          </a:ln>
        </p:spPr>
        <p:txBody>
          <a:bodyPr/>
          <a:lstStyle/>
          <a:p>
            <a:endParaRPr lang="es-ES"/>
          </a:p>
        </p:txBody>
      </p:sp>
      <p:sp>
        <p:nvSpPr>
          <p:cNvPr id="66612" name="Freeform 52"/>
          <p:cNvSpPr>
            <a:spLocks/>
          </p:cNvSpPr>
          <p:nvPr/>
        </p:nvSpPr>
        <p:spPr bwMode="auto">
          <a:xfrm>
            <a:off x="4583113" y="2676525"/>
            <a:ext cx="17462"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13" name="Freeform 53"/>
          <p:cNvSpPr>
            <a:spLocks/>
          </p:cNvSpPr>
          <p:nvPr/>
        </p:nvSpPr>
        <p:spPr bwMode="auto">
          <a:xfrm>
            <a:off x="4618038" y="2676525"/>
            <a:ext cx="17462"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14" name="Freeform 54"/>
          <p:cNvSpPr>
            <a:spLocks/>
          </p:cNvSpPr>
          <p:nvPr/>
        </p:nvSpPr>
        <p:spPr bwMode="auto">
          <a:xfrm>
            <a:off x="4654550" y="2676525"/>
            <a:ext cx="17463"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15" name="Freeform 55"/>
          <p:cNvSpPr>
            <a:spLocks/>
          </p:cNvSpPr>
          <p:nvPr/>
        </p:nvSpPr>
        <p:spPr bwMode="auto">
          <a:xfrm>
            <a:off x="4689475" y="2676525"/>
            <a:ext cx="17463"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16" name="Freeform 56"/>
          <p:cNvSpPr>
            <a:spLocks/>
          </p:cNvSpPr>
          <p:nvPr/>
        </p:nvSpPr>
        <p:spPr bwMode="auto">
          <a:xfrm>
            <a:off x="4724400" y="2676525"/>
            <a:ext cx="17463"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17" name="Freeform 57"/>
          <p:cNvSpPr>
            <a:spLocks/>
          </p:cNvSpPr>
          <p:nvPr/>
        </p:nvSpPr>
        <p:spPr bwMode="auto">
          <a:xfrm>
            <a:off x="4760913" y="2676525"/>
            <a:ext cx="17462"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18" name="Freeform 58"/>
          <p:cNvSpPr>
            <a:spLocks/>
          </p:cNvSpPr>
          <p:nvPr/>
        </p:nvSpPr>
        <p:spPr bwMode="auto">
          <a:xfrm>
            <a:off x="4795838" y="2676525"/>
            <a:ext cx="17462"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19" name="Freeform 59"/>
          <p:cNvSpPr>
            <a:spLocks/>
          </p:cNvSpPr>
          <p:nvPr/>
        </p:nvSpPr>
        <p:spPr bwMode="auto">
          <a:xfrm>
            <a:off x="4830763" y="2676525"/>
            <a:ext cx="17462"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20" name="Freeform 60"/>
          <p:cNvSpPr>
            <a:spLocks/>
          </p:cNvSpPr>
          <p:nvPr/>
        </p:nvSpPr>
        <p:spPr bwMode="auto">
          <a:xfrm>
            <a:off x="4867275" y="2676525"/>
            <a:ext cx="17463"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21" name="Freeform 61"/>
          <p:cNvSpPr>
            <a:spLocks/>
          </p:cNvSpPr>
          <p:nvPr/>
        </p:nvSpPr>
        <p:spPr bwMode="auto">
          <a:xfrm>
            <a:off x="4902200" y="2676525"/>
            <a:ext cx="17463"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22" name="Freeform 62"/>
          <p:cNvSpPr>
            <a:spLocks/>
          </p:cNvSpPr>
          <p:nvPr/>
        </p:nvSpPr>
        <p:spPr bwMode="auto">
          <a:xfrm>
            <a:off x="4937125" y="2676525"/>
            <a:ext cx="17463"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23" name="Freeform 63"/>
          <p:cNvSpPr>
            <a:spLocks/>
          </p:cNvSpPr>
          <p:nvPr/>
        </p:nvSpPr>
        <p:spPr bwMode="auto">
          <a:xfrm>
            <a:off x="4973638" y="2676525"/>
            <a:ext cx="17462"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24" name="Freeform 64"/>
          <p:cNvSpPr>
            <a:spLocks/>
          </p:cNvSpPr>
          <p:nvPr/>
        </p:nvSpPr>
        <p:spPr bwMode="auto">
          <a:xfrm>
            <a:off x="5008563" y="2676525"/>
            <a:ext cx="17462"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25" name="Freeform 65"/>
          <p:cNvSpPr>
            <a:spLocks/>
          </p:cNvSpPr>
          <p:nvPr/>
        </p:nvSpPr>
        <p:spPr bwMode="auto">
          <a:xfrm>
            <a:off x="5043488" y="2676525"/>
            <a:ext cx="17462"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26" name="Freeform 66"/>
          <p:cNvSpPr>
            <a:spLocks/>
          </p:cNvSpPr>
          <p:nvPr/>
        </p:nvSpPr>
        <p:spPr bwMode="auto">
          <a:xfrm>
            <a:off x="5080000" y="2676525"/>
            <a:ext cx="17463"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27" name="Freeform 67"/>
          <p:cNvSpPr>
            <a:spLocks/>
          </p:cNvSpPr>
          <p:nvPr/>
        </p:nvSpPr>
        <p:spPr bwMode="auto">
          <a:xfrm>
            <a:off x="5114925" y="2676525"/>
            <a:ext cx="17463"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28" name="Freeform 68"/>
          <p:cNvSpPr>
            <a:spLocks/>
          </p:cNvSpPr>
          <p:nvPr/>
        </p:nvSpPr>
        <p:spPr bwMode="auto">
          <a:xfrm>
            <a:off x="5149850" y="2676525"/>
            <a:ext cx="17463"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29" name="Freeform 69"/>
          <p:cNvSpPr>
            <a:spLocks/>
          </p:cNvSpPr>
          <p:nvPr/>
        </p:nvSpPr>
        <p:spPr bwMode="auto">
          <a:xfrm>
            <a:off x="5186363" y="2676525"/>
            <a:ext cx="17462"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30" name="Freeform 70"/>
          <p:cNvSpPr>
            <a:spLocks/>
          </p:cNvSpPr>
          <p:nvPr/>
        </p:nvSpPr>
        <p:spPr bwMode="auto">
          <a:xfrm>
            <a:off x="5221288" y="2676525"/>
            <a:ext cx="17462"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31" name="Freeform 71"/>
          <p:cNvSpPr>
            <a:spLocks/>
          </p:cNvSpPr>
          <p:nvPr/>
        </p:nvSpPr>
        <p:spPr bwMode="auto">
          <a:xfrm>
            <a:off x="5256213" y="2676525"/>
            <a:ext cx="17462"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32" name="Freeform 72"/>
          <p:cNvSpPr>
            <a:spLocks/>
          </p:cNvSpPr>
          <p:nvPr/>
        </p:nvSpPr>
        <p:spPr bwMode="auto">
          <a:xfrm>
            <a:off x="5292725" y="2676525"/>
            <a:ext cx="17463"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33" name="Freeform 73"/>
          <p:cNvSpPr>
            <a:spLocks/>
          </p:cNvSpPr>
          <p:nvPr/>
        </p:nvSpPr>
        <p:spPr bwMode="auto">
          <a:xfrm>
            <a:off x="5327650" y="2676525"/>
            <a:ext cx="17463"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34" name="Freeform 74"/>
          <p:cNvSpPr>
            <a:spLocks/>
          </p:cNvSpPr>
          <p:nvPr/>
        </p:nvSpPr>
        <p:spPr bwMode="auto">
          <a:xfrm>
            <a:off x="5362575" y="2676525"/>
            <a:ext cx="17463"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35" name="Freeform 75"/>
          <p:cNvSpPr>
            <a:spLocks/>
          </p:cNvSpPr>
          <p:nvPr/>
        </p:nvSpPr>
        <p:spPr bwMode="auto">
          <a:xfrm>
            <a:off x="5399088" y="2676525"/>
            <a:ext cx="17462"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36" name="Freeform 76"/>
          <p:cNvSpPr>
            <a:spLocks/>
          </p:cNvSpPr>
          <p:nvPr/>
        </p:nvSpPr>
        <p:spPr bwMode="auto">
          <a:xfrm>
            <a:off x="5434013" y="2676525"/>
            <a:ext cx="17462"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37" name="Freeform 77"/>
          <p:cNvSpPr>
            <a:spLocks/>
          </p:cNvSpPr>
          <p:nvPr/>
        </p:nvSpPr>
        <p:spPr bwMode="auto">
          <a:xfrm>
            <a:off x="5468938" y="2676525"/>
            <a:ext cx="19050" cy="17463"/>
          </a:xfrm>
          <a:custGeom>
            <a:avLst/>
            <a:gdLst>
              <a:gd name="T0" fmla="*/ 8 w 12"/>
              <a:gd name="T1" fmla="*/ 0 h 11"/>
              <a:gd name="T2" fmla="*/ 4 w 12"/>
              <a:gd name="T3" fmla="*/ 0 h 11"/>
              <a:gd name="T4" fmla="*/ 0 w 12"/>
              <a:gd name="T5" fmla="*/ 3 h 11"/>
              <a:gd name="T6" fmla="*/ 0 w 12"/>
              <a:gd name="T7" fmla="*/ 7 h 11"/>
              <a:gd name="T8" fmla="*/ 4 w 12"/>
              <a:gd name="T9" fmla="*/ 11 h 11"/>
              <a:gd name="T10" fmla="*/ 8 w 12"/>
              <a:gd name="T11" fmla="*/ 11 h 11"/>
              <a:gd name="T12" fmla="*/ 8 w 12"/>
              <a:gd name="T13" fmla="*/ 7 h 11"/>
              <a:gd name="T14" fmla="*/ 12 w 12"/>
              <a:gd name="T15" fmla="*/ 3 h 11"/>
              <a:gd name="T16" fmla="*/ 12 w 12"/>
              <a:gd name="T17" fmla="*/ 3 h 11"/>
              <a:gd name="T18" fmla="*/ 12 w 12"/>
              <a:gd name="T19" fmla="*/ 0 h 11"/>
              <a:gd name="T20" fmla="*/ 8 w 12"/>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1"/>
              <a:gd name="T35" fmla="*/ 12 w 1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1">
                <a:moveTo>
                  <a:pt x="8" y="0"/>
                </a:moveTo>
                <a:lnTo>
                  <a:pt x="4" y="0"/>
                </a:lnTo>
                <a:lnTo>
                  <a:pt x="0" y="3"/>
                </a:lnTo>
                <a:lnTo>
                  <a:pt x="0" y="7"/>
                </a:lnTo>
                <a:lnTo>
                  <a:pt x="4" y="11"/>
                </a:lnTo>
                <a:lnTo>
                  <a:pt x="8" y="11"/>
                </a:lnTo>
                <a:lnTo>
                  <a:pt x="8" y="7"/>
                </a:lnTo>
                <a:lnTo>
                  <a:pt x="12" y="3"/>
                </a:lnTo>
                <a:lnTo>
                  <a:pt x="12" y="0"/>
                </a:lnTo>
                <a:lnTo>
                  <a:pt x="8" y="0"/>
                </a:lnTo>
                <a:close/>
              </a:path>
            </a:pathLst>
          </a:custGeom>
          <a:solidFill>
            <a:srgbClr val="000000"/>
          </a:solidFill>
          <a:ln w="9525">
            <a:noFill/>
            <a:round/>
            <a:headEnd/>
            <a:tailEnd/>
          </a:ln>
        </p:spPr>
        <p:txBody>
          <a:bodyPr/>
          <a:lstStyle/>
          <a:p>
            <a:endParaRPr lang="es-ES"/>
          </a:p>
        </p:txBody>
      </p:sp>
      <p:sp>
        <p:nvSpPr>
          <p:cNvPr id="66638" name="Freeform 78"/>
          <p:cNvSpPr>
            <a:spLocks/>
          </p:cNvSpPr>
          <p:nvPr/>
        </p:nvSpPr>
        <p:spPr bwMode="auto">
          <a:xfrm>
            <a:off x="5505450" y="2676525"/>
            <a:ext cx="17463"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39" name="Freeform 79"/>
          <p:cNvSpPr>
            <a:spLocks/>
          </p:cNvSpPr>
          <p:nvPr/>
        </p:nvSpPr>
        <p:spPr bwMode="auto">
          <a:xfrm>
            <a:off x="5540375" y="2676525"/>
            <a:ext cx="17463" cy="17463"/>
          </a:xfrm>
          <a:custGeom>
            <a:avLst/>
            <a:gdLst>
              <a:gd name="T0" fmla="*/ 7 w 11"/>
              <a:gd name="T1" fmla="*/ 0 h 11"/>
              <a:gd name="T2" fmla="*/ 4 w 11"/>
              <a:gd name="T3" fmla="*/ 0 h 11"/>
              <a:gd name="T4" fmla="*/ 0 w 11"/>
              <a:gd name="T5" fmla="*/ 3 h 11"/>
              <a:gd name="T6" fmla="*/ 0 w 11"/>
              <a:gd name="T7" fmla="*/ 7 h 11"/>
              <a:gd name="T8" fmla="*/ 4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4" y="0"/>
                </a:lnTo>
                <a:lnTo>
                  <a:pt x="0" y="3"/>
                </a:lnTo>
                <a:lnTo>
                  <a:pt x="0" y="7"/>
                </a:lnTo>
                <a:lnTo>
                  <a:pt x="4"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40" name="Freeform 80"/>
          <p:cNvSpPr>
            <a:spLocks/>
          </p:cNvSpPr>
          <p:nvPr/>
        </p:nvSpPr>
        <p:spPr bwMode="auto">
          <a:xfrm>
            <a:off x="5575300" y="2676525"/>
            <a:ext cx="19050" cy="17463"/>
          </a:xfrm>
          <a:custGeom>
            <a:avLst/>
            <a:gdLst>
              <a:gd name="T0" fmla="*/ 8 w 12"/>
              <a:gd name="T1" fmla="*/ 0 h 11"/>
              <a:gd name="T2" fmla="*/ 4 w 12"/>
              <a:gd name="T3" fmla="*/ 0 h 11"/>
              <a:gd name="T4" fmla="*/ 0 w 12"/>
              <a:gd name="T5" fmla="*/ 3 h 11"/>
              <a:gd name="T6" fmla="*/ 0 w 12"/>
              <a:gd name="T7" fmla="*/ 7 h 11"/>
              <a:gd name="T8" fmla="*/ 4 w 12"/>
              <a:gd name="T9" fmla="*/ 11 h 11"/>
              <a:gd name="T10" fmla="*/ 8 w 12"/>
              <a:gd name="T11" fmla="*/ 11 h 11"/>
              <a:gd name="T12" fmla="*/ 8 w 12"/>
              <a:gd name="T13" fmla="*/ 7 h 11"/>
              <a:gd name="T14" fmla="*/ 12 w 12"/>
              <a:gd name="T15" fmla="*/ 3 h 11"/>
              <a:gd name="T16" fmla="*/ 12 w 12"/>
              <a:gd name="T17" fmla="*/ 3 h 11"/>
              <a:gd name="T18" fmla="*/ 12 w 12"/>
              <a:gd name="T19" fmla="*/ 0 h 11"/>
              <a:gd name="T20" fmla="*/ 8 w 12"/>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1"/>
              <a:gd name="T35" fmla="*/ 12 w 1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1">
                <a:moveTo>
                  <a:pt x="8" y="0"/>
                </a:moveTo>
                <a:lnTo>
                  <a:pt x="4" y="0"/>
                </a:lnTo>
                <a:lnTo>
                  <a:pt x="0" y="3"/>
                </a:lnTo>
                <a:lnTo>
                  <a:pt x="0" y="7"/>
                </a:lnTo>
                <a:lnTo>
                  <a:pt x="4" y="11"/>
                </a:lnTo>
                <a:lnTo>
                  <a:pt x="8" y="11"/>
                </a:lnTo>
                <a:lnTo>
                  <a:pt x="8" y="7"/>
                </a:lnTo>
                <a:lnTo>
                  <a:pt x="12" y="3"/>
                </a:lnTo>
                <a:lnTo>
                  <a:pt x="12" y="0"/>
                </a:lnTo>
                <a:lnTo>
                  <a:pt x="8" y="0"/>
                </a:lnTo>
                <a:close/>
              </a:path>
            </a:pathLst>
          </a:custGeom>
          <a:solidFill>
            <a:srgbClr val="000000"/>
          </a:solidFill>
          <a:ln w="9525">
            <a:noFill/>
            <a:round/>
            <a:headEnd/>
            <a:tailEnd/>
          </a:ln>
        </p:spPr>
        <p:txBody>
          <a:bodyPr/>
          <a:lstStyle/>
          <a:p>
            <a:endParaRPr lang="es-ES"/>
          </a:p>
        </p:txBody>
      </p:sp>
      <p:sp>
        <p:nvSpPr>
          <p:cNvPr id="66641" name="Freeform 81"/>
          <p:cNvSpPr>
            <a:spLocks/>
          </p:cNvSpPr>
          <p:nvPr/>
        </p:nvSpPr>
        <p:spPr bwMode="auto">
          <a:xfrm>
            <a:off x="5611813" y="2676525"/>
            <a:ext cx="17462"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42" name="Freeform 82"/>
          <p:cNvSpPr>
            <a:spLocks/>
          </p:cNvSpPr>
          <p:nvPr/>
        </p:nvSpPr>
        <p:spPr bwMode="auto">
          <a:xfrm>
            <a:off x="5646738" y="2676525"/>
            <a:ext cx="17462"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43" name="Freeform 83"/>
          <p:cNvSpPr>
            <a:spLocks/>
          </p:cNvSpPr>
          <p:nvPr/>
        </p:nvSpPr>
        <p:spPr bwMode="auto">
          <a:xfrm>
            <a:off x="5681663" y="2676525"/>
            <a:ext cx="19050" cy="17463"/>
          </a:xfrm>
          <a:custGeom>
            <a:avLst/>
            <a:gdLst>
              <a:gd name="T0" fmla="*/ 8 w 12"/>
              <a:gd name="T1" fmla="*/ 0 h 11"/>
              <a:gd name="T2" fmla="*/ 4 w 12"/>
              <a:gd name="T3" fmla="*/ 0 h 11"/>
              <a:gd name="T4" fmla="*/ 0 w 12"/>
              <a:gd name="T5" fmla="*/ 3 h 11"/>
              <a:gd name="T6" fmla="*/ 0 w 12"/>
              <a:gd name="T7" fmla="*/ 7 h 11"/>
              <a:gd name="T8" fmla="*/ 4 w 12"/>
              <a:gd name="T9" fmla="*/ 11 h 11"/>
              <a:gd name="T10" fmla="*/ 8 w 12"/>
              <a:gd name="T11" fmla="*/ 11 h 11"/>
              <a:gd name="T12" fmla="*/ 8 w 12"/>
              <a:gd name="T13" fmla="*/ 7 h 11"/>
              <a:gd name="T14" fmla="*/ 12 w 12"/>
              <a:gd name="T15" fmla="*/ 3 h 11"/>
              <a:gd name="T16" fmla="*/ 12 w 12"/>
              <a:gd name="T17" fmla="*/ 3 h 11"/>
              <a:gd name="T18" fmla="*/ 12 w 12"/>
              <a:gd name="T19" fmla="*/ 0 h 11"/>
              <a:gd name="T20" fmla="*/ 8 w 12"/>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1"/>
              <a:gd name="T35" fmla="*/ 12 w 1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1">
                <a:moveTo>
                  <a:pt x="8" y="0"/>
                </a:moveTo>
                <a:lnTo>
                  <a:pt x="4" y="0"/>
                </a:lnTo>
                <a:lnTo>
                  <a:pt x="0" y="3"/>
                </a:lnTo>
                <a:lnTo>
                  <a:pt x="0" y="7"/>
                </a:lnTo>
                <a:lnTo>
                  <a:pt x="4" y="11"/>
                </a:lnTo>
                <a:lnTo>
                  <a:pt x="8" y="11"/>
                </a:lnTo>
                <a:lnTo>
                  <a:pt x="8" y="7"/>
                </a:lnTo>
                <a:lnTo>
                  <a:pt x="12" y="3"/>
                </a:lnTo>
                <a:lnTo>
                  <a:pt x="12" y="0"/>
                </a:lnTo>
                <a:lnTo>
                  <a:pt x="8" y="0"/>
                </a:lnTo>
                <a:close/>
              </a:path>
            </a:pathLst>
          </a:custGeom>
          <a:solidFill>
            <a:srgbClr val="000000"/>
          </a:solidFill>
          <a:ln w="9525">
            <a:noFill/>
            <a:round/>
            <a:headEnd/>
            <a:tailEnd/>
          </a:ln>
        </p:spPr>
        <p:txBody>
          <a:bodyPr/>
          <a:lstStyle/>
          <a:p>
            <a:endParaRPr lang="es-ES"/>
          </a:p>
        </p:txBody>
      </p:sp>
      <p:sp>
        <p:nvSpPr>
          <p:cNvPr id="66644" name="Freeform 84"/>
          <p:cNvSpPr>
            <a:spLocks/>
          </p:cNvSpPr>
          <p:nvPr/>
        </p:nvSpPr>
        <p:spPr bwMode="auto">
          <a:xfrm>
            <a:off x="5718175" y="2676525"/>
            <a:ext cx="17463"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45" name="Freeform 85"/>
          <p:cNvSpPr>
            <a:spLocks/>
          </p:cNvSpPr>
          <p:nvPr/>
        </p:nvSpPr>
        <p:spPr bwMode="auto">
          <a:xfrm>
            <a:off x="5753100" y="2676525"/>
            <a:ext cx="17463"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46" name="Freeform 86"/>
          <p:cNvSpPr>
            <a:spLocks/>
          </p:cNvSpPr>
          <p:nvPr/>
        </p:nvSpPr>
        <p:spPr bwMode="auto">
          <a:xfrm>
            <a:off x="5788025" y="2676525"/>
            <a:ext cx="19050" cy="17463"/>
          </a:xfrm>
          <a:custGeom>
            <a:avLst/>
            <a:gdLst>
              <a:gd name="T0" fmla="*/ 8 w 12"/>
              <a:gd name="T1" fmla="*/ 0 h 11"/>
              <a:gd name="T2" fmla="*/ 4 w 12"/>
              <a:gd name="T3" fmla="*/ 0 h 11"/>
              <a:gd name="T4" fmla="*/ 0 w 12"/>
              <a:gd name="T5" fmla="*/ 3 h 11"/>
              <a:gd name="T6" fmla="*/ 0 w 12"/>
              <a:gd name="T7" fmla="*/ 7 h 11"/>
              <a:gd name="T8" fmla="*/ 4 w 12"/>
              <a:gd name="T9" fmla="*/ 11 h 11"/>
              <a:gd name="T10" fmla="*/ 8 w 12"/>
              <a:gd name="T11" fmla="*/ 11 h 11"/>
              <a:gd name="T12" fmla="*/ 8 w 12"/>
              <a:gd name="T13" fmla="*/ 7 h 11"/>
              <a:gd name="T14" fmla="*/ 12 w 12"/>
              <a:gd name="T15" fmla="*/ 3 h 11"/>
              <a:gd name="T16" fmla="*/ 12 w 12"/>
              <a:gd name="T17" fmla="*/ 3 h 11"/>
              <a:gd name="T18" fmla="*/ 12 w 12"/>
              <a:gd name="T19" fmla="*/ 0 h 11"/>
              <a:gd name="T20" fmla="*/ 8 w 12"/>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1"/>
              <a:gd name="T35" fmla="*/ 12 w 1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1">
                <a:moveTo>
                  <a:pt x="8" y="0"/>
                </a:moveTo>
                <a:lnTo>
                  <a:pt x="4" y="0"/>
                </a:lnTo>
                <a:lnTo>
                  <a:pt x="0" y="3"/>
                </a:lnTo>
                <a:lnTo>
                  <a:pt x="0" y="7"/>
                </a:lnTo>
                <a:lnTo>
                  <a:pt x="4" y="11"/>
                </a:lnTo>
                <a:lnTo>
                  <a:pt x="8" y="11"/>
                </a:lnTo>
                <a:lnTo>
                  <a:pt x="8" y="7"/>
                </a:lnTo>
                <a:lnTo>
                  <a:pt x="12" y="3"/>
                </a:lnTo>
                <a:lnTo>
                  <a:pt x="12" y="0"/>
                </a:lnTo>
                <a:lnTo>
                  <a:pt x="8" y="0"/>
                </a:lnTo>
                <a:close/>
              </a:path>
            </a:pathLst>
          </a:custGeom>
          <a:solidFill>
            <a:srgbClr val="000000"/>
          </a:solidFill>
          <a:ln w="9525">
            <a:noFill/>
            <a:round/>
            <a:headEnd/>
            <a:tailEnd/>
          </a:ln>
        </p:spPr>
        <p:txBody>
          <a:bodyPr/>
          <a:lstStyle/>
          <a:p>
            <a:endParaRPr lang="es-ES"/>
          </a:p>
        </p:txBody>
      </p:sp>
      <p:sp>
        <p:nvSpPr>
          <p:cNvPr id="66647" name="Freeform 87"/>
          <p:cNvSpPr>
            <a:spLocks/>
          </p:cNvSpPr>
          <p:nvPr/>
        </p:nvSpPr>
        <p:spPr bwMode="auto">
          <a:xfrm>
            <a:off x="5824538" y="2676525"/>
            <a:ext cx="17462" cy="17463"/>
          </a:xfrm>
          <a:custGeom>
            <a:avLst/>
            <a:gdLst>
              <a:gd name="T0" fmla="*/ 7 w 11"/>
              <a:gd name="T1" fmla="*/ 0 h 11"/>
              <a:gd name="T2" fmla="*/ 3 w 11"/>
              <a:gd name="T3" fmla="*/ 0 h 11"/>
              <a:gd name="T4" fmla="*/ 0 w 11"/>
              <a:gd name="T5" fmla="*/ 3 h 11"/>
              <a:gd name="T6" fmla="*/ 0 w 11"/>
              <a:gd name="T7" fmla="*/ 7 h 11"/>
              <a:gd name="T8" fmla="*/ 3 w 11"/>
              <a:gd name="T9" fmla="*/ 11 h 11"/>
              <a:gd name="T10" fmla="*/ 7 w 11"/>
              <a:gd name="T11" fmla="*/ 11 h 11"/>
              <a:gd name="T12" fmla="*/ 7 w 11"/>
              <a:gd name="T13" fmla="*/ 7 h 11"/>
              <a:gd name="T14" fmla="*/ 11 w 11"/>
              <a:gd name="T15" fmla="*/ 3 h 11"/>
              <a:gd name="T16" fmla="*/ 11 w 11"/>
              <a:gd name="T17" fmla="*/ 3 h 11"/>
              <a:gd name="T18" fmla="*/ 11 w 11"/>
              <a:gd name="T19" fmla="*/ 0 h 11"/>
              <a:gd name="T20" fmla="*/ 7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7" y="0"/>
                </a:moveTo>
                <a:lnTo>
                  <a:pt x="3" y="0"/>
                </a:lnTo>
                <a:lnTo>
                  <a:pt x="0" y="3"/>
                </a:lnTo>
                <a:lnTo>
                  <a:pt x="0" y="7"/>
                </a:lnTo>
                <a:lnTo>
                  <a:pt x="3" y="11"/>
                </a:lnTo>
                <a:lnTo>
                  <a:pt x="7" y="11"/>
                </a:lnTo>
                <a:lnTo>
                  <a:pt x="7" y="7"/>
                </a:lnTo>
                <a:lnTo>
                  <a:pt x="11" y="3"/>
                </a:lnTo>
                <a:lnTo>
                  <a:pt x="11" y="0"/>
                </a:lnTo>
                <a:lnTo>
                  <a:pt x="7" y="0"/>
                </a:lnTo>
                <a:close/>
              </a:path>
            </a:pathLst>
          </a:custGeom>
          <a:solidFill>
            <a:srgbClr val="000000"/>
          </a:solidFill>
          <a:ln w="9525">
            <a:noFill/>
            <a:round/>
            <a:headEnd/>
            <a:tailEnd/>
          </a:ln>
        </p:spPr>
        <p:txBody>
          <a:bodyPr/>
          <a:lstStyle/>
          <a:p>
            <a:endParaRPr lang="es-ES"/>
          </a:p>
        </p:txBody>
      </p:sp>
      <p:sp>
        <p:nvSpPr>
          <p:cNvPr id="66648" name="Freeform 88"/>
          <p:cNvSpPr>
            <a:spLocks/>
          </p:cNvSpPr>
          <p:nvPr/>
        </p:nvSpPr>
        <p:spPr bwMode="auto">
          <a:xfrm>
            <a:off x="5859463" y="2676525"/>
            <a:ext cx="17462" cy="17463"/>
          </a:xfrm>
          <a:custGeom>
            <a:avLst/>
            <a:gdLst>
              <a:gd name="T0" fmla="*/ 8 w 11"/>
              <a:gd name="T1" fmla="*/ 0 h 11"/>
              <a:gd name="T2" fmla="*/ 4 w 11"/>
              <a:gd name="T3" fmla="*/ 0 h 11"/>
              <a:gd name="T4" fmla="*/ 0 w 11"/>
              <a:gd name="T5" fmla="*/ 3 h 11"/>
              <a:gd name="T6" fmla="*/ 0 w 11"/>
              <a:gd name="T7" fmla="*/ 7 h 11"/>
              <a:gd name="T8" fmla="*/ 4 w 11"/>
              <a:gd name="T9" fmla="*/ 11 h 11"/>
              <a:gd name="T10" fmla="*/ 8 w 11"/>
              <a:gd name="T11" fmla="*/ 11 h 11"/>
              <a:gd name="T12" fmla="*/ 8 w 11"/>
              <a:gd name="T13" fmla="*/ 7 h 11"/>
              <a:gd name="T14" fmla="*/ 11 w 11"/>
              <a:gd name="T15" fmla="*/ 3 h 11"/>
              <a:gd name="T16" fmla="*/ 11 w 11"/>
              <a:gd name="T17" fmla="*/ 3 h 11"/>
              <a:gd name="T18" fmla="*/ 11 w 11"/>
              <a:gd name="T19" fmla="*/ 0 h 11"/>
              <a:gd name="T20" fmla="*/ 8 w 11"/>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11"/>
              <a:gd name="T35" fmla="*/ 11 w 11"/>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11">
                <a:moveTo>
                  <a:pt x="8" y="0"/>
                </a:moveTo>
                <a:lnTo>
                  <a:pt x="4" y="0"/>
                </a:lnTo>
                <a:lnTo>
                  <a:pt x="0" y="3"/>
                </a:lnTo>
                <a:lnTo>
                  <a:pt x="0" y="7"/>
                </a:lnTo>
                <a:lnTo>
                  <a:pt x="4" y="11"/>
                </a:lnTo>
                <a:lnTo>
                  <a:pt x="8" y="11"/>
                </a:lnTo>
                <a:lnTo>
                  <a:pt x="8" y="7"/>
                </a:lnTo>
                <a:lnTo>
                  <a:pt x="11" y="3"/>
                </a:lnTo>
                <a:lnTo>
                  <a:pt x="11" y="0"/>
                </a:lnTo>
                <a:lnTo>
                  <a:pt x="8" y="0"/>
                </a:lnTo>
                <a:close/>
              </a:path>
            </a:pathLst>
          </a:custGeom>
          <a:solidFill>
            <a:srgbClr val="000000"/>
          </a:solidFill>
          <a:ln w="9525">
            <a:noFill/>
            <a:round/>
            <a:headEnd/>
            <a:tailEnd/>
          </a:ln>
        </p:spPr>
        <p:txBody>
          <a:bodyPr/>
          <a:lstStyle/>
          <a:p>
            <a:endParaRPr lang="es-ES"/>
          </a:p>
        </p:txBody>
      </p:sp>
      <p:sp>
        <p:nvSpPr>
          <p:cNvPr id="66649" name="Freeform 89"/>
          <p:cNvSpPr>
            <a:spLocks/>
          </p:cNvSpPr>
          <p:nvPr/>
        </p:nvSpPr>
        <p:spPr bwMode="auto">
          <a:xfrm>
            <a:off x="5894388" y="2676525"/>
            <a:ext cx="19050" cy="17463"/>
          </a:xfrm>
          <a:custGeom>
            <a:avLst/>
            <a:gdLst>
              <a:gd name="T0" fmla="*/ 8 w 12"/>
              <a:gd name="T1" fmla="*/ 0 h 11"/>
              <a:gd name="T2" fmla="*/ 4 w 12"/>
              <a:gd name="T3" fmla="*/ 0 h 11"/>
              <a:gd name="T4" fmla="*/ 0 w 12"/>
              <a:gd name="T5" fmla="*/ 3 h 11"/>
              <a:gd name="T6" fmla="*/ 0 w 12"/>
              <a:gd name="T7" fmla="*/ 7 h 11"/>
              <a:gd name="T8" fmla="*/ 4 w 12"/>
              <a:gd name="T9" fmla="*/ 11 h 11"/>
              <a:gd name="T10" fmla="*/ 8 w 12"/>
              <a:gd name="T11" fmla="*/ 11 h 11"/>
              <a:gd name="T12" fmla="*/ 8 w 12"/>
              <a:gd name="T13" fmla="*/ 7 h 11"/>
              <a:gd name="T14" fmla="*/ 12 w 12"/>
              <a:gd name="T15" fmla="*/ 3 h 11"/>
              <a:gd name="T16" fmla="*/ 12 w 12"/>
              <a:gd name="T17" fmla="*/ 3 h 11"/>
              <a:gd name="T18" fmla="*/ 12 w 12"/>
              <a:gd name="T19" fmla="*/ 0 h 11"/>
              <a:gd name="T20" fmla="*/ 8 w 12"/>
              <a:gd name="T21" fmla="*/ 0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1"/>
              <a:gd name="T35" fmla="*/ 12 w 1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1">
                <a:moveTo>
                  <a:pt x="8" y="0"/>
                </a:moveTo>
                <a:lnTo>
                  <a:pt x="4" y="0"/>
                </a:lnTo>
                <a:lnTo>
                  <a:pt x="0" y="3"/>
                </a:lnTo>
                <a:lnTo>
                  <a:pt x="0" y="7"/>
                </a:lnTo>
                <a:lnTo>
                  <a:pt x="4" y="11"/>
                </a:lnTo>
                <a:lnTo>
                  <a:pt x="8" y="11"/>
                </a:lnTo>
                <a:lnTo>
                  <a:pt x="8" y="7"/>
                </a:lnTo>
                <a:lnTo>
                  <a:pt x="12" y="3"/>
                </a:lnTo>
                <a:lnTo>
                  <a:pt x="12" y="0"/>
                </a:lnTo>
                <a:lnTo>
                  <a:pt x="8" y="0"/>
                </a:lnTo>
                <a:close/>
              </a:path>
            </a:pathLst>
          </a:custGeom>
          <a:solidFill>
            <a:srgbClr val="000000"/>
          </a:solidFill>
          <a:ln w="9525">
            <a:noFill/>
            <a:round/>
            <a:headEnd/>
            <a:tailEnd/>
          </a:ln>
        </p:spPr>
        <p:txBody>
          <a:bodyPr/>
          <a:lstStyle/>
          <a:p>
            <a:endParaRPr lang="es-ES"/>
          </a:p>
        </p:txBody>
      </p:sp>
      <p:sp>
        <p:nvSpPr>
          <p:cNvPr id="66650" name="Line 90"/>
          <p:cNvSpPr>
            <a:spLocks noChangeShapeType="1"/>
          </p:cNvSpPr>
          <p:nvPr/>
        </p:nvSpPr>
        <p:spPr bwMode="auto">
          <a:xfrm>
            <a:off x="4991100" y="2681288"/>
            <a:ext cx="950913" cy="1587"/>
          </a:xfrm>
          <a:prstGeom prst="line">
            <a:avLst/>
          </a:prstGeom>
          <a:noFill/>
          <a:ln w="17463">
            <a:solidFill>
              <a:schemeClr val="tx1"/>
            </a:solidFill>
            <a:round/>
            <a:headEnd/>
            <a:tailEnd/>
          </a:ln>
        </p:spPr>
        <p:txBody>
          <a:bodyPr/>
          <a:lstStyle/>
          <a:p>
            <a:endParaRPr lang="es-ES"/>
          </a:p>
        </p:txBody>
      </p:sp>
      <p:sp>
        <p:nvSpPr>
          <p:cNvPr id="66651" name="Freeform 91"/>
          <p:cNvSpPr>
            <a:spLocks/>
          </p:cNvSpPr>
          <p:nvPr/>
        </p:nvSpPr>
        <p:spPr bwMode="auto">
          <a:xfrm>
            <a:off x="4878388" y="2616200"/>
            <a:ext cx="123825" cy="125413"/>
          </a:xfrm>
          <a:custGeom>
            <a:avLst/>
            <a:gdLst>
              <a:gd name="T0" fmla="*/ 78 w 78"/>
              <a:gd name="T1" fmla="*/ 0 h 79"/>
              <a:gd name="T2" fmla="*/ 0 w 78"/>
              <a:gd name="T3" fmla="*/ 41 h 79"/>
              <a:gd name="T4" fmla="*/ 78 w 78"/>
              <a:gd name="T5" fmla="*/ 79 h 79"/>
              <a:gd name="T6" fmla="*/ 78 w 78"/>
              <a:gd name="T7" fmla="*/ 0 h 79"/>
              <a:gd name="T8" fmla="*/ 0 60000 65536"/>
              <a:gd name="T9" fmla="*/ 0 60000 65536"/>
              <a:gd name="T10" fmla="*/ 0 60000 65536"/>
              <a:gd name="T11" fmla="*/ 0 60000 65536"/>
              <a:gd name="T12" fmla="*/ 0 w 78"/>
              <a:gd name="T13" fmla="*/ 0 h 79"/>
              <a:gd name="T14" fmla="*/ 78 w 78"/>
              <a:gd name="T15" fmla="*/ 79 h 79"/>
            </a:gdLst>
            <a:ahLst/>
            <a:cxnLst>
              <a:cxn ang="T8">
                <a:pos x="T0" y="T1"/>
              </a:cxn>
              <a:cxn ang="T9">
                <a:pos x="T2" y="T3"/>
              </a:cxn>
              <a:cxn ang="T10">
                <a:pos x="T4" y="T5"/>
              </a:cxn>
              <a:cxn ang="T11">
                <a:pos x="T6" y="T7"/>
              </a:cxn>
            </a:cxnLst>
            <a:rect l="T12" t="T13" r="T14" b="T15"/>
            <a:pathLst>
              <a:path w="78" h="79">
                <a:moveTo>
                  <a:pt x="78" y="0"/>
                </a:moveTo>
                <a:lnTo>
                  <a:pt x="0" y="41"/>
                </a:lnTo>
                <a:lnTo>
                  <a:pt x="78" y="79"/>
                </a:lnTo>
                <a:lnTo>
                  <a:pt x="78" y="0"/>
                </a:lnTo>
                <a:close/>
              </a:path>
            </a:pathLst>
          </a:custGeom>
          <a:solidFill>
            <a:srgbClr val="000000"/>
          </a:solidFill>
          <a:ln w="9525">
            <a:noFill/>
            <a:round/>
            <a:headEnd/>
            <a:tailEnd/>
          </a:ln>
        </p:spPr>
        <p:txBody>
          <a:bodyPr/>
          <a:lstStyle/>
          <a:p>
            <a:endParaRPr lang="es-ES"/>
          </a:p>
        </p:txBody>
      </p:sp>
      <p:sp>
        <p:nvSpPr>
          <p:cNvPr id="66652" name="Line 92"/>
          <p:cNvSpPr>
            <a:spLocks noChangeShapeType="1"/>
          </p:cNvSpPr>
          <p:nvPr/>
        </p:nvSpPr>
        <p:spPr bwMode="auto">
          <a:xfrm>
            <a:off x="4991100" y="3749675"/>
            <a:ext cx="950913" cy="1588"/>
          </a:xfrm>
          <a:prstGeom prst="line">
            <a:avLst/>
          </a:prstGeom>
          <a:noFill/>
          <a:ln w="17463">
            <a:solidFill>
              <a:schemeClr val="tx1"/>
            </a:solidFill>
            <a:round/>
            <a:headEnd/>
            <a:tailEnd/>
          </a:ln>
        </p:spPr>
        <p:txBody>
          <a:bodyPr/>
          <a:lstStyle/>
          <a:p>
            <a:endParaRPr lang="es-ES"/>
          </a:p>
        </p:txBody>
      </p:sp>
      <p:sp>
        <p:nvSpPr>
          <p:cNvPr id="66653" name="Freeform 93"/>
          <p:cNvSpPr>
            <a:spLocks/>
          </p:cNvSpPr>
          <p:nvPr/>
        </p:nvSpPr>
        <p:spPr bwMode="auto">
          <a:xfrm>
            <a:off x="4878388" y="3683000"/>
            <a:ext cx="123825" cy="125413"/>
          </a:xfrm>
          <a:custGeom>
            <a:avLst/>
            <a:gdLst>
              <a:gd name="T0" fmla="*/ 78 w 78"/>
              <a:gd name="T1" fmla="*/ 0 h 79"/>
              <a:gd name="T2" fmla="*/ 0 w 78"/>
              <a:gd name="T3" fmla="*/ 42 h 79"/>
              <a:gd name="T4" fmla="*/ 78 w 78"/>
              <a:gd name="T5" fmla="*/ 79 h 79"/>
              <a:gd name="T6" fmla="*/ 78 w 78"/>
              <a:gd name="T7" fmla="*/ 0 h 79"/>
              <a:gd name="T8" fmla="*/ 0 60000 65536"/>
              <a:gd name="T9" fmla="*/ 0 60000 65536"/>
              <a:gd name="T10" fmla="*/ 0 60000 65536"/>
              <a:gd name="T11" fmla="*/ 0 60000 65536"/>
              <a:gd name="T12" fmla="*/ 0 w 78"/>
              <a:gd name="T13" fmla="*/ 0 h 79"/>
              <a:gd name="T14" fmla="*/ 78 w 78"/>
              <a:gd name="T15" fmla="*/ 79 h 79"/>
            </a:gdLst>
            <a:ahLst/>
            <a:cxnLst>
              <a:cxn ang="T8">
                <a:pos x="T0" y="T1"/>
              </a:cxn>
              <a:cxn ang="T9">
                <a:pos x="T2" y="T3"/>
              </a:cxn>
              <a:cxn ang="T10">
                <a:pos x="T4" y="T5"/>
              </a:cxn>
              <a:cxn ang="T11">
                <a:pos x="T6" y="T7"/>
              </a:cxn>
            </a:cxnLst>
            <a:rect l="T12" t="T13" r="T14" b="T15"/>
            <a:pathLst>
              <a:path w="78" h="79">
                <a:moveTo>
                  <a:pt x="78" y="0"/>
                </a:moveTo>
                <a:lnTo>
                  <a:pt x="0" y="42"/>
                </a:lnTo>
                <a:lnTo>
                  <a:pt x="78" y="79"/>
                </a:lnTo>
                <a:lnTo>
                  <a:pt x="78" y="0"/>
                </a:lnTo>
                <a:close/>
              </a:path>
            </a:pathLst>
          </a:custGeom>
          <a:solidFill>
            <a:srgbClr val="000000"/>
          </a:solidFill>
          <a:ln w="9525">
            <a:noFill/>
            <a:round/>
            <a:headEnd/>
            <a:tailEnd/>
          </a:ln>
        </p:spPr>
        <p:txBody>
          <a:bodyPr/>
          <a:lstStyle/>
          <a:p>
            <a:endParaRPr lang="es-ES"/>
          </a:p>
        </p:txBody>
      </p:sp>
      <p:sp>
        <p:nvSpPr>
          <p:cNvPr id="66654" name="Line 94"/>
          <p:cNvSpPr>
            <a:spLocks noChangeShapeType="1"/>
          </p:cNvSpPr>
          <p:nvPr/>
        </p:nvSpPr>
        <p:spPr bwMode="auto">
          <a:xfrm>
            <a:off x="4991100" y="4994275"/>
            <a:ext cx="950913" cy="1588"/>
          </a:xfrm>
          <a:prstGeom prst="line">
            <a:avLst/>
          </a:prstGeom>
          <a:noFill/>
          <a:ln w="17463">
            <a:solidFill>
              <a:schemeClr val="tx1"/>
            </a:solidFill>
            <a:round/>
            <a:headEnd/>
            <a:tailEnd/>
          </a:ln>
        </p:spPr>
        <p:txBody>
          <a:bodyPr/>
          <a:lstStyle/>
          <a:p>
            <a:endParaRPr lang="es-ES"/>
          </a:p>
        </p:txBody>
      </p:sp>
      <p:sp>
        <p:nvSpPr>
          <p:cNvPr id="66655" name="Freeform 95"/>
          <p:cNvSpPr>
            <a:spLocks/>
          </p:cNvSpPr>
          <p:nvPr/>
        </p:nvSpPr>
        <p:spPr bwMode="auto">
          <a:xfrm>
            <a:off x="4878388" y="4929188"/>
            <a:ext cx="123825" cy="123825"/>
          </a:xfrm>
          <a:custGeom>
            <a:avLst/>
            <a:gdLst>
              <a:gd name="T0" fmla="*/ 78 w 78"/>
              <a:gd name="T1" fmla="*/ 0 h 78"/>
              <a:gd name="T2" fmla="*/ 0 w 78"/>
              <a:gd name="T3" fmla="*/ 41 h 78"/>
              <a:gd name="T4" fmla="*/ 78 w 78"/>
              <a:gd name="T5" fmla="*/ 78 h 78"/>
              <a:gd name="T6" fmla="*/ 78 w 78"/>
              <a:gd name="T7" fmla="*/ 0 h 78"/>
              <a:gd name="T8" fmla="*/ 0 60000 65536"/>
              <a:gd name="T9" fmla="*/ 0 60000 65536"/>
              <a:gd name="T10" fmla="*/ 0 60000 65536"/>
              <a:gd name="T11" fmla="*/ 0 60000 65536"/>
              <a:gd name="T12" fmla="*/ 0 w 78"/>
              <a:gd name="T13" fmla="*/ 0 h 78"/>
              <a:gd name="T14" fmla="*/ 78 w 78"/>
              <a:gd name="T15" fmla="*/ 78 h 78"/>
            </a:gdLst>
            <a:ahLst/>
            <a:cxnLst>
              <a:cxn ang="T8">
                <a:pos x="T0" y="T1"/>
              </a:cxn>
              <a:cxn ang="T9">
                <a:pos x="T2" y="T3"/>
              </a:cxn>
              <a:cxn ang="T10">
                <a:pos x="T4" y="T5"/>
              </a:cxn>
              <a:cxn ang="T11">
                <a:pos x="T6" y="T7"/>
              </a:cxn>
            </a:cxnLst>
            <a:rect l="T12" t="T13" r="T14" b="T15"/>
            <a:pathLst>
              <a:path w="78" h="78">
                <a:moveTo>
                  <a:pt x="78" y="0"/>
                </a:moveTo>
                <a:lnTo>
                  <a:pt x="0" y="41"/>
                </a:lnTo>
                <a:lnTo>
                  <a:pt x="78" y="78"/>
                </a:lnTo>
                <a:lnTo>
                  <a:pt x="78" y="0"/>
                </a:lnTo>
                <a:close/>
              </a:path>
            </a:pathLst>
          </a:custGeom>
          <a:solidFill>
            <a:srgbClr val="000000"/>
          </a:solidFill>
          <a:ln w="9525">
            <a:noFill/>
            <a:round/>
            <a:headEnd/>
            <a:tailEnd/>
          </a:ln>
        </p:spPr>
        <p:txBody>
          <a:bodyPr/>
          <a:lstStyle/>
          <a:p>
            <a:endParaRPr lang="es-ES"/>
          </a:p>
        </p:txBody>
      </p:sp>
      <p:sp>
        <p:nvSpPr>
          <p:cNvPr id="66656" name="Freeform 96"/>
          <p:cNvSpPr>
            <a:spLocks/>
          </p:cNvSpPr>
          <p:nvPr/>
        </p:nvSpPr>
        <p:spPr bwMode="auto">
          <a:xfrm>
            <a:off x="5232400" y="2681288"/>
            <a:ext cx="177800" cy="1068387"/>
          </a:xfrm>
          <a:custGeom>
            <a:avLst/>
            <a:gdLst>
              <a:gd name="T0" fmla="*/ 0 w 112"/>
              <a:gd name="T1" fmla="*/ 0 h 673"/>
              <a:gd name="T2" fmla="*/ 23 w 112"/>
              <a:gd name="T3" fmla="*/ 4 h 673"/>
              <a:gd name="T4" fmla="*/ 41 w 112"/>
              <a:gd name="T5" fmla="*/ 19 h 673"/>
              <a:gd name="T6" fmla="*/ 53 w 112"/>
              <a:gd name="T7" fmla="*/ 34 h 673"/>
              <a:gd name="T8" fmla="*/ 56 w 112"/>
              <a:gd name="T9" fmla="*/ 56 h 673"/>
              <a:gd name="T10" fmla="*/ 56 w 112"/>
              <a:gd name="T11" fmla="*/ 198 h 673"/>
              <a:gd name="T12" fmla="*/ 60 w 112"/>
              <a:gd name="T13" fmla="*/ 221 h 673"/>
              <a:gd name="T14" fmla="*/ 75 w 112"/>
              <a:gd name="T15" fmla="*/ 239 h 673"/>
              <a:gd name="T16" fmla="*/ 90 w 112"/>
              <a:gd name="T17" fmla="*/ 250 h 673"/>
              <a:gd name="T18" fmla="*/ 112 w 112"/>
              <a:gd name="T19" fmla="*/ 254 h 673"/>
              <a:gd name="T20" fmla="*/ 90 w 112"/>
              <a:gd name="T21" fmla="*/ 258 h 673"/>
              <a:gd name="T22" fmla="*/ 75 w 112"/>
              <a:gd name="T23" fmla="*/ 273 h 673"/>
              <a:gd name="T24" fmla="*/ 60 w 112"/>
              <a:gd name="T25" fmla="*/ 288 h 673"/>
              <a:gd name="T26" fmla="*/ 56 w 112"/>
              <a:gd name="T27" fmla="*/ 310 h 673"/>
              <a:gd name="T28" fmla="*/ 56 w 112"/>
              <a:gd name="T29" fmla="*/ 617 h 673"/>
              <a:gd name="T30" fmla="*/ 53 w 112"/>
              <a:gd name="T31" fmla="*/ 639 h 673"/>
              <a:gd name="T32" fmla="*/ 41 w 112"/>
              <a:gd name="T33" fmla="*/ 658 h 673"/>
              <a:gd name="T34" fmla="*/ 23 w 112"/>
              <a:gd name="T35" fmla="*/ 669 h 673"/>
              <a:gd name="T36" fmla="*/ 0 w 112"/>
              <a:gd name="T37" fmla="*/ 673 h 6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2"/>
              <a:gd name="T58" fmla="*/ 0 h 673"/>
              <a:gd name="T59" fmla="*/ 112 w 112"/>
              <a:gd name="T60" fmla="*/ 673 h 67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2" h="673">
                <a:moveTo>
                  <a:pt x="0" y="0"/>
                </a:moveTo>
                <a:lnTo>
                  <a:pt x="23" y="4"/>
                </a:lnTo>
                <a:lnTo>
                  <a:pt x="41" y="19"/>
                </a:lnTo>
                <a:lnTo>
                  <a:pt x="53" y="34"/>
                </a:lnTo>
                <a:lnTo>
                  <a:pt x="56" y="56"/>
                </a:lnTo>
                <a:lnTo>
                  <a:pt x="56" y="198"/>
                </a:lnTo>
                <a:lnTo>
                  <a:pt x="60" y="221"/>
                </a:lnTo>
                <a:lnTo>
                  <a:pt x="75" y="239"/>
                </a:lnTo>
                <a:lnTo>
                  <a:pt x="90" y="250"/>
                </a:lnTo>
                <a:lnTo>
                  <a:pt x="112" y="254"/>
                </a:lnTo>
                <a:lnTo>
                  <a:pt x="90" y="258"/>
                </a:lnTo>
                <a:lnTo>
                  <a:pt x="75" y="273"/>
                </a:lnTo>
                <a:lnTo>
                  <a:pt x="60" y="288"/>
                </a:lnTo>
                <a:lnTo>
                  <a:pt x="56" y="310"/>
                </a:lnTo>
                <a:lnTo>
                  <a:pt x="56" y="617"/>
                </a:lnTo>
                <a:lnTo>
                  <a:pt x="53" y="639"/>
                </a:lnTo>
                <a:lnTo>
                  <a:pt x="41" y="658"/>
                </a:lnTo>
                <a:lnTo>
                  <a:pt x="23" y="669"/>
                </a:lnTo>
                <a:lnTo>
                  <a:pt x="0" y="673"/>
                </a:lnTo>
              </a:path>
            </a:pathLst>
          </a:custGeom>
          <a:noFill/>
          <a:ln w="17463">
            <a:solidFill>
              <a:schemeClr val="tx1"/>
            </a:solidFill>
            <a:round/>
            <a:headEnd/>
            <a:tailEnd/>
          </a:ln>
        </p:spPr>
        <p:txBody>
          <a:bodyPr/>
          <a:lstStyle/>
          <a:p>
            <a:endParaRPr lang="es-ES"/>
          </a:p>
        </p:txBody>
      </p:sp>
      <p:sp>
        <p:nvSpPr>
          <p:cNvPr id="66657" name="Rectangle 97"/>
          <p:cNvSpPr>
            <a:spLocks noChangeArrowheads="1"/>
          </p:cNvSpPr>
          <p:nvPr/>
        </p:nvSpPr>
        <p:spPr bwMode="auto">
          <a:xfrm>
            <a:off x="1843088" y="1771650"/>
            <a:ext cx="6342062" cy="4283075"/>
          </a:xfrm>
          <a:prstGeom prst="rect">
            <a:avLst/>
          </a:prstGeom>
          <a:noFill/>
          <a:ln w="34925">
            <a:noFill/>
            <a:miter lim="800000"/>
            <a:headEnd/>
            <a:tailEnd/>
          </a:ln>
        </p:spPr>
        <p:txBody>
          <a:bodyPr/>
          <a:lstStyle/>
          <a:p>
            <a:endParaRPr lang="es-ES"/>
          </a:p>
        </p:txBody>
      </p:sp>
    </p:spTree>
  </p:cSld>
  <p:clrMapOvr>
    <a:masterClrMapping/>
  </p:clrMapOvr>
  <p:transition spd="med" advClick="0"/>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914400" y="-76200"/>
            <a:ext cx="7772400" cy="1143000"/>
          </a:xfrm>
        </p:spPr>
        <p:txBody>
          <a:bodyPr/>
          <a:lstStyle/>
          <a:p>
            <a:pPr eaLnBrk="1" hangingPunct="1"/>
            <a:r>
              <a:rPr lang="es-ES_tradnl" sz="3600" smtClean="0"/>
              <a:t>Equivalencia</a:t>
            </a:r>
          </a:p>
        </p:txBody>
      </p:sp>
      <p:sp>
        <p:nvSpPr>
          <p:cNvPr id="880643" name="Rectangle 3"/>
          <p:cNvSpPr>
            <a:spLocks noGrp="1" noChangeArrowheads="1"/>
          </p:cNvSpPr>
          <p:nvPr>
            <p:ph type="body" idx="1"/>
          </p:nvPr>
        </p:nvSpPr>
        <p:spPr>
          <a:xfrm>
            <a:off x="1169988" y="1066800"/>
            <a:ext cx="7772400" cy="4114800"/>
          </a:xfrm>
        </p:spPr>
        <p:txBody>
          <a:bodyPr/>
          <a:lstStyle/>
          <a:p>
            <a:pPr algn="just" eaLnBrk="1" hangingPunct="1">
              <a:defRPr/>
            </a:pPr>
            <a:r>
              <a:rPr lang="es-EC" sz="2000" smtClean="0"/>
              <a:t>Valor del Dinero en el Tiempo, y Costo de Oportunidad: llevan a concepto de </a:t>
            </a:r>
            <a:r>
              <a:rPr lang="es-EC" sz="2000" b="1" smtClean="0"/>
              <a:t>“equivalencia”.</a:t>
            </a:r>
            <a:endParaRPr lang="es-EC" sz="2000" smtClean="0"/>
          </a:p>
          <a:p>
            <a:pPr algn="just" eaLnBrk="1" hangingPunct="1">
              <a:defRPr/>
            </a:pPr>
            <a:r>
              <a:rPr lang="es-EC" sz="2000" smtClean="0"/>
              <a:t>Distintas cantidades de dinero, en distintos momentos del tiempo pueden tener igual valor financieramente.</a:t>
            </a:r>
          </a:p>
          <a:p>
            <a:pPr algn="just" eaLnBrk="1" hangingPunct="1">
              <a:defRPr/>
            </a:pPr>
            <a:r>
              <a:rPr lang="es-EC" sz="2000" smtClean="0"/>
              <a:t>Ej:</a:t>
            </a:r>
          </a:p>
          <a:p>
            <a:pPr lvl="1" algn="just" eaLnBrk="1" hangingPunct="1">
              <a:defRPr/>
            </a:pPr>
            <a:r>
              <a:rPr lang="es-EC" sz="2000" smtClean="0"/>
              <a:t>Si su costo de oportunidad es del 15%.</a:t>
            </a:r>
          </a:p>
          <a:p>
            <a:pPr lvl="1" algn="just" eaLnBrk="1" hangingPunct="1">
              <a:defRPr/>
            </a:pPr>
            <a:r>
              <a:rPr lang="es-EC" sz="2000" smtClean="0"/>
              <a:t>$100 hoy = $115 después de un año.</a:t>
            </a:r>
          </a:p>
          <a:p>
            <a:pPr lvl="1" algn="just" eaLnBrk="1" hangingPunct="1">
              <a:defRPr/>
            </a:pPr>
            <a:r>
              <a:rPr lang="es-EC" sz="2000" smtClean="0"/>
              <a:t>De cualquier forma al siguiente año tendrá los $115.</a:t>
            </a:r>
            <a:endParaRPr lang="es-EC" smtClean="0"/>
          </a:p>
        </p:txBody>
      </p:sp>
      <p:graphicFrame>
        <p:nvGraphicFramePr>
          <p:cNvPr id="13314" name="Object 4"/>
          <p:cNvGraphicFramePr>
            <a:graphicFrameLocks noChangeAspect="1"/>
          </p:cNvGraphicFramePr>
          <p:nvPr/>
        </p:nvGraphicFramePr>
        <p:xfrm>
          <a:off x="5943600" y="4191000"/>
          <a:ext cx="2790825" cy="2492375"/>
        </p:xfrm>
        <a:graphic>
          <a:graphicData uri="http://schemas.openxmlformats.org/presentationml/2006/ole">
            <p:oleObj spid="_x0000_s13314" name="Clip" r:id="rId3" imgW="2943000" imgH="2628720" progId="MS_ClipArt_Gallery.5">
              <p:embed/>
            </p:oleObj>
          </a:graphicData>
        </a:graphic>
      </p:graphicFrame>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noFill/>
        </p:spPr>
        <p:txBody>
          <a:bodyPr lIns="90488" tIns="44450" rIns="90488" bIns="44450" anchor="b"/>
          <a:lstStyle/>
          <a:p>
            <a:pPr eaLnBrk="1" hangingPunct="1"/>
            <a:r>
              <a:rPr lang="es-ES_tradnl" sz="4000" smtClean="0"/>
              <a:t>Valor </a:t>
            </a:r>
            <a:r>
              <a:rPr lang="en-US" sz="4000" smtClean="0"/>
              <a:t>Actual</a:t>
            </a:r>
            <a:r>
              <a:rPr lang="es-ES_tradnl" sz="4000" smtClean="0"/>
              <a:t> y Valor Futuro</a:t>
            </a:r>
          </a:p>
        </p:txBody>
      </p:sp>
      <p:sp>
        <p:nvSpPr>
          <p:cNvPr id="67587" name="Text Box 3"/>
          <p:cNvSpPr txBox="1">
            <a:spLocks noChangeArrowheads="1"/>
          </p:cNvSpPr>
          <p:nvPr/>
        </p:nvSpPr>
        <p:spPr bwMode="auto">
          <a:xfrm>
            <a:off x="1889125" y="4537075"/>
            <a:ext cx="184150" cy="457200"/>
          </a:xfrm>
          <a:prstGeom prst="rect">
            <a:avLst/>
          </a:prstGeom>
          <a:noFill/>
          <a:ln w="12700">
            <a:noFill/>
            <a:miter lim="800000"/>
            <a:headEnd/>
            <a:tailEnd/>
          </a:ln>
        </p:spPr>
        <p:txBody>
          <a:bodyPr wrap="none">
            <a:spAutoFit/>
          </a:bodyPr>
          <a:lstStyle/>
          <a:p>
            <a:pPr eaLnBrk="0" hangingPunct="0"/>
            <a:endParaRPr lang="es-CL">
              <a:latin typeface="Arial" charset="0"/>
            </a:endParaRPr>
          </a:p>
        </p:txBody>
      </p:sp>
      <p:sp>
        <p:nvSpPr>
          <p:cNvPr id="67588" name="Text Box 4"/>
          <p:cNvSpPr txBox="1">
            <a:spLocks noChangeArrowheads="1"/>
          </p:cNvSpPr>
          <p:nvPr/>
        </p:nvSpPr>
        <p:spPr bwMode="auto">
          <a:xfrm>
            <a:off x="1812925" y="4754563"/>
            <a:ext cx="2951163" cy="579437"/>
          </a:xfrm>
          <a:prstGeom prst="rect">
            <a:avLst/>
          </a:prstGeom>
          <a:noFill/>
          <a:ln w="12700">
            <a:noFill/>
            <a:miter lim="800000"/>
            <a:headEnd/>
            <a:tailEnd/>
          </a:ln>
        </p:spPr>
        <p:txBody>
          <a:bodyPr wrap="none">
            <a:spAutoFit/>
          </a:bodyPr>
          <a:lstStyle/>
          <a:p>
            <a:pPr eaLnBrk="0" hangingPunct="0"/>
            <a:r>
              <a:rPr lang="en-US" sz="3200">
                <a:latin typeface="Arial" charset="0"/>
              </a:rPr>
              <a:t>VA</a:t>
            </a:r>
            <a:r>
              <a:rPr lang="es-ES_tradnl" sz="3200">
                <a:latin typeface="Arial" charset="0"/>
              </a:rPr>
              <a:t> = </a:t>
            </a:r>
            <a:r>
              <a:rPr lang="en-US" sz="3200">
                <a:latin typeface="Arial" charset="0"/>
              </a:rPr>
              <a:t>V</a:t>
            </a:r>
            <a:r>
              <a:rPr lang="es-ES_tradnl" sz="3200">
                <a:latin typeface="Arial" charset="0"/>
              </a:rPr>
              <a:t>F /(1+</a:t>
            </a:r>
            <a:r>
              <a:rPr lang="en-US" sz="3200">
                <a:latin typeface="Arial" charset="0"/>
              </a:rPr>
              <a:t>r</a:t>
            </a:r>
            <a:r>
              <a:rPr lang="es-ES_tradnl" sz="3200">
                <a:latin typeface="Arial" charset="0"/>
              </a:rPr>
              <a:t>)</a:t>
            </a:r>
            <a:r>
              <a:rPr lang="es-ES_tradnl" sz="3200" baseline="30000">
                <a:latin typeface="Arial" charset="0"/>
              </a:rPr>
              <a:t>n</a:t>
            </a:r>
            <a:endParaRPr lang="es-ES_tradnl">
              <a:latin typeface="Arial" charset="0"/>
            </a:endParaRPr>
          </a:p>
        </p:txBody>
      </p:sp>
      <p:grpSp>
        <p:nvGrpSpPr>
          <p:cNvPr id="67589" name="Group 5"/>
          <p:cNvGrpSpPr>
            <a:grpSpLocks/>
          </p:cNvGrpSpPr>
          <p:nvPr/>
        </p:nvGrpSpPr>
        <p:grpSpPr bwMode="auto">
          <a:xfrm>
            <a:off x="1889125" y="2286000"/>
            <a:ext cx="3240088" cy="1981200"/>
            <a:chOff x="1190" y="1274"/>
            <a:chExt cx="2041" cy="1248"/>
          </a:xfrm>
        </p:grpSpPr>
        <p:sp>
          <p:nvSpPr>
            <p:cNvPr id="67592" name="Line 6"/>
            <p:cNvSpPr>
              <a:spLocks noChangeShapeType="1"/>
            </p:cNvSpPr>
            <p:nvPr/>
          </p:nvSpPr>
          <p:spPr bwMode="auto">
            <a:xfrm>
              <a:off x="1248" y="1824"/>
              <a:ext cx="1632" cy="0"/>
            </a:xfrm>
            <a:prstGeom prst="line">
              <a:avLst/>
            </a:prstGeom>
            <a:noFill/>
            <a:ln w="12700">
              <a:solidFill>
                <a:schemeClr val="tx1"/>
              </a:solidFill>
              <a:round/>
              <a:headEnd/>
              <a:tailEnd/>
            </a:ln>
          </p:spPr>
          <p:txBody>
            <a:bodyPr wrap="none" anchor="ctr"/>
            <a:lstStyle/>
            <a:p>
              <a:endParaRPr lang="es-ES"/>
            </a:p>
          </p:txBody>
        </p:sp>
        <p:sp>
          <p:nvSpPr>
            <p:cNvPr id="67593" name="Line 7"/>
            <p:cNvSpPr>
              <a:spLocks noChangeShapeType="1"/>
            </p:cNvSpPr>
            <p:nvPr/>
          </p:nvSpPr>
          <p:spPr bwMode="auto">
            <a:xfrm flipV="1">
              <a:off x="1248" y="1392"/>
              <a:ext cx="0" cy="432"/>
            </a:xfrm>
            <a:prstGeom prst="line">
              <a:avLst/>
            </a:prstGeom>
            <a:noFill/>
            <a:ln w="12700">
              <a:solidFill>
                <a:schemeClr val="tx1"/>
              </a:solidFill>
              <a:round/>
              <a:headEnd/>
              <a:tailEnd type="triangle" w="med" len="med"/>
            </a:ln>
          </p:spPr>
          <p:txBody>
            <a:bodyPr wrap="none" anchor="ctr"/>
            <a:lstStyle/>
            <a:p>
              <a:endParaRPr lang="es-ES"/>
            </a:p>
          </p:txBody>
        </p:sp>
        <p:sp>
          <p:nvSpPr>
            <p:cNvPr id="67594" name="Line 8"/>
            <p:cNvSpPr>
              <a:spLocks noChangeShapeType="1"/>
            </p:cNvSpPr>
            <p:nvPr/>
          </p:nvSpPr>
          <p:spPr bwMode="auto">
            <a:xfrm>
              <a:off x="2880" y="1824"/>
              <a:ext cx="0" cy="432"/>
            </a:xfrm>
            <a:prstGeom prst="line">
              <a:avLst/>
            </a:prstGeom>
            <a:noFill/>
            <a:ln w="12700">
              <a:solidFill>
                <a:schemeClr val="tx1"/>
              </a:solidFill>
              <a:round/>
              <a:headEnd/>
              <a:tailEnd type="triangle" w="med" len="med"/>
            </a:ln>
          </p:spPr>
          <p:txBody>
            <a:bodyPr wrap="none" anchor="ctr"/>
            <a:lstStyle/>
            <a:p>
              <a:endParaRPr lang="es-ES"/>
            </a:p>
          </p:txBody>
        </p:sp>
        <p:sp>
          <p:nvSpPr>
            <p:cNvPr id="67595" name="Text Box 9"/>
            <p:cNvSpPr txBox="1">
              <a:spLocks noChangeArrowheads="1"/>
            </p:cNvSpPr>
            <p:nvPr/>
          </p:nvSpPr>
          <p:spPr bwMode="auto">
            <a:xfrm>
              <a:off x="1334" y="1274"/>
              <a:ext cx="372" cy="288"/>
            </a:xfrm>
            <a:prstGeom prst="rect">
              <a:avLst/>
            </a:prstGeom>
            <a:noFill/>
            <a:ln w="12700">
              <a:noFill/>
              <a:miter lim="800000"/>
              <a:headEnd/>
              <a:tailEnd/>
            </a:ln>
          </p:spPr>
          <p:txBody>
            <a:bodyPr wrap="none">
              <a:spAutoFit/>
            </a:bodyPr>
            <a:lstStyle/>
            <a:p>
              <a:pPr eaLnBrk="0" hangingPunct="0"/>
              <a:r>
                <a:rPr lang="en-US">
                  <a:latin typeface="Arial" charset="0"/>
                </a:rPr>
                <a:t>VA</a:t>
              </a:r>
              <a:endParaRPr lang="es-ES_tradnl">
                <a:latin typeface="Arial" charset="0"/>
              </a:endParaRPr>
            </a:p>
          </p:txBody>
        </p:sp>
        <p:sp>
          <p:nvSpPr>
            <p:cNvPr id="67596" name="Text Box 10"/>
            <p:cNvSpPr txBox="1">
              <a:spLocks noChangeArrowheads="1"/>
            </p:cNvSpPr>
            <p:nvPr/>
          </p:nvSpPr>
          <p:spPr bwMode="auto">
            <a:xfrm>
              <a:off x="2870" y="2234"/>
              <a:ext cx="361" cy="288"/>
            </a:xfrm>
            <a:prstGeom prst="rect">
              <a:avLst/>
            </a:prstGeom>
            <a:noFill/>
            <a:ln w="12700">
              <a:noFill/>
              <a:miter lim="800000"/>
              <a:headEnd/>
              <a:tailEnd/>
            </a:ln>
          </p:spPr>
          <p:txBody>
            <a:bodyPr wrap="none">
              <a:spAutoFit/>
            </a:bodyPr>
            <a:lstStyle/>
            <a:p>
              <a:pPr eaLnBrk="0" hangingPunct="0"/>
              <a:r>
                <a:rPr lang="en-US">
                  <a:latin typeface="Arial" charset="0"/>
                </a:rPr>
                <a:t>V</a:t>
              </a:r>
              <a:r>
                <a:rPr lang="es-ES_tradnl">
                  <a:latin typeface="Arial" charset="0"/>
                </a:rPr>
                <a:t>F</a:t>
              </a:r>
            </a:p>
          </p:txBody>
        </p:sp>
        <p:sp>
          <p:nvSpPr>
            <p:cNvPr id="67597" name="Text Box 11"/>
            <p:cNvSpPr txBox="1">
              <a:spLocks noChangeArrowheads="1"/>
            </p:cNvSpPr>
            <p:nvPr/>
          </p:nvSpPr>
          <p:spPr bwMode="auto">
            <a:xfrm>
              <a:off x="1190" y="1946"/>
              <a:ext cx="212" cy="288"/>
            </a:xfrm>
            <a:prstGeom prst="rect">
              <a:avLst/>
            </a:prstGeom>
            <a:noFill/>
            <a:ln w="12700">
              <a:noFill/>
              <a:miter lim="800000"/>
              <a:headEnd/>
              <a:tailEnd/>
            </a:ln>
          </p:spPr>
          <p:txBody>
            <a:bodyPr wrap="none">
              <a:spAutoFit/>
            </a:bodyPr>
            <a:lstStyle/>
            <a:p>
              <a:pPr eaLnBrk="0" hangingPunct="0"/>
              <a:r>
                <a:rPr lang="es-ES_tradnl">
                  <a:latin typeface="Arial" charset="0"/>
                </a:rPr>
                <a:t>0</a:t>
              </a:r>
            </a:p>
          </p:txBody>
        </p:sp>
        <p:sp>
          <p:nvSpPr>
            <p:cNvPr id="67598" name="Text Box 12"/>
            <p:cNvSpPr txBox="1">
              <a:spLocks noChangeArrowheads="1"/>
            </p:cNvSpPr>
            <p:nvPr/>
          </p:nvSpPr>
          <p:spPr bwMode="auto">
            <a:xfrm>
              <a:off x="2774" y="1514"/>
              <a:ext cx="212" cy="288"/>
            </a:xfrm>
            <a:prstGeom prst="rect">
              <a:avLst/>
            </a:prstGeom>
            <a:noFill/>
            <a:ln w="12700">
              <a:noFill/>
              <a:miter lim="800000"/>
              <a:headEnd/>
              <a:tailEnd/>
            </a:ln>
          </p:spPr>
          <p:txBody>
            <a:bodyPr wrap="none">
              <a:spAutoFit/>
            </a:bodyPr>
            <a:lstStyle/>
            <a:p>
              <a:pPr eaLnBrk="0" hangingPunct="0"/>
              <a:r>
                <a:rPr lang="es-ES_tradnl">
                  <a:latin typeface="Arial" charset="0"/>
                </a:rPr>
                <a:t>n</a:t>
              </a:r>
            </a:p>
          </p:txBody>
        </p:sp>
      </p:grpSp>
      <p:sp>
        <p:nvSpPr>
          <p:cNvPr id="67590" name="Rectangle 13"/>
          <p:cNvSpPr>
            <a:spLocks noChangeArrowheads="1"/>
          </p:cNvSpPr>
          <p:nvPr/>
        </p:nvSpPr>
        <p:spPr bwMode="auto">
          <a:xfrm>
            <a:off x="1752600" y="4648200"/>
            <a:ext cx="3124200" cy="838200"/>
          </a:xfrm>
          <a:prstGeom prst="rect">
            <a:avLst/>
          </a:prstGeom>
          <a:noFill/>
          <a:ln w="12700">
            <a:solidFill>
              <a:schemeClr val="tx1"/>
            </a:solidFill>
            <a:miter lim="800000"/>
            <a:headEnd/>
            <a:tailEnd/>
          </a:ln>
        </p:spPr>
        <p:txBody>
          <a:bodyPr wrap="none" anchor="ctr"/>
          <a:lstStyle/>
          <a:p>
            <a:endParaRPr lang="es-ES"/>
          </a:p>
        </p:txBody>
      </p:sp>
      <p:sp>
        <p:nvSpPr>
          <p:cNvPr id="67591" name="Text Box 14"/>
          <p:cNvSpPr txBox="1">
            <a:spLocks noChangeArrowheads="1"/>
          </p:cNvSpPr>
          <p:nvPr/>
        </p:nvSpPr>
        <p:spPr bwMode="auto">
          <a:xfrm>
            <a:off x="5410200" y="4953000"/>
            <a:ext cx="2286000" cy="822325"/>
          </a:xfrm>
          <a:prstGeom prst="rect">
            <a:avLst/>
          </a:prstGeom>
          <a:noFill/>
          <a:ln w="12700">
            <a:noFill/>
            <a:miter lim="800000"/>
            <a:headEnd/>
            <a:tailEnd/>
          </a:ln>
        </p:spPr>
        <p:txBody>
          <a:bodyPr>
            <a:spAutoFit/>
          </a:bodyPr>
          <a:lstStyle/>
          <a:p>
            <a:pPr eaLnBrk="0" hangingPunct="0">
              <a:spcBef>
                <a:spcPct val="50000"/>
              </a:spcBef>
            </a:pPr>
            <a:r>
              <a:rPr lang="es-ES_tradnl">
                <a:latin typeface="Arial" charset="0"/>
              </a:rPr>
              <a:t>Valor Presente (“Descontar”)</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s-ES_tradnl" smtClean="0"/>
              <a:t>Valor </a:t>
            </a:r>
            <a:r>
              <a:rPr lang="en-US" smtClean="0"/>
              <a:t>Actual</a:t>
            </a:r>
            <a:r>
              <a:rPr lang="es-ES_tradnl" smtClean="0"/>
              <a:t> y Valor Futuro</a:t>
            </a:r>
          </a:p>
        </p:txBody>
      </p:sp>
      <p:sp>
        <p:nvSpPr>
          <p:cNvPr id="68611" name="Text Box 3"/>
          <p:cNvSpPr txBox="1">
            <a:spLocks noChangeArrowheads="1"/>
          </p:cNvSpPr>
          <p:nvPr/>
        </p:nvSpPr>
        <p:spPr bwMode="auto">
          <a:xfrm>
            <a:off x="1889125" y="4537075"/>
            <a:ext cx="184150" cy="457200"/>
          </a:xfrm>
          <a:prstGeom prst="rect">
            <a:avLst/>
          </a:prstGeom>
          <a:noFill/>
          <a:ln w="12700">
            <a:noFill/>
            <a:miter lim="800000"/>
            <a:headEnd/>
            <a:tailEnd/>
          </a:ln>
        </p:spPr>
        <p:txBody>
          <a:bodyPr wrap="none">
            <a:spAutoFit/>
          </a:bodyPr>
          <a:lstStyle/>
          <a:p>
            <a:pPr eaLnBrk="0" hangingPunct="0"/>
            <a:endParaRPr lang="es-CL">
              <a:latin typeface="Arial" charset="0"/>
            </a:endParaRPr>
          </a:p>
        </p:txBody>
      </p:sp>
      <p:sp>
        <p:nvSpPr>
          <p:cNvPr id="68612" name="Text Box 4"/>
          <p:cNvSpPr txBox="1">
            <a:spLocks noChangeArrowheads="1"/>
          </p:cNvSpPr>
          <p:nvPr/>
        </p:nvSpPr>
        <p:spPr bwMode="auto">
          <a:xfrm>
            <a:off x="1812925" y="4754563"/>
            <a:ext cx="3109913" cy="579437"/>
          </a:xfrm>
          <a:prstGeom prst="rect">
            <a:avLst/>
          </a:prstGeom>
          <a:noFill/>
          <a:ln w="12700">
            <a:noFill/>
            <a:miter lim="800000"/>
            <a:headEnd/>
            <a:tailEnd/>
          </a:ln>
        </p:spPr>
        <p:txBody>
          <a:bodyPr wrap="none">
            <a:spAutoFit/>
          </a:bodyPr>
          <a:lstStyle/>
          <a:p>
            <a:pPr eaLnBrk="0" hangingPunct="0"/>
            <a:r>
              <a:rPr lang="en-US" sz="3200">
                <a:latin typeface="Arial" charset="0"/>
              </a:rPr>
              <a:t>V</a:t>
            </a:r>
            <a:r>
              <a:rPr lang="es-ES_tradnl" sz="3200">
                <a:latin typeface="Arial" charset="0"/>
              </a:rPr>
              <a:t>F  = </a:t>
            </a:r>
            <a:r>
              <a:rPr lang="en-US" sz="3200">
                <a:latin typeface="Arial" charset="0"/>
              </a:rPr>
              <a:t>VA</a:t>
            </a:r>
            <a:r>
              <a:rPr lang="es-ES_tradnl" sz="3200">
                <a:latin typeface="Arial" charset="0"/>
              </a:rPr>
              <a:t> *(1+</a:t>
            </a:r>
            <a:r>
              <a:rPr lang="en-US" sz="3200">
                <a:latin typeface="Arial" charset="0"/>
              </a:rPr>
              <a:t>r</a:t>
            </a:r>
            <a:r>
              <a:rPr lang="es-ES_tradnl" sz="3200">
                <a:latin typeface="Arial" charset="0"/>
              </a:rPr>
              <a:t>)</a:t>
            </a:r>
            <a:r>
              <a:rPr lang="es-ES_tradnl" sz="3200" baseline="30000">
                <a:latin typeface="Arial" charset="0"/>
              </a:rPr>
              <a:t>n</a:t>
            </a:r>
            <a:endParaRPr lang="es-ES_tradnl">
              <a:latin typeface="Arial" charset="0"/>
            </a:endParaRPr>
          </a:p>
        </p:txBody>
      </p:sp>
      <p:grpSp>
        <p:nvGrpSpPr>
          <p:cNvPr id="68613" name="Group 5"/>
          <p:cNvGrpSpPr>
            <a:grpSpLocks/>
          </p:cNvGrpSpPr>
          <p:nvPr/>
        </p:nvGrpSpPr>
        <p:grpSpPr bwMode="auto">
          <a:xfrm>
            <a:off x="1889125" y="2286000"/>
            <a:ext cx="3240088" cy="1981200"/>
            <a:chOff x="1190" y="1274"/>
            <a:chExt cx="2041" cy="1248"/>
          </a:xfrm>
        </p:grpSpPr>
        <p:sp>
          <p:nvSpPr>
            <p:cNvPr id="68616" name="Line 6"/>
            <p:cNvSpPr>
              <a:spLocks noChangeShapeType="1"/>
            </p:cNvSpPr>
            <p:nvPr/>
          </p:nvSpPr>
          <p:spPr bwMode="auto">
            <a:xfrm>
              <a:off x="1248" y="1824"/>
              <a:ext cx="1632" cy="0"/>
            </a:xfrm>
            <a:prstGeom prst="line">
              <a:avLst/>
            </a:prstGeom>
            <a:noFill/>
            <a:ln w="12700">
              <a:solidFill>
                <a:schemeClr val="tx1"/>
              </a:solidFill>
              <a:round/>
              <a:headEnd/>
              <a:tailEnd/>
            </a:ln>
          </p:spPr>
          <p:txBody>
            <a:bodyPr wrap="none" anchor="ctr"/>
            <a:lstStyle/>
            <a:p>
              <a:endParaRPr lang="es-ES"/>
            </a:p>
          </p:txBody>
        </p:sp>
        <p:sp>
          <p:nvSpPr>
            <p:cNvPr id="68617" name="Line 7"/>
            <p:cNvSpPr>
              <a:spLocks noChangeShapeType="1"/>
            </p:cNvSpPr>
            <p:nvPr/>
          </p:nvSpPr>
          <p:spPr bwMode="auto">
            <a:xfrm flipV="1">
              <a:off x="1248" y="1392"/>
              <a:ext cx="0" cy="432"/>
            </a:xfrm>
            <a:prstGeom prst="line">
              <a:avLst/>
            </a:prstGeom>
            <a:noFill/>
            <a:ln w="12700">
              <a:solidFill>
                <a:schemeClr val="tx1"/>
              </a:solidFill>
              <a:round/>
              <a:headEnd/>
              <a:tailEnd type="triangle" w="med" len="med"/>
            </a:ln>
          </p:spPr>
          <p:txBody>
            <a:bodyPr wrap="none" anchor="ctr"/>
            <a:lstStyle/>
            <a:p>
              <a:endParaRPr lang="es-ES"/>
            </a:p>
          </p:txBody>
        </p:sp>
        <p:sp>
          <p:nvSpPr>
            <p:cNvPr id="68618" name="Line 8"/>
            <p:cNvSpPr>
              <a:spLocks noChangeShapeType="1"/>
            </p:cNvSpPr>
            <p:nvPr/>
          </p:nvSpPr>
          <p:spPr bwMode="auto">
            <a:xfrm>
              <a:off x="2880" y="1824"/>
              <a:ext cx="0" cy="432"/>
            </a:xfrm>
            <a:prstGeom prst="line">
              <a:avLst/>
            </a:prstGeom>
            <a:noFill/>
            <a:ln w="12700">
              <a:solidFill>
                <a:schemeClr val="tx1"/>
              </a:solidFill>
              <a:round/>
              <a:headEnd/>
              <a:tailEnd type="triangle" w="med" len="med"/>
            </a:ln>
          </p:spPr>
          <p:txBody>
            <a:bodyPr wrap="none" anchor="ctr"/>
            <a:lstStyle/>
            <a:p>
              <a:endParaRPr lang="es-ES"/>
            </a:p>
          </p:txBody>
        </p:sp>
        <p:sp>
          <p:nvSpPr>
            <p:cNvPr id="68619" name="Text Box 9"/>
            <p:cNvSpPr txBox="1">
              <a:spLocks noChangeArrowheads="1"/>
            </p:cNvSpPr>
            <p:nvPr/>
          </p:nvSpPr>
          <p:spPr bwMode="auto">
            <a:xfrm>
              <a:off x="1334" y="1274"/>
              <a:ext cx="372" cy="288"/>
            </a:xfrm>
            <a:prstGeom prst="rect">
              <a:avLst/>
            </a:prstGeom>
            <a:noFill/>
            <a:ln w="12700">
              <a:noFill/>
              <a:miter lim="800000"/>
              <a:headEnd/>
              <a:tailEnd/>
            </a:ln>
          </p:spPr>
          <p:txBody>
            <a:bodyPr wrap="none">
              <a:spAutoFit/>
            </a:bodyPr>
            <a:lstStyle/>
            <a:p>
              <a:pPr eaLnBrk="0" hangingPunct="0"/>
              <a:r>
                <a:rPr lang="en-US">
                  <a:latin typeface="Arial" charset="0"/>
                </a:rPr>
                <a:t>VA</a:t>
              </a:r>
              <a:endParaRPr lang="es-ES_tradnl">
                <a:latin typeface="Arial" charset="0"/>
              </a:endParaRPr>
            </a:p>
          </p:txBody>
        </p:sp>
        <p:sp>
          <p:nvSpPr>
            <p:cNvPr id="68620" name="Text Box 10"/>
            <p:cNvSpPr txBox="1">
              <a:spLocks noChangeArrowheads="1"/>
            </p:cNvSpPr>
            <p:nvPr/>
          </p:nvSpPr>
          <p:spPr bwMode="auto">
            <a:xfrm>
              <a:off x="2870" y="2234"/>
              <a:ext cx="361" cy="288"/>
            </a:xfrm>
            <a:prstGeom prst="rect">
              <a:avLst/>
            </a:prstGeom>
            <a:noFill/>
            <a:ln w="12700">
              <a:noFill/>
              <a:miter lim="800000"/>
              <a:headEnd/>
              <a:tailEnd/>
            </a:ln>
          </p:spPr>
          <p:txBody>
            <a:bodyPr wrap="none">
              <a:spAutoFit/>
            </a:bodyPr>
            <a:lstStyle/>
            <a:p>
              <a:pPr eaLnBrk="0" hangingPunct="0"/>
              <a:r>
                <a:rPr lang="en-US">
                  <a:latin typeface="Arial" charset="0"/>
                </a:rPr>
                <a:t>V</a:t>
              </a:r>
              <a:r>
                <a:rPr lang="es-ES_tradnl">
                  <a:latin typeface="Arial" charset="0"/>
                </a:rPr>
                <a:t>F</a:t>
              </a:r>
            </a:p>
          </p:txBody>
        </p:sp>
        <p:sp>
          <p:nvSpPr>
            <p:cNvPr id="68621" name="Text Box 11"/>
            <p:cNvSpPr txBox="1">
              <a:spLocks noChangeArrowheads="1"/>
            </p:cNvSpPr>
            <p:nvPr/>
          </p:nvSpPr>
          <p:spPr bwMode="auto">
            <a:xfrm>
              <a:off x="1190" y="1946"/>
              <a:ext cx="212" cy="288"/>
            </a:xfrm>
            <a:prstGeom prst="rect">
              <a:avLst/>
            </a:prstGeom>
            <a:noFill/>
            <a:ln w="12700">
              <a:noFill/>
              <a:miter lim="800000"/>
              <a:headEnd/>
              <a:tailEnd/>
            </a:ln>
          </p:spPr>
          <p:txBody>
            <a:bodyPr wrap="none">
              <a:spAutoFit/>
            </a:bodyPr>
            <a:lstStyle/>
            <a:p>
              <a:pPr eaLnBrk="0" hangingPunct="0"/>
              <a:r>
                <a:rPr lang="es-ES_tradnl">
                  <a:latin typeface="Arial" charset="0"/>
                </a:rPr>
                <a:t>0</a:t>
              </a:r>
            </a:p>
          </p:txBody>
        </p:sp>
        <p:sp>
          <p:nvSpPr>
            <p:cNvPr id="68622" name="Text Box 12"/>
            <p:cNvSpPr txBox="1">
              <a:spLocks noChangeArrowheads="1"/>
            </p:cNvSpPr>
            <p:nvPr/>
          </p:nvSpPr>
          <p:spPr bwMode="auto">
            <a:xfrm>
              <a:off x="2774" y="1514"/>
              <a:ext cx="212" cy="288"/>
            </a:xfrm>
            <a:prstGeom prst="rect">
              <a:avLst/>
            </a:prstGeom>
            <a:noFill/>
            <a:ln w="12700">
              <a:noFill/>
              <a:miter lim="800000"/>
              <a:headEnd/>
              <a:tailEnd/>
            </a:ln>
          </p:spPr>
          <p:txBody>
            <a:bodyPr wrap="none">
              <a:spAutoFit/>
            </a:bodyPr>
            <a:lstStyle/>
            <a:p>
              <a:pPr eaLnBrk="0" hangingPunct="0"/>
              <a:r>
                <a:rPr lang="es-ES_tradnl">
                  <a:latin typeface="Arial" charset="0"/>
                </a:rPr>
                <a:t>n</a:t>
              </a:r>
            </a:p>
          </p:txBody>
        </p:sp>
      </p:grpSp>
      <p:sp>
        <p:nvSpPr>
          <p:cNvPr id="68614" name="Rectangle 13"/>
          <p:cNvSpPr>
            <a:spLocks noChangeArrowheads="1"/>
          </p:cNvSpPr>
          <p:nvPr/>
        </p:nvSpPr>
        <p:spPr bwMode="auto">
          <a:xfrm>
            <a:off x="1752600" y="4648200"/>
            <a:ext cx="3124200" cy="838200"/>
          </a:xfrm>
          <a:prstGeom prst="rect">
            <a:avLst/>
          </a:prstGeom>
          <a:noFill/>
          <a:ln w="12700">
            <a:solidFill>
              <a:schemeClr val="tx1"/>
            </a:solidFill>
            <a:miter lim="800000"/>
            <a:headEnd/>
            <a:tailEnd/>
          </a:ln>
        </p:spPr>
        <p:txBody>
          <a:bodyPr wrap="none" anchor="ctr"/>
          <a:lstStyle/>
          <a:p>
            <a:endParaRPr lang="es-ES"/>
          </a:p>
        </p:txBody>
      </p:sp>
      <p:sp>
        <p:nvSpPr>
          <p:cNvPr id="68615" name="Text Box 14"/>
          <p:cNvSpPr txBox="1">
            <a:spLocks noChangeArrowheads="1"/>
          </p:cNvSpPr>
          <p:nvPr/>
        </p:nvSpPr>
        <p:spPr bwMode="auto">
          <a:xfrm>
            <a:off x="5410200" y="4953000"/>
            <a:ext cx="2286000" cy="822325"/>
          </a:xfrm>
          <a:prstGeom prst="rect">
            <a:avLst/>
          </a:prstGeom>
          <a:noFill/>
          <a:ln w="12700">
            <a:noFill/>
            <a:miter lim="800000"/>
            <a:headEnd/>
            <a:tailEnd/>
          </a:ln>
        </p:spPr>
        <p:txBody>
          <a:bodyPr>
            <a:spAutoFit/>
          </a:bodyPr>
          <a:lstStyle/>
          <a:p>
            <a:pPr eaLnBrk="0" hangingPunct="0">
              <a:spcBef>
                <a:spcPct val="50000"/>
              </a:spcBef>
            </a:pPr>
            <a:r>
              <a:rPr lang="es-ES_tradnl">
                <a:latin typeface="Arial" charset="0"/>
              </a:rPr>
              <a:t>Valor Futuro (“Capitalizar”)</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s-ES_tradnl" sz="3600" smtClean="0"/>
              <a:t>Flujo de Caja y </a:t>
            </a:r>
            <a:br>
              <a:rPr lang="es-ES_tradnl" sz="3600" smtClean="0"/>
            </a:br>
            <a:r>
              <a:rPr lang="es-ES_tradnl" sz="3600" smtClean="0"/>
              <a:t>Diagrama de Flujo de Caja</a:t>
            </a:r>
          </a:p>
        </p:txBody>
      </p:sp>
      <p:sp>
        <p:nvSpPr>
          <p:cNvPr id="885763" name="Rectangle 3"/>
          <p:cNvSpPr>
            <a:spLocks noGrp="1" noChangeArrowheads="1"/>
          </p:cNvSpPr>
          <p:nvPr>
            <p:ph type="body" idx="1"/>
          </p:nvPr>
        </p:nvSpPr>
        <p:spPr/>
        <p:txBody>
          <a:bodyPr/>
          <a:lstStyle/>
          <a:p>
            <a:pPr algn="just" eaLnBrk="1" hangingPunct="1">
              <a:defRPr/>
            </a:pPr>
            <a:r>
              <a:rPr lang="es-EC" sz="2000" b="1" smtClean="0"/>
              <a:t>“Flujo de caja”</a:t>
            </a:r>
            <a:r>
              <a:rPr lang="es-EC" sz="2000" smtClean="0"/>
              <a:t>: detalle de ingresos y egresos </a:t>
            </a:r>
            <a:r>
              <a:rPr lang="es-EC" sz="2000" u="sng" smtClean="0"/>
              <a:t>en el tiempo</a:t>
            </a:r>
            <a:r>
              <a:rPr lang="es-EC" sz="2000" smtClean="0"/>
              <a:t>.</a:t>
            </a:r>
          </a:p>
          <a:p>
            <a:pPr algn="just" eaLnBrk="1" hangingPunct="1">
              <a:defRPr/>
            </a:pPr>
            <a:r>
              <a:rPr lang="es-EC" sz="2000" b="1" smtClean="0"/>
              <a:t>“Diagrama de Flujo de Caja”:</a:t>
            </a:r>
            <a:r>
              <a:rPr lang="es-EC" sz="2000" smtClean="0"/>
              <a:t> Representación gráfica.</a:t>
            </a:r>
          </a:p>
          <a:p>
            <a:pPr lvl="1" algn="just" eaLnBrk="1" hangingPunct="1">
              <a:defRPr/>
            </a:pPr>
            <a:r>
              <a:rPr lang="es-EC" sz="2000" smtClean="0"/>
              <a:t>Sobre una escala de tiempo horizontal.</a:t>
            </a:r>
          </a:p>
          <a:p>
            <a:pPr lvl="1" algn="just" eaLnBrk="1" hangingPunct="1">
              <a:defRPr/>
            </a:pPr>
            <a:r>
              <a:rPr lang="es-EC" sz="2000" smtClean="0"/>
              <a:t>Puntos equidistantes.</a:t>
            </a:r>
          </a:p>
          <a:p>
            <a:pPr lvl="1" algn="just" eaLnBrk="1" hangingPunct="1">
              <a:defRPr/>
            </a:pPr>
            <a:r>
              <a:rPr lang="es-EC" sz="2000" smtClean="0"/>
              <a:t>Ingresos </a:t>
            </a:r>
            <a:r>
              <a:rPr lang="es-EC" sz="2000" smtClean="0">
                <a:sym typeface="Symbol" pitchFamily="18" charset="2"/>
              </a:rPr>
              <a:t></a:t>
            </a:r>
            <a:r>
              <a:rPr lang="es-EC" sz="2000" b="1" smtClean="0">
                <a:ea typeface="Batang" pitchFamily="18" charset="-127"/>
              </a:rPr>
              <a:t>.</a:t>
            </a:r>
            <a:endParaRPr lang="es-EC" sz="2000" smtClean="0">
              <a:ea typeface="Batang" pitchFamily="18" charset="-127"/>
            </a:endParaRPr>
          </a:p>
          <a:p>
            <a:pPr lvl="1" algn="just" eaLnBrk="1" hangingPunct="1">
              <a:defRPr/>
            </a:pPr>
            <a:r>
              <a:rPr lang="es-EC" sz="2000" smtClean="0"/>
              <a:t>Egresos </a:t>
            </a:r>
            <a:r>
              <a:rPr lang="es-EC" sz="2000" smtClean="0">
                <a:sym typeface="Symbol" pitchFamily="18" charset="2"/>
              </a:rPr>
              <a:t></a:t>
            </a:r>
            <a:r>
              <a:rPr lang="es-EC" sz="2000" b="1" smtClean="0">
                <a:ea typeface="Batang" pitchFamily="18" charset="-127"/>
              </a:rPr>
              <a:t>.</a:t>
            </a:r>
            <a:endParaRPr lang="es-EC" sz="2000" smtClean="0"/>
          </a:p>
          <a:p>
            <a:pPr lvl="1" algn="just" eaLnBrk="1" hangingPunct="1">
              <a:defRPr/>
            </a:pPr>
            <a:r>
              <a:rPr lang="es-EC" sz="2000" smtClean="0"/>
              <a:t>Flechas proporcionales en longitud al valor.</a:t>
            </a:r>
          </a:p>
          <a:p>
            <a:pPr lvl="1" algn="just" eaLnBrk="1" hangingPunct="1">
              <a:defRPr/>
            </a:pPr>
            <a:r>
              <a:rPr lang="es-EC" sz="2000" smtClean="0"/>
              <a:t>Se asume que flujo de efectivo ocurre solo al final de cada período.</a:t>
            </a:r>
          </a:p>
          <a:p>
            <a:pPr lvl="1" algn="just" eaLnBrk="1" hangingPunct="1">
              <a:defRPr/>
            </a:pPr>
            <a:r>
              <a:rPr lang="es-EC" sz="2000" smtClean="0"/>
              <a:t>El primer punto se conoce como momento 0.</a:t>
            </a:r>
          </a:p>
        </p:txBody>
      </p:sp>
      <p:pic>
        <p:nvPicPr>
          <p:cNvPr id="69636" name="Picture 4" descr="BS00049_"/>
          <p:cNvPicPr>
            <a:picLocks noChangeAspect="1" noChangeArrowheads="1"/>
          </p:cNvPicPr>
          <p:nvPr/>
        </p:nvPicPr>
        <p:blipFill>
          <a:blip r:embed="rId2"/>
          <a:srcRect/>
          <a:stretch>
            <a:fillRect/>
          </a:stretch>
        </p:blipFill>
        <p:spPr bwMode="auto">
          <a:xfrm>
            <a:off x="0" y="0"/>
            <a:ext cx="1978025" cy="1960563"/>
          </a:xfrm>
          <a:prstGeom prst="rect">
            <a:avLst/>
          </a:prstGeom>
          <a:noFill/>
          <a:ln w="9525">
            <a:noFill/>
            <a:miter lim="800000"/>
            <a:headEnd/>
            <a:tailEnd/>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s-ES_tradnl" smtClean="0"/>
              <a:t>Introducción a las </a:t>
            </a:r>
            <a:r>
              <a:rPr lang="en-US" smtClean="0"/>
              <a:t>F</a:t>
            </a:r>
            <a:r>
              <a:rPr lang="es-ES_tradnl" smtClean="0"/>
              <a:t>inanzas</a:t>
            </a:r>
          </a:p>
        </p:txBody>
      </p:sp>
      <p:sp>
        <p:nvSpPr>
          <p:cNvPr id="851971" name="Rectangle 3"/>
          <p:cNvSpPr>
            <a:spLocks noGrp="1" noChangeArrowheads="1"/>
          </p:cNvSpPr>
          <p:nvPr>
            <p:ph type="body" idx="1"/>
          </p:nvPr>
        </p:nvSpPr>
        <p:spPr/>
        <p:txBody>
          <a:bodyPr/>
          <a:lstStyle/>
          <a:p>
            <a:pPr eaLnBrk="1" hangingPunct="1">
              <a:defRPr/>
            </a:pPr>
            <a:r>
              <a:rPr lang="en-US" smtClean="0"/>
              <a:t>C</a:t>
            </a:r>
            <a:r>
              <a:rPr lang="es-ES_tradnl" smtClean="0"/>
              <a:t>osto vs. Egreso.</a:t>
            </a:r>
          </a:p>
          <a:p>
            <a:pPr eaLnBrk="1" hangingPunct="1">
              <a:defRPr/>
            </a:pPr>
            <a:r>
              <a:rPr lang="es-ES_tradnl" smtClean="0"/>
              <a:t>Ingreso vs. Venta.</a:t>
            </a:r>
          </a:p>
          <a:p>
            <a:pPr eaLnBrk="1" hangingPunct="1">
              <a:defRPr/>
            </a:pPr>
            <a:r>
              <a:rPr lang="es-ES_tradnl" smtClean="0"/>
              <a:t>Utilidad vs. Rentabilidad.</a:t>
            </a:r>
          </a:p>
          <a:p>
            <a:pPr eaLnBrk="1" hangingPunct="1">
              <a:defRPr/>
            </a:pPr>
            <a:endParaRPr lang="es-ES_tradnl" smtClean="0"/>
          </a:p>
        </p:txBody>
      </p:sp>
      <p:pic>
        <p:nvPicPr>
          <p:cNvPr id="47108" name="Picture 4" descr="BD04905_"/>
          <p:cNvPicPr>
            <a:picLocks noChangeAspect="1" noChangeArrowheads="1"/>
          </p:cNvPicPr>
          <p:nvPr/>
        </p:nvPicPr>
        <p:blipFill>
          <a:blip r:embed="rId2"/>
          <a:srcRect/>
          <a:stretch>
            <a:fillRect/>
          </a:stretch>
        </p:blipFill>
        <p:spPr bwMode="auto">
          <a:xfrm>
            <a:off x="2971800" y="4267200"/>
            <a:ext cx="3709988" cy="1905000"/>
          </a:xfrm>
          <a:prstGeom prst="rect">
            <a:avLst/>
          </a:prstGeom>
          <a:noFill/>
          <a:ln w="9525">
            <a:noFill/>
            <a:miter lim="800000"/>
            <a:headEnd/>
            <a:tailEnd/>
          </a:ln>
        </p:spPr>
      </p:pic>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786" name="Rectangle 2"/>
          <p:cNvSpPr>
            <a:spLocks noGrp="1" noChangeArrowheads="1"/>
          </p:cNvSpPr>
          <p:nvPr>
            <p:ph type="body" idx="1"/>
          </p:nvPr>
        </p:nvSpPr>
        <p:spPr>
          <a:xfrm>
            <a:off x="457200" y="1676400"/>
            <a:ext cx="8178800" cy="4171950"/>
          </a:xfrm>
        </p:spPr>
        <p:txBody>
          <a:bodyPr/>
          <a:lstStyle/>
          <a:p>
            <a:pPr eaLnBrk="1" hangingPunct="1">
              <a:defRPr/>
            </a:pPr>
            <a:r>
              <a:rPr lang="es-EC" sz="2000" smtClean="0"/>
              <a:t>Invertir $100 hoy, recibir $30 / año los siguientes 4 años:</a:t>
            </a:r>
            <a:endParaRPr lang="es-EC" smtClean="0"/>
          </a:p>
          <a:p>
            <a:pPr eaLnBrk="1" hangingPunct="1">
              <a:defRPr/>
            </a:pPr>
            <a:endParaRPr lang="es-ES_tradnl" smtClean="0"/>
          </a:p>
          <a:p>
            <a:pPr eaLnBrk="1" hangingPunct="1">
              <a:defRPr/>
            </a:pPr>
            <a:endParaRPr lang="es-ES_tradnl" smtClean="0"/>
          </a:p>
          <a:p>
            <a:pPr eaLnBrk="1" hangingPunct="1">
              <a:defRPr/>
            </a:pPr>
            <a:endParaRPr lang="es-ES_tradnl" smtClean="0"/>
          </a:p>
          <a:p>
            <a:pPr eaLnBrk="1" hangingPunct="1">
              <a:defRPr/>
            </a:pPr>
            <a:endParaRPr lang="es-EC" sz="2000" smtClean="0"/>
          </a:p>
          <a:p>
            <a:pPr eaLnBrk="1" hangingPunct="1">
              <a:defRPr/>
            </a:pPr>
            <a:r>
              <a:rPr lang="es-EC" sz="2000" smtClean="0"/>
              <a:t>Prestar $100 hoy, pagar $30 / año los siguientes 4 años:</a:t>
            </a:r>
            <a:endParaRPr lang="es-EC" smtClean="0"/>
          </a:p>
          <a:p>
            <a:pPr eaLnBrk="1" hangingPunct="1">
              <a:defRPr/>
            </a:pPr>
            <a:endParaRPr lang="es-ES_tradnl" smtClean="0"/>
          </a:p>
        </p:txBody>
      </p:sp>
      <p:sp>
        <p:nvSpPr>
          <p:cNvPr id="70659" name="Rectangle 3"/>
          <p:cNvSpPr>
            <a:spLocks noGrp="1" noChangeArrowheads="1"/>
          </p:cNvSpPr>
          <p:nvPr>
            <p:ph type="title"/>
          </p:nvPr>
        </p:nvSpPr>
        <p:spPr/>
        <p:txBody>
          <a:bodyPr/>
          <a:lstStyle/>
          <a:p>
            <a:pPr eaLnBrk="1" hangingPunct="1"/>
            <a:r>
              <a:rPr lang="es-ES_tradnl" sz="3600" smtClean="0"/>
              <a:t>Diagrama de Flujo de Caja</a:t>
            </a:r>
          </a:p>
        </p:txBody>
      </p:sp>
      <p:grpSp>
        <p:nvGrpSpPr>
          <p:cNvPr id="70660" name="Group 4"/>
          <p:cNvGrpSpPr>
            <a:grpSpLocks/>
          </p:cNvGrpSpPr>
          <p:nvPr/>
        </p:nvGrpSpPr>
        <p:grpSpPr bwMode="auto">
          <a:xfrm>
            <a:off x="1524000" y="2362200"/>
            <a:ext cx="5410200" cy="1524000"/>
            <a:chOff x="2304" y="13248"/>
            <a:chExt cx="4608" cy="1584"/>
          </a:xfrm>
        </p:grpSpPr>
        <p:sp>
          <p:nvSpPr>
            <p:cNvPr id="70678" name="Line 5"/>
            <p:cNvSpPr>
              <a:spLocks noChangeShapeType="1"/>
            </p:cNvSpPr>
            <p:nvPr/>
          </p:nvSpPr>
          <p:spPr bwMode="auto">
            <a:xfrm>
              <a:off x="2304" y="13680"/>
              <a:ext cx="4608" cy="0"/>
            </a:xfrm>
            <a:prstGeom prst="line">
              <a:avLst/>
            </a:prstGeom>
            <a:noFill/>
            <a:ln w="9525">
              <a:solidFill>
                <a:srgbClr val="000000"/>
              </a:solidFill>
              <a:round/>
              <a:headEnd/>
              <a:tailEnd/>
            </a:ln>
          </p:spPr>
          <p:txBody>
            <a:bodyPr/>
            <a:lstStyle/>
            <a:p>
              <a:endParaRPr lang="es-ES"/>
            </a:p>
          </p:txBody>
        </p:sp>
        <p:sp>
          <p:nvSpPr>
            <p:cNvPr id="70679" name="Line 6"/>
            <p:cNvSpPr>
              <a:spLocks noChangeShapeType="1"/>
            </p:cNvSpPr>
            <p:nvPr/>
          </p:nvSpPr>
          <p:spPr bwMode="auto">
            <a:xfrm>
              <a:off x="2304" y="13680"/>
              <a:ext cx="0" cy="1152"/>
            </a:xfrm>
            <a:prstGeom prst="line">
              <a:avLst/>
            </a:prstGeom>
            <a:noFill/>
            <a:ln w="9525">
              <a:solidFill>
                <a:srgbClr val="000000"/>
              </a:solidFill>
              <a:round/>
              <a:headEnd/>
              <a:tailEnd type="triangle" w="med" len="med"/>
            </a:ln>
          </p:spPr>
          <p:txBody>
            <a:bodyPr/>
            <a:lstStyle/>
            <a:p>
              <a:endParaRPr lang="es-ES"/>
            </a:p>
          </p:txBody>
        </p:sp>
        <p:sp>
          <p:nvSpPr>
            <p:cNvPr id="70680" name="Line 7"/>
            <p:cNvSpPr>
              <a:spLocks noChangeShapeType="1"/>
            </p:cNvSpPr>
            <p:nvPr/>
          </p:nvSpPr>
          <p:spPr bwMode="auto">
            <a:xfrm flipV="1">
              <a:off x="3456" y="13248"/>
              <a:ext cx="0" cy="432"/>
            </a:xfrm>
            <a:prstGeom prst="line">
              <a:avLst/>
            </a:prstGeom>
            <a:noFill/>
            <a:ln w="9525">
              <a:solidFill>
                <a:srgbClr val="000000"/>
              </a:solidFill>
              <a:round/>
              <a:headEnd/>
              <a:tailEnd type="triangle" w="med" len="med"/>
            </a:ln>
          </p:spPr>
          <p:txBody>
            <a:bodyPr/>
            <a:lstStyle/>
            <a:p>
              <a:endParaRPr lang="es-ES"/>
            </a:p>
          </p:txBody>
        </p:sp>
        <p:sp>
          <p:nvSpPr>
            <p:cNvPr id="70681" name="Line 8"/>
            <p:cNvSpPr>
              <a:spLocks noChangeShapeType="1"/>
            </p:cNvSpPr>
            <p:nvPr/>
          </p:nvSpPr>
          <p:spPr bwMode="auto">
            <a:xfrm flipV="1">
              <a:off x="4608" y="13248"/>
              <a:ext cx="0" cy="432"/>
            </a:xfrm>
            <a:prstGeom prst="line">
              <a:avLst/>
            </a:prstGeom>
            <a:noFill/>
            <a:ln w="9525">
              <a:solidFill>
                <a:srgbClr val="000000"/>
              </a:solidFill>
              <a:round/>
              <a:headEnd/>
              <a:tailEnd type="triangle" w="med" len="med"/>
            </a:ln>
          </p:spPr>
          <p:txBody>
            <a:bodyPr/>
            <a:lstStyle/>
            <a:p>
              <a:endParaRPr lang="es-ES"/>
            </a:p>
          </p:txBody>
        </p:sp>
        <p:sp>
          <p:nvSpPr>
            <p:cNvPr id="70682" name="Line 9"/>
            <p:cNvSpPr>
              <a:spLocks noChangeShapeType="1"/>
            </p:cNvSpPr>
            <p:nvPr/>
          </p:nvSpPr>
          <p:spPr bwMode="auto">
            <a:xfrm flipV="1">
              <a:off x="5760" y="13248"/>
              <a:ext cx="0" cy="432"/>
            </a:xfrm>
            <a:prstGeom prst="line">
              <a:avLst/>
            </a:prstGeom>
            <a:noFill/>
            <a:ln w="9525">
              <a:solidFill>
                <a:srgbClr val="000000"/>
              </a:solidFill>
              <a:round/>
              <a:headEnd/>
              <a:tailEnd type="triangle" w="med" len="med"/>
            </a:ln>
          </p:spPr>
          <p:txBody>
            <a:bodyPr/>
            <a:lstStyle/>
            <a:p>
              <a:endParaRPr lang="es-ES"/>
            </a:p>
          </p:txBody>
        </p:sp>
        <p:sp>
          <p:nvSpPr>
            <p:cNvPr id="70683" name="Line 10"/>
            <p:cNvSpPr>
              <a:spLocks noChangeShapeType="1"/>
            </p:cNvSpPr>
            <p:nvPr/>
          </p:nvSpPr>
          <p:spPr bwMode="auto">
            <a:xfrm flipV="1">
              <a:off x="6912" y="13248"/>
              <a:ext cx="0" cy="432"/>
            </a:xfrm>
            <a:prstGeom prst="line">
              <a:avLst/>
            </a:prstGeom>
            <a:noFill/>
            <a:ln w="9525">
              <a:solidFill>
                <a:srgbClr val="000000"/>
              </a:solidFill>
              <a:round/>
              <a:headEnd/>
              <a:tailEnd type="triangle" w="med" len="med"/>
            </a:ln>
          </p:spPr>
          <p:txBody>
            <a:bodyPr/>
            <a:lstStyle/>
            <a:p>
              <a:endParaRPr lang="es-ES"/>
            </a:p>
          </p:txBody>
        </p:sp>
      </p:grpSp>
      <p:grpSp>
        <p:nvGrpSpPr>
          <p:cNvPr id="70661" name="Group 11"/>
          <p:cNvGrpSpPr>
            <a:grpSpLocks/>
          </p:cNvGrpSpPr>
          <p:nvPr/>
        </p:nvGrpSpPr>
        <p:grpSpPr bwMode="auto">
          <a:xfrm flipV="1">
            <a:off x="1600200" y="4800600"/>
            <a:ext cx="5638800" cy="1371600"/>
            <a:chOff x="2304" y="13248"/>
            <a:chExt cx="4608" cy="1584"/>
          </a:xfrm>
        </p:grpSpPr>
        <p:sp>
          <p:nvSpPr>
            <p:cNvPr id="70672" name="Line 12"/>
            <p:cNvSpPr>
              <a:spLocks noChangeShapeType="1"/>
            </p:cNvSpPr>
            <p:nvPr/>
          </p:nvSpPr>
          <p:spPr bwMode="auto">
            <a:xfrm>
              <a:off x="2304" y="13680"/>
              <a:ext cx="4608" cy="0"/>
            </a:xfrm>
            <a:prstGeom prst="line">
              <a:avLst/>
            </a:prstGeom>
            <a:noFill/>
            <a:ln w="9525">
              <a:solidFill>
                <a:srgbClr val="000000"/>
              </a:solidFill>
              <a:round/>
              <a:headEnd/>
              <a:tailEnd/>
            </a:ln>
          </p:spPr>
          <p:txBody>
            <a:bodyPr/>
            <a:lstStyle/>
            <a:p>
              <a:endParaRPr lang="es-ES"/>
            </a:p>
          </p:txBody>
        </p:sp>
        <p:sp>
          <p:nvSpPr>
            <p:cNvPr id="70673" name="Line 13"/>
            <p:cNvSpPr>
              <a:spLocks noChangeShapeType="1"/>
            </p:cNvSpPr>
            <p:nvPr/>
          </p:nvSpPr>
          <p:spPr bwMode="auto">
            <a:xfrm>
              <a:off x="2304" y="13680"/>
              <a:ext cx="0" cy="1152"/>
            </a:xfrm>
            <a:prstGeom prst="line">
              <a:avLst/>
            </a:prstGeom>
            <a:noFill/>
            <a:ln w="9525">
              <a:solidFill>
                <a:srgbClr val="000000"/>
              </a:solidFill>
              <a:round/>
              <a:headEnd/>
              <a:tailEnd type="triangle" w="med" len="med"/>
            </a:ln>
          </p:spPr>
          <p:txBody>
            <a:bodyPr/>
            <a:lstStyle/>
            <a:p>
              <a:endParaRPr lang="es-ES"/>
            </a:p>
          </p:txBody>
        </p:sp>
        <p:sp>
          <p:nvSpPr>
            <p:cNvPr id="70674" name="Line 14"/>
            <p:cNvSpPr>
              <a:spLocks noChangeShapeType="1"/>
            </p:cNvSpPr>
            <p:nvPr/>
          </p:nvSpPr>
          <p:spPr bwMode="auto">
            <a:xfrm flipV="1">
              <a:off x="3456" y="13248"/>
              <a:ext cx="0" cy="432"/>
            </a:xfrm>
            <a:prstGeom prst="line">
              <a:avLst/>
            </a:prstGeom>
            <a:noFill/>
            <a:ln w="9525">
              <a:solidFill>
                <a:srgbClr val="000000"/>
              </a:solidFill>
              <a:round/>
              <a:headEnd/>
              <a:tailEnd type="triangle" w="med" len="med"/>
            </a:ln>
          </p:spPr>
          <p:txBody>
            <a:bodyPr/>
            <a:lstStyle/>
            <a:p>
              <a:endParaRPr lang="es-ES"/>
            </a:p>
          </p:txBody>
        </p:sp>
        <p:sp>
          <p:nvSpPr>
            <p:cNvPr id="70675" name="Line 15"/>
            <p:cNvSpPr>
              <a:spLocks noChangeShapeType="1"/>
            </p:cNvSpPr>
            <p:nvPr/>
          </p:nvSpPr>
          <p:spPr bwMode="auto">
            <a:xfrm flipV="1">
              <a:off x="4608" y="13248"/>
              <a:ext cx="0" cy="432"/>
            </a:xfrm>
            <a:prstGeom prst="line">
              <a:avLst/>
            </a:prstGeom>
            <a:noFill/>
            <a:ln w="9525">
              <a:solidFill>
                <a:srgbClr val="000000"/>
              </a:solidFill>
              <a:round/>
              <a:headEnd/>
              <a:tailEnd type="triangle" w="med" len="med"/>
            </a:ln>
          </p:spPr>
          <p:txBody>
            <a:bodyPr/>
            <a:lstStyle/>
            <a:p>
              <a:endParaRPr lang="es-ES"/>
            </a:p>
          </p:txBody>
        </p:sp>
        <p:sp>
          <p:nvSpPr>
            <p:cNvPr id="70676" name="Line 16"/>
            <p:cNvSpPr>
              <a:spLocks noChangeShapeType="1"/>
            </p:cNvSpPr>
            <p:nvPr/>
          </p:nvSpPr>
          <p:spPr bwMode="auto">
            <a:xfrm flipV="1">
              <a:off x="5760" y="13248"/>
              <a:ext cx="0" cy="432"/>
            </a:xfrm>
            <a:prstGeom prst="line">
              <a:avLst/>
            </a:prstGeom>
            <a:noFill/>
            <a:ln w="9525">
              <a:solidFill>
                <a:srgbClr val="000000"/>
              </a:solidFill>
              <a:round/>
              <a:headEnd/>
              <a:tailEnd type="triangle" w="med" len="med"/>
            </a:ln>
          </p:spPr>
          <p:txBody>
            <a:bodyPr/>
            <a:lstStyle/>
            <a:p>
              <a:endParaRPr lang="es-ES"/>
            </a:p>
          </p:txBody>
        </p:sp>
        <p:sp>
          <p:nvSpPr>
            <p:cNvPr id="70677" name="Line 17"/>
            <p:cNvSpPr>
              <a:spLocks noChangeShapeType="1"/>
            </p:cNvSpPr>
            <p:nvPr/>
          </p:nvSpPr>
          <p:spPr bwMode="auto">
            <a:xfrm flipV="1">
              <a:off x="6912" y="13248"/>
              <a:ext cx="0" cy="432"/>
            </a:xfrm>
            <a:prstGeom prst="line">
              <a:avLst/>
            </a:prstGeom>
            <a:noFill/>
            <a:ln w="9525">
              <a:solidFill>
                <a:srgbClr val="000000"/>
              </a:solidFill>
              <a:round/>
              <a:headEnd/>
              <a:tailEnd type="triangle" w="med" len="med"/>
            </a:ln>
          </p:spPr>
          <p:txBody>
            <a:bodyPr/>
            <a:lstStyle/>
            <a:p>
              <a:endParaRPr lang="es-ES"/>
            </a:p>
          </p:txBody>
        </p:sp>
      </p:grpSp>
      <p:sp>
        <p:nvSpPr>
          <p:cNvPr id="70662" name="Text Box 18"/>
          <p:cNvSpPr txBox="1">
            <a:spLocks noChangeArrowheads="1"/>
          </p:cNvSpPr>
          <p:nvPr/>
        </p:nvSpPr>
        <p:spPr bwMode="auto">
          <a:xfrm>
            <a:off x="898525" y="3313113"/>
            <a:ext cx="641350" cy="366712"/>
          </a:xfrm>
          <a:prstGeom prst="rect">
            <a:avLst/>
          </a:prstGeom>
          <a:noFill/>
          <a:ln w="9525">
            <a:noFill/>
            <a:miter lim="800000"/>
            <a:headEnd/>
            <a:tailEnd/>
          </a:ln>
        </p:spPr>
        <p:txBody>
          <a:bodyPr wrap="none">
            <a:spAutoFit/>
          </a:bodyPr>
          <a:lstStyle/>
          <a:p>
            <a:pPr eaLnBrk="0" hangingPunct="0"/>
            <a:r>
              <a:rPr lang="es-ES_tradnl" sz="1800" b="1">
                <a:latin typeface="Arial" charset="0"/>
              </a:rPr>
              <a:t>-100</a:t>
            </a:r>
            <a:endParaRPr lang="es-ES_tradnl">
              <a:latin typeface="Arial" charset="0"/>
            </a:endParaRPr>
          </a:p>
        </p:txBody>
      </p:sp>
      <p:sp>
        <p:nvSpPr>
          <p:cNvPr id="70663" name="Text Box 19"/>
          <p:cNvSpPr txBox="1">
            <a:spLocks noChangeArrowheads="1"/>
          </p:cNvSpPr>
          <p:nvPr/>
        </p:nvSpPr>
        <p:spPr bwMode="auto">
          <a:xfrm>
            <a:off x="914400" y="5043488"/>
            <a:ext cx="698500" cy="366712"/>
          </a:xfrm>
          <a:prstGeom prst="rect">
            <a:avLst/>
          </a:prstGeom>
          <a:noFill/>
          <a:ln w="9525">
            <a:noFill/>
            <a:miter lim="800000"/>
            <a:headEnd/>
            <a:tailEnd/>
          </a:ln>
        </p:spPr>
        <p:txBody>
          <a:bodyPr wrap="none">
            <a:spAutoFit/>
          </a:bodyPr>
          <a:lstStyle/>
          <a:p>
            <a:pPr eaLnBrk="0" hangingPunct="0"/>
            <a:r>
              <a:rPr lang="es-ES_tradnl" sz="1800" b="1">
                <a:latin typeface="Arial" charset="0"/>
              </a:rPr>
              <a:t>+100</a:t>
            </a:r>
            <a:endParaRPr lang="es-ES_tradnl">
              <a:latin typeface="Arial" charset="0"/>
            </a:endParaRPr>
          </a:p>
        </p:txBody>
      </p:sp>
      <p:sp>
        <p:nvSpPr>
          <p:cNvPr id="70664" name="Text Box 20"/>
          <p:cNvSpPr txBox="1">
            <a:spLocks noChangeArrowheads="1"/>
          </p:cNvSpPr>
          <p:nvPr/>
        </p:nvSpPr>
        <p:spPr bwMode="auto">
          <a:xfrm>
            <a:off x="2178050" y="2376488"/>
            <a:ext cx="571500" cy="366712"/>
          </a:xfrm>
          <a:prstGeom prst="rect">
            <a:avLst/>
          </a:prstGeom>
          <a:noFill/>
          <a:ln w="9525">
            <a:noFill/>
            <a:miter lim="800000"/>
            <a:headEnd/>
            <a:tailEnd/>
          </a:ln>
        </p:spPr>
        <p:txBody>
          <a:bodyPr wrap="none">
            <a:spAutoFit/>
          </a:bodyPr>
          <a:lstStyle/>
          <a:p>
            <a:pPr eaLnBrk="0" hangingPunct="0"/>
            <a:r>
              <a:rPr lang="es-ES_tradnl" sz="1800" b="1">
                <a:latin typeface="Arial" charset="0"/>
              </a:rPr>
              <a:t>+30</a:t>
            </a:r>
            <a:endParaRPr lang="es-ES_tradnl">
              <a:latin typeface="Arial" charset="0"/>
            </a:endParaRPr>
          </a:p>
        </p:txBody>
      </p:sp>
      <p:sp>
        <p:nvSpPr>
          <p:cNvPr id="70665" name="Text Box 21"/>
          <p:cNvSpPr txBox="1">
            <a:spLocks noChangeArrowheads="1"/>
          </p:cNvSpPr>
          <p:nvPr/>
        </p:nvSpPr>
        <p:spPr bwMode="auto">
          <a:xfrm>
            <a:off x="3619500" y="2362200"/>
            <a:ext cx="571500" cy="366713"/>
          </a:xfrm>
          <a:prstGeom prst="rect">
            <a:avLst/>
          </a:prstGeom>
          <a:noFill/>
          <a:ln w="9525">
            <a:noFill/>
            <a:miter lim="800000"/>
            <a:headEnd/>
            <a:tailEnd/>
          </a:ln>
        </p:spPr>
        <p:txBody>
          <a:bodyPr wrap="none">
            <a:spAutoFit/>
          </a:bodyPr>
          <a:lstStyle/>
          <a:p>
            <a:pPr eaLnBrk="0" hangingPunct="0"/>
            <a:r>
              <a:rPr lang="es-ES_tradnl" sz="1800" b="1">
                <a:latin typeface="Arial" charset="0"/>
              </a:rPr>
              <a:t>+30</a:t>
            </a:r>
            <a:endParaRPr lang="es-ES_tradnl">
              <a:latin typeface="Arial" charset="0"/>
            </a:endParaRPr>
          </a:p>
        </p:txBody>
      </p:sp>
      <p:sp>
        <p:nvSpPr>
          <p:cNvPr id="70666" name="Text Box 22"/>
          <p:cNvSpPr txBox="1">
            <a:spLocks noChangeArrowheads="1"/>
          </p:cNvSpPr>
          <p:nvPr/>
        </p:nvSpPr>
        <p:spPr bwMode="auto">
          <a:xfrm>
            <a:off x="5067300" y="2362200"/>
            <a:ext cx="571500" cy="366713"/>
          </a:xfrm>
          <a:prstGeom prst="rect">
            <a:avLst/>
          </a:prstGeom>
          <a:noFill/>
          <a:ln w="9525">
            <a:noFill/>
            <a:miter lim="800000"/>
            <a:headEnd/>
            <a:tailEnd/>
          </a:ln>
        </p:spPr>
        <p:txBody>
          <a:bodyPr wrap="none">
            <a:spAutoFit/>
          </a:bodyPr>
          <a:lstStyle/>
          <a:p>
            <a:pPr eaLnBrk="0" hangingPunct="0"/>
            <a:r>
              <a:rPr lang="es-ES_tradnl" sz="1800" b="1">
                <a:latin typeface="Arial" charset="0"/>
              </a:rPr>
              <a:t>+30</a:t>
            </a:r>
            <a:endParaRPr lang="es-ES_tradnl">
              <a:latin typeface="Arial" charset="0"/>
            </a:endParaRPr>
          </a:p>
        </p:txBody>
      </p:sp>
      <p:sp>
        <p:nvSpPr>
          <p:cNvPr id="70667" name="Text Box 23"/>
          <p:cNvSpPr txBox="1">
            <a:spLocks noChangeArrowheads="1"/>
          </p:cNvSpPr>
          <p:nvPr/>
        </p:nvSpPr>
        <p:spPr bwMode="auto">
          <a:xfrm>
            <a:off x="6400800" y="2362200"/>
            <a:ext cx="571500" cy="366713"/>
          </a:xfrm>
          <a:prstGeom prst="rect">
            <a:avLst/>
          </a:prstGeom>
          <a:noFill/>
          <a:ln w="9525">
            <a:noFill/>
            <a:miter lim="800000"/>
            <a:headEnd/>
            <a:tailEnd/>
          </a:ln>
        </p:spPr>
        <p:txBody>
          <a:bodyPr wrap="none">
            <a:spAutoFit/>
          </a:bodyPr>
          <a:lstStyle/>
          <a:p>
            <a:pPr eaLnBrk="0" hangingPunct="0"/>
            <a:r>
              <a:rPr lang="es-ES_tradnl" sz="1800" b="1">
                <a:latin typeface="Arial" charset="0"/>
              </a:rPr>
              <a:t>+30</a:t>
            </a:r>
            <a:endParaRPr lang="es-ES_tradnl">
              <a:latin typeface="Arial" charset="0"/>
            </a:endParaRPr>
          </a:p>
        </p:txBody>
      </p:sp>
      <p:sp>
        <p:nvSpPr>
          <p:cNvPr id="70668" name="Text Box 24"/>
          <p:cNvSpPr txBox="1">
            <a:spLocks noChangeArrowheads="1"/>
          </p:cNvSpPr>
          <p:nvPr/>
        </p:nvSpPr>
        <p:spPr bwMode="auto">
          <a:xfrm>
            <a:off x="2209800" y="5957888"/>
            <a:ext cx="514350" cy="366712"/>
          </a:xfrm>
          <a:prstGeom prst="rect">
            <a:avLst/>
          </a:prstGeom>
          <a:noFill/>
          <a:ln w="9525">
            <a:noFill/>
            <a:miter lim="800000"/>
            <a:headEnd/>
            <a:tailEnd/>
          </a:ln>
        </p:spPr>
        <p:txBody>
          <a:bodyPr wrap="none">
            <a:spAutoFit/>
          </a:bodyPr>
          <a:lstStyle/>
          <a:p>
            <a:pPr eaLnBrk="0" hangingPunct="0"/>
            <a:r>
              <a:rPr lang="es-ES_tradnl" sz="1800" b="1">
                <a:latin typeface="Arial" charset="0"/>
              </a:rPr>
              <a:t>-30</a:t>
            </a:r>
            <a:endParaRPr lang="es-ES_tradnl">
              <a:latin typeface="Arial" charset="0"/>
            </a:endParaRPr>
          </a:p>
        </p:txBody>
      </p:sp>
      <p:sp>
        <p:nvSpPr>
          <p:cNvPr id="70669" name="Text Box 25"/>
          <p:cNvSpPr txBox="1">
            <a:spLocks noChangeArrowheads="1"/>
          </p:cNvSpPr>
          <p:nvPr/>
        </p:nvSpPr>
        <p:spPr bwMode="auto">
          <a:xfrm>
            <a:off x="3651250" y="5943600"/>
            <a:ext cx="514350" cy="366713"/>
          </a:xfrm>
          <a:prstGeom prst="rect">
            <a:avLst/>
          </a:prstGeom>
          <a:noFill/>
          <a:ln w="9525">
            <a:noFill/>
            <a:miter lim="800000"/>
            <a:headEnd/>
            <a:tailEnd/>
          </a:ln>
        </p:spPr>
        <p:txBody>
          <a:bodyPr wrap="none">
            <a:spAutoFit/>
          </a:bodyPr>
          <a:lstStyle/>
          <a:p>
            <a:pPr eaLnBrk="0" hangingPunct="0"/>
            <a:r>
              <a:rPr lang="es-ES_tradnl" sz="1800" b="1">
                <a:latin typeface="Arial" charset="0"/>
              </a:rPr>
              <a:t>-30</a:t>
            </a:r>
            <a:endParaRPr lang="es-ES_tradnl">
              <a:latin typeface="Arial" charset="0"/>
            </a:endParaRPr>
          </a:p>
        </p:txBody>
      </p:sp>
      <p:sp>
        <p:nvSpPr>
          <p:cNvPr id="70670" name="Text Box 26"/>
          <p:cNvSpPr txBox="1">
            <a:spLocks noChangeArrowheads="1"/>
          </p:cNvSpPr>
          <p:nvPr/>
        </p:nvSpPr>
        <p:spPr bwMode="auto">
          <a:xfrm>
            <a:off x="5099050" y="5943600"/>
            <a:ext cx="514350" cy="366713"/>
          </a:xfrm>
          <a:prstGeom prst="rect">
            <a:avLst/>
          </a:prstGeom>
          <a:noFill/>
          <a:ln w="9525">
            <a:noFill/>
            <a:miter lim="800000"/>
            <a:headEnd/>
            <a:tailEnd/>
          </a:ln>
        </p:spPr>
        <p:txBody>
          <a:bodyPr wrap="none">
            <a:spAutoFit/>
          </a:bodyPr>
          <a:lstStyle/>
          <a:p>
            <a:pPr eaLnBrk="0" hangingPunct="0"/>
            <a:r>
              <a:rPr lang="es-ES_tradnl" sz="1800" b="1">
                <a:latin typeface="Arial" charset="0"/>
              </a:rPr>
              <a:t>-30</a:t>
            </a:r>
            <a:endParaRPr lang="es-ES_tradnl">
              <a:latin typeface="Arial" charset="0"/>
            </a:endParaRPr>
          </a:p>
        </p:txBody>
      </p:sp>
      <p:sp>
        <p:nvSpPr>
          <p:cNvPr id="70671" name="Text Box 27"/>
          <p:cNvSpPr txBox="1">
            <a:spLocks noChangeArrowheads="1"/>
          </p:cNvSpPr>
          <p:nvPr/>
        </p:nvSpPr>
        <p:spPr bwMode="auto">
          <a:xfrm>
            <a:off x="6432550" y="5943600"/>
            <a:ext cx="514350" cy="366713"/>
          </a:xfrm>
          <a:prstGeom prst="rect">
            <a:avLst/>
          </a:prstGeom>
          <a:noFill/>
          <a:ln w="9525">
            <a:noFill/>
            <a:miter lim="800000"/>
            <a:headEnd/>
            <a:tailEnd/>
          </a:ln>
        </p:spPr>
        <p:txBody>
          <a:bodyPr wrap="none">
            <a:spAutoFit/>
          </a:bodyPr>
          <a:lstStyle/>
          <a:p>
            <a:pPr eaLnBrk="0" hangingPunct="0"/>
            <a:r>
              <a:rPr lang="es-ES_tradnl" sz="1800" b="1">
                <a:latin typeface="Arial" charset="0"/>
              </a:rPr>
              <a:t>-30</a:t>
            </a:r>
            <a:endParaRPr lang="es-ES_tradnl">
              <a:latin typeface="Arial" charset="0"/>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1143000" y="76200"/>
            <a:ext cx="7772400" cy="1143000"/>
          </a:xfrm>
        </p:spPr>
        <p:txBody>
          <a:bodyPr/>
          <a:lstStyle/>
          <a:p>
            <a:pPr eaLnBrk="1" hangingPunct="1"/>
            <a:r>
              <a:rPr lang="es-ES_tradnl" sz="3600" smtClean="0"/>
              <a:t>Valor Actual</a:t>
            </a:r>
          </a:p>
        </p:txBody>
      </p:sp>
      <p:sp>
        <p:nvSpPr>
          <p:cNvPr id="887811" name="Rectangle 3"/>
          <p:cNvSpPr>
            <a:spLocks noGrp="1" noChangeArrowheads="1"/>
          </p:cNvSpPr>
          <p:nvPr>
            <p:ph type="body" idx="1"/>
          </p:nvPr>
        </p:nvSpPr>
        <p:spPr>
          <a:xfrm>
            <a:off x="1169988" y="1828800"/>
            <a:ext cx="7772400" cy="4114800"/>
          </a:xfrm>
        </p:spPr>
        <p:txBody>
          <a:bodyPr/>
          <a:lstStyle/>
          <a:p>
            <a:pPr eaLnBrk="1" hangingPunct="1">
              <a:lnSpc>
                <a:spcPct val="90000"/>
              </a:lnSpc>
              <a:defRPr/>
            </a:pPr>
            <a:r>
              <a:rPr lang="es-EC" sz="2000" smtClean="0"/>
              <a:t>No se puede comparar dinero en distintos puntos porque su valor es distinto en cada punto. (naranjas y manzanas)</a:t>
            </a:r>
          </a:p>
          <a:p>
            <a:pPr eaLnBrk="1" hangingPunct="1">
              <a:lnSpc>
                <a:spcPct val="90000"/>
              </a:lnSpc>
              <a:defRPr/>
            </a:pPr>
            <a:r>
              <a:rPr lang="es-EC" sz="2000" smtClean="0"/>
              <a:t>Se usa un artilugio:</a:t>
            </a:r>
          </a:p>
          <a:p>
            <a:pPr lvl="1" eaLnBrk="1" hangingPunct="1">
              <a:lnSpc>
                <a:spcPct val="90000"/>
              </a:lnSpc>
              <a:defRPr/>
            </a:pPr>
            <a:r>
              <a:rPr lang="es-EC" sz="2000" smtClean="0"/>
              <a:t>Con el concepto de </a:t>
            </a:r>
            <a:r>
              <a:rPr lang="es-EC" sz="2000" b="1" smtClean="0"/>
              <a:t>“equivalencia”.</a:t>
            </a:r>
            <a:endParaRPr lang="es-EC" sz="2000" smtClean="0"/>
          </a:p>
          <a:p>
            <a:pPr lvl="1" eaLnBrk="1" hangingPunct="1">
              <a:lnSpc>
                <a:spcPct val="90000"/>
              </a:lnSpc>
              <a:defRPr/>
            </a:pPr>
            <a:r>
              <a:rPr lang="es-EC" sz="2000" smtClean="0"/>
              <a:t>Convertir todos los futuros ingresos y egresos a unidades presentes.</a:t>
            </a:r>
          </a:p>
          <a:p>
            <a:pPr eaLnBrk="1" hangingPunct="1">
              <a:lnSpc>
                <a:spcPct val="90000"/>
              </a:lnSpc>
              <a:defRPr/>
            </a:pPr>
            <a:r>
              <a:rPr lang="es-EC" sz="2000" smtClean="0"/>
              <a:t>Esto se conoce como </a:t>
            </a:r>
            <a:r>
              <a:rPr lang="es-EC" sz="2000" b="1" smtClean="0"/>
              <a:t>“Valor Actual”</a:t>
            </a:r>
            <a:r>
              <a:rPr lang="es-EC" sz="2000" smtClean="0"/>
              <a:t> o </a:t>
            </a:r>
            <a:r>
              <a:rPr lang="es-EC" sz="2000" b="1" smtClean="0"/>
              <a:t>“Valor Presente.”</a:t>
            </a:r>
            <a:endParaRPr lang="es-EC" sz="2000" smtClean="0"/>
          </a:p>
          <a:p>
            <a:pPr eaLnBrk="1" hangingPunct="1">
              <a:lnSpc>
                <a:spcPct val="90000"/>
              </a:lnSpc>
              <a:defRPr/>
            </a:pPr>
            <a:r>
              <a:rPr lang="es-EC" sz="2000" smtClean="0"/>
              <a:t>Valor Actual (VA)=</a:t>
            </a:r>
            <a:r>
              <a:rPr lang="es-EC" sz="2000" smtClean="0">
                <a:ea typeface="Batang" pitchFamily="18" charset="-127"/>
              </a:rPr>
              <a:t> </a:t>
            </a:r>
            <a:r>
              <a:rPr lang="es-EC" sz="2000" smtClean="0">
                <a:cs typeface="Arial" pitchFamily="34" charset="0"/>
              </a:rPr>
              <a:t> </a:t>
            </a:r>
            <a:r>
              <a:rPr lang="es-EC" sz="2000" smtClean="0"/>
              <a:t>multiplicando el pago futuro por un </a:t>
            </a:r>
            <a:r>
              <a:rPr lang="es-EC" sz="2000" b="1" smtClean="0"/>
              <a:t>“Factor de Descuento”</a:t>
            </a:r>
            <a:r>
              <a:rPr lang="es-EC" sz="2000" smtClean="0"/>
              <a:t> despejado de la fórmula del interés compuesto:</a:t>
            </a:r>
          </a:p>
          <a:p>
            <a:pPr eaLnBrk="1" hangingPunct="1">
              <a:lnSpc>
                <a:spcPct val="90000"/>
              </a:lnSpc>
              <a:defRPr/>
            </a:pPr>
            <a:endParaRPr lang="es-EC" sz="2000" smtClean="0"/>
          </a:p>
          <a:p>
            <a:pPr eaLnBrk="1" hangingPunct="1">
              <a:lnSpc>
                <a:spcPct val="90000"/>
              </a:lnSpc>
              <a:defRPr/>
            </a:pPr>
            <a:endParaRPr lang="es-EC" sz="2000" smtClean="0"/>
          </a:p>
          <a:p>
            <a:pPr eaLnBrk="1" hangingPunct="1">
              <a:lnSpc>
                <a:spcPct val="90000"/>
              </a:lnSpc>
              <a:defRPr/>
            </a:pPr>
            <a:endParaRPr lang="es-EC" sz="2000" smtClean="0"/>
          </a:p>
          <a:p>
            <a:pPr lvl="1" eaLnBrk="1" hangingPunct="1">
              <a:lnSpc>
                <a:spcPct val="90000"/>
              </a:lnSpc>
              <a:defRPr/>
            </a:pPr>
            <a:endParaRPr lang="es-EC" sz="2000" b="1" i="1" smtClean="0"/>
          </a:p>
          <a:p>
            <a:pPr lvl="1" eaLnBrk="1" hangingPunct="1">
              <a:lnSpc>
                <a:spcPct val="90000"/>
              </a:lnSpc>
              <a:defRPr/>
            </a:pPr>
            <a:r>
              <a:rPr lang="es-EC" sz="2000" b="1" i="1" smtClean="0"/>
              <a:t>r</a:t>
            </a:r>
            <a:r>
              <a:rPr lang="es-EC" sz="2000" smtClean="0"/>
              <a:t> = Costo de Oportunidad o Tasa de Descuento.</a:t>
            </a:r>
          </a:p>
        </p:txBody>
      </p:sp>
      <p:graphicFrame>
        <p:nvGraphicFramePr>
          <p:cNvPr id="14338" name="Object 4"/>
          <p:cNvGraphicFramePr>
            <a:graphicFrameLocks noChangeAspect="1"/>
          </p:cNvGraphicFramePr>
          <p:nvPr/>
        </p:nvGraphicFramePr>
        <p:xfrm>
          <a:off x="2514600" y="4800600"/>
          <a:ext cx="3810000" cy="982663"/>
        </p:xfrm>
        <a:graphic>
          <a:graphicData uri="http://schemas.openxmlformats.org/presentationml/2006/ole">
            <p:oleObj spid="_x0000_s14338" name="Equation" r:id="rId3" imgW="1625400" imgH="419040" progId="Equation.3">
              <p:embed/>
            </p:oleObj>
          </a:graphicData>
        </a:graphic>
      </p:graphicFrame>
      <p:pic>
        <p:nvPicPr>
          <p:cNvPr id="14341" name="Picture 5" descr="BS00267_"/>
          <p:cNvPicPr>
            <a:picLocks noChangeAspect="1" noChangeArrowheads="1"/>
          </p:cNvPicPr>
          <p:nvPr/>
        </p:nvPicPr>
        <p:blipFill>
          <a:blip r:embed="rId4"/>
          <a:srcRect/>
          <a:stretch>
            <a:fillRect/>
          </a:stretch>
        </p:blipFill>
        <p:spPr bwMode="auto">
          <a:xfrm>
            <a:off x="0" y="152400"/>
            <a:ext cx="1770063" cy="1517650"/>
          </a:xfrm>
          <a:prstGeom prst="rect">
            <a:avLst/>
          </a:prstGeom>
          <a:noFill/>
          <a:ln w="9525">
            <a:noFill/>
            <a:miter lim="800000"/>
            <a:headEnd/>
            <a:tailEnd/>
          </a:ln>
        </p:spPr>
      </p:pic>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lstStyle/>
          <a:p>
            <a:pPr eaLnBrk="1" hangingPunct="1"/>
            <a:r>
              <a:rPr lang="es-ES_tradnl" sz="3600" smtClean="0"/>
              <a:t>Flujo de Caja Descontado</a:t>
            </a:r>
          </a:p>
        </p:txBody>
      </p:sp>
      <p:graphicFrame>
        <p:nvGraphicFramePr>
          <p:cNvPr id="15362" name="Object 3"/>
          <p:cNvGraphicFramePr>
            <a:graphicFrameLocks noChangeAspect="1"/>
          </p:cNvGraphicFramePr>
          <p:nvPr>
            <p:ph type="tbl" idx="4294967295"/>
          </p:nvPr>
        </p:nvGraphicFramePr>
        <p:xfrm>
          <a:off x="917575" y="4559300"/>
          <a:ext cx="7918450" cy="1917700"/>
        </p:xfrm>
        <a:graphic>
          <a:graphicData uri="http://schemas.openxmlformats.org/presentationml/2006/ole">
            <p:oleObj spid="_x0000_s15362" name="Documento" r:id="rId3" imgW="8284770" imgH="2006111" progId="Word.Document.8">
              <p:embed/>
            </p:oleObj>
          </a:graphicData>
        </a:graphic>
      </p:graphicFrame>
      <p:sp>
        <p:nvSpPr>
          <p:cNvPr id="888836" name="Rectangle 4"/>
          <p:cNvSpPr>
            <a:spLocks noGrp="1" noChangeArrowheads="1"/>
          </p:cNvSpPr>
          <p:nvPr>
            <p:ph type="body" sz="half" idx="1"/>
          </p:nvPr>
        </p:nvSpPr>
        <p:spPr>
          <a:xfrm>
            <a:off x="1169988" y="1946275"/>
            <a:ext cx="3813175" cy="2649538"/>
          </a:xfrm>
        </p:spPr>
        <p:txBody>
          <a:bodyPr/>
          <a:lstStyle/>
          <a:p>
            <a:pPr eaLnBrk="1" hangingPunct="1">
              <a:defRPr/>
            </a:pPr>
            <a:r>
              <a:rPr lang="es-ES_tradnl" sz="2400" smtClean="0"/>
              <a:t>Considerando</a:t>
            </a:r>
            <a:endParaRPr lang="es-ES_tradnl" sz="2000" smtClean="0"/>
          </a:p>
          <a:p>
            <a:pPr lvl="1" eaLnBrk="1" hangingPunct="1">
              <a:defRPr/>
            </a:pPr>
            <a:r>
              <a:rPr lang="es-ES_tradnl" sz="2000" b="1" i="1" smtClean="0"/>
              <a:t>r</a:t>
            </a:r>
            <a:r>
              <a:rPr lang="es-ES_tradnl" sz="2000" b="1" smtClean="0"/>
              <a:t>  = 12%</a:t>
            </a:r>
            <a:endParaRPr lang="es-ES_tradnl" sz="2000" smtClean="0"/>
          </a:p>
          <a:p>
            <a:pPr eaLnBrk="1" hangingPunct="1">
              <a:defRPr/>
            </a:pPr>
            <a:r>
              <a:rPr lang="es-ES_tradnl" sz="2000" smtClean="0"/>
              <a:t>Año 0:</a:t>
            </a:r>
          </a:p>
          <a:p>
            <a:pPr lvl="1" eaLnBrk="1" hangingPunct="1">
              <a:defRPr/>
            </a:pPr>
            <a:r>
              <a:rPr lang="es-EC" sz="2000" smtClean="0"/>
              <a:t>-100/(1+0.12)</a:t>
            </a:r>
            <a:r>
              <a:rPr lang="es-EC" sz="2000" baseline="30000" smtClean="0"/>
              <a:t>0</a:t>
            </a:r>
            <a:r>
              <a:rPr lang="es-EC" sz="2000" smtClean="0"/>
              <a:t> =</a:t>
            </a:r>
            <a:r>
              <a:rPr lang="es-EC" sz="2000" b="1" smtClean="0"/>
              <a:t>-100</a:t>
            </a:r>
            <a:r>
              <a:rPr lang="es-EC" sz="2000" smtClean="0"/>
              <a:t> </a:t>
            </a:r>
          </a:p>
          <a:p>
            <a:pPr eaLnBrk="1" hangingPunct="1">
              <a:defRPr/>
            </a:pPr>
            <a:r>
              <a:rPr lang="es-ES_tradnl" sz="2000" smtClean="0"/>
              <a:t>Año 1:</a:t>
            </a:r>
          </a:p>
          <a:p>
            <a:pPr lvl="1" eaLnBrk="1" hangingPunct="1">
              <a:defRPr/>
            </a:pPr>
            <a:r>
              <a:rPr lang="es-EC" sz="2000" smtClean="0"/>
              <a:t>+30/(1+0.12)</a:t>
            </a:r>
            <a:r>
              <a:rPr lang="es-EC" sz="2000" baseline="30000" smtClean="0"/>
              <a:t>1</a:t>
            </a:r>
            <a:r>
              <a:rPr lang="es-EC" sz="2000" smtClean="0"/>
              <a:t> =</a:t>
            </a:r>
            <a:r>
              <a:rPr lang="es-EC" sz="2000" b="1" smtClean="0"/>
              <a:t>+26.8</a:t>
            </a:r>
            <a:endParaRPr lang="es-ES_tradnl" sz="2000" smtClean="0"/>
          </a:p>
          <a:p>
            <a:pPr eaLnBrk="1" hangingPunct="1">
              <a:defRPr/>
            </a:pPr>
            <a:endParaRPr lang="es-ES_tradnl" smtClean="0"/>
          </a:p>
        </p:txBody>
      </p:sp>
      <p:sp>
        <p:nvSpPr>
          <p:cNvPr id="888837" name="Rectangle 5"/>
          <p:cNvSpPr>
            <a:spLocks noGrp="1" noChangeArrowheads="1"/>
          </p:cNvSpPr>
          <p:nvPr>
            <p:ph type="body" sz="half" idx="2"/>
          </p:nvPr>
        </p:nvSpPr>
        <p:spPr>
          <a:xfrm>
            <a:off x="5129213" y="1946275"/>
            <a:ext cx="3813175" cy="2649538"/>
          </a:xfrm>
        </p:spPr>
        <p:txBody>
          <a:bodyPr/>
          <a:lstStyle/>
          <a:p>
            <a:pPr eaLnBrk="1" hangingPunct="1">
              <a:defRPr/>
            </a:pPr>
            <a:r>
              <a:rPr lang="es-ES_tradnl" sz="2000" smtClean="0"/>
              <a:t>Año 2:</a:t>
            </a:r>
          </a:p>
          <a:p>
            <a:pPr lvl="1" eaLnBrk="1" hangingPunct="1">
              <a:defRPr/>
            </a:pPr>
            <a:r>
              <a:rPr lang="es-EC" sz="2000" smtClean="0"/>
              <a:t>+30/(1+0.12)</a:t>
            </a:r>
            <a:r>
              <a:rPr lang="es-EC" sz="2000" baseline="30000" smtClean="0"/>
              <a:t>2</a:t>
            </a:r>
            <a:r>
              <a:rPr lang="es-EC" sz="2000" smtClean="0"/>
              <a:t> =</a:t>
            </a:r>
            <a:r>
              <a:rPr lang="es-EC" sz="2000" b="1" smtClean="0"/>
              <a:t>+23.9</a:t>
            </a:r>
            <a:endParaRPr lang="es-ES_tradnl" sz="2000" smtClean="0"/>
          </a:p>
          <a:p>
            <a:pPr eaLnBrk="1" hangingPunct="1">
              <a:defRPr/>
            </a:pPr>
            <a:r>
              <a:rPr lang="es-ES_tradnl" sz="2000" smtClean="0"/>
              <a:t>Año 3:</a:t>
            </a:r>
          </a:p>
          <a:p>
            <a:pPr lvl="1" eaLnBrk="1" hangingPunct="1">
              <a:defRPr/>
            </a:pPr>
            <a:r>
              <a:rPr lang="es-EC" sz="2000" smtClean="0"/>
              <a:t>+30/(1+0.12)</a:t>
            </a:r>
            <a:r>
              <a:rPr lang="es-EC" sz="2000" baseline="30000" smtClean="0"/>
              <a:t>3</a:t>
            </a:r>
            <a:r>
              <a:rPr lang="es-EC" sz="2000" smtClean="0"/>
              <a:t> =</a:t>
            </a:r>
            <a:r>
              <a:rPr lang="es-EC" sz="2000" b="1" smtClean="0"/>
              <a:t>+21.4</a:t>
            </a:r>
            <a:endParaRPr lang="es-ES_tradnl" sz="2000" smtClean="0"/>
          </a:p>
          <a:p>
            <a:pPr eaLnBrk="1" hangingPunct="1">
              <a:defRPr/>
            </a:pPr>
            <a:r>
              <a:rPr lang="es-ES_tradnl" sz="2000" smtClean="0"/>
              <a:t>Año 4:</a:t>
            </a:r>
          </a:p>
          <a:p>
            <a:pPr lvl="1" eaLnBrk="1" hangingPunct="1">
              <a:defRPr/>
            </a:pPr>
            <a:r>
              <a:rPr lang="es-EC" sz="2000" smtClean="0"/>
              <a:t>+30/(1+0.12)</a:t>
            </a:r>
            <a:r>
              <a:rPr lang="es-EC" sz="2000" baseline="30000" smtClean="0"/>
              <a:t>4</a:t>
            </a:r>
            <a:r>
              <a:rPr lang="es-EC" sz="2000" smtClean="0"/>
              <a:t> =</a:t>
            </a:r>
            <a:r>
              <a:rPr lang="es-EC" sz="2000" b="1" smtClean="0"/>
              <a:t>+19.1</a:t>
            </a:r>
            <a:endParaRPr lang="es-ES_tradnl" smtClean="0"/>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p:txBody>
          <a:bodyPr/>
          <a:lstStyle/>
          <a:p>
            <a:pPr eaLnBrk="1" hangingPunct="1"/>
            <a:r>
              <a:rPr lang="es-ES_tradnl" sz="3600" smtClean="0"/>
              <a:t>Valor Actual Neto</a:t>
            </a:r>
          </a:p>
        </p:txBody>
      </p:sp>
      <p:sp>
        <p:nvSpPr>
          <p:cNvPr id="889859" name="Rectangle 3"/>
          <p:cNvSpPr>
            <a:spLocks noGrp="1" noChangeArrowheads="1"/>
          </p:cNvSpPr>
          <p:nvPr>
            <p:ph type="body" idx="1"/>
          </p:nvPr>
        </p:nvSpPr>
        <p:spPr/>
        <p:txBody>
          <a:bodyPr/>
          <a:lstStyle/>
          <a:p>
            <a:pPr eaLnBrk="1" hangingPunct="1">
              <a:defRPr/>
            </a:pPr>
            <a:r>
              <a:rPr lang="es-EC" sz="2000" smtClean="0"/>
              <a:t>El concepto del flujo de caja descontado </a:t>
            </a:r>
            <a:r>
              <a:rPr lang="es-EC" sz="2000" smtClean="0">
                <a:sym typeface="Symbol" pitchFamily="18" charset="2"/>
              </a:rPr>
              <a:t>lleva al concepto de</a:t>
            </a:r>
            <a:r>
              <a:rPr lang="es-EC" sz="2000" smtClean="0"/>
              <a:t> </a:t>
            </a:r>
            <a:r>
              <a:rPr lang="es-EC" sz="2000" b="1" smtClean="0"/>
              <a:t>“Valor Actual Neto”</a:t>
            </a:r>
            <a:r>
              <a:rPr lang="es-EC" sz="2000" smtClean="0"/>
              <a:t> (VAN) o </a:t>
            </a:r>
            <a:r>
              <a:rPr lang="es-EC" sz="2000" b="1" smtClean="0"/>
              <a:t>“Valor Presente Neto”</a:t>
            </a:r>
            <a:r>
              <a:rPr lang="es-EC" sz="2000" smtClean="0"/>
              <a:t> (VPN).</a:t>
            </a:r>
          </a:p>
          <a:p>
            <a:pPr eaLnBrk="1" hangingPunct="1">
              <a:defRPr/>
            </a:pPr>
            <a:r>
              <a:rPr lang="es-EC" sz="2000" smtClean="0"/>
              <a:t>Suma de valores positivos y negativos del flujo de caja descontado.</a:t>
            </a:r>
          </a:p>
          <a:p>
            <a:pPr eaLnBrk="1" hangingPunct="1">
              <a:defRPr/>
            </a:pPr>
            <a:r>
              <a:rPr lang="es-EC" sz="2000" smtClean="0"/>
              <a:t>Utilidad (o perdida) en moneda de actual de una inversión.</a:t>
            </a:r>
          </a:p>
          <a:p>
            <a:pPr eaLnBrk="1" hangingPunct="1">
              <a:defRPr/>
            </a:pPr>
            <a:endParaRPr lang="es-EC" sz="2000" smtClean="0"/>
          </a:p>
        </p:txBody>
      </p:sp>
      <p:graphicFrame>
        <p:nvGraphicFramePr>
          <p:cNvPr id="889860" name="Object 4"/>
          <p:cNvGraphicFramePr>
            <a:graphicFrameLocks noChangeAspect="1"/>
          </p:cNvGraphicFramePr>
          <p:nvPr/>
        </p:nvGraphicFramePr>
        <p:xfrm>
          <a:off x="1828800" y="3952875"/>
          <a:ext cx="5029200" cy="1914525"/>
        </p:xfrm>
        <a:graphic>
          <a:graphicData uri="http://schemas.openxmlformats.org/presentationml/2006/ole">
            <p:oleObj spid="_x0000_s16386" name="Equation" r:id="rId4" imgW="1130040" imgH="431640" progId="Equation.3">
              <p:embed/>
            </p:oleObj>
          </a:graphicData>
        </a:graphic>
      </p:graphicFrame>
      <p:graphicFrame>
        <p:nvGraphicFramePr>
          <p:cNvPr id="16387" name="Object 5"/>
          <p:cNvGraphicFramePr>
            <a:graphicFrameLocks noChangeAspect="1"/>
          </p:cNvGraphicFramePr>
          <p:nvPr/>
        </p:nvGraphicFramePr>
        <p:xfrm>
          <a:off x="6477000" y="5307013"/>
          <a:ext cx="2667000" cy="1550987"/>
        </p:xfrm>
        <a:graphic>
          <a:graphicData uri="http://schemas.openxmlformats.org/presentationml/2006/ole">
            <p:oleObj spid="_x0000_s16387" name="Clip" r:id="rId5" imgW="4585320" imgH="2887920" progId="MS_ClipArt_Gallery.5">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89860"/>
                                        </p:tgtEl>
                                        <p:attrNameLst>
                                          <p:attrName>style.visibility</p:attrName>
                                        </p:attrNameLst>
                                      </p:cBhvr>
                                      <p:to>
                                        <p:strVal val="visible"/>
                                      </p:to>
                                    </p:set>
                                    <p:anim calcmode="lin" valueType="num">
                                      <p:cBhvr additive="base">
                                        <p:cTn id="7" dur="500" fill="hold"/>
                                        <p:tgtEl>
                                          <p:spTgt spid="889860"/>
                                        </p:tgtEl>
                                        <p:attrNameLst>
                                          <p:attrName>ppt_x</p:attrName>
                                        </p:attrNameLst>
                                      </p:cBhvr>
                                      <p:tavLst>
                                        <p:tav tm="0">
                                          <p:val>
                                            <p:strVal val="0-#ppt_w/2"/>
                                          </p:val>
                                        </p:tav>
                                        <p:tav tm="100000">
                                          <p:val>
                                            <p:strVal val="#ppt_x"/>
                                          </p:val>
                                        </p:tav>
                                      </p:tavLst>
                                    </p:anim>
                                    <p:anim calcmode="lin" valueType="num">
                                      <p:cBhvr additive="base">
                                        <p:cTn id="8" dur="500" fill="hold"/>
                                        <p:tgtEl>
                                          <p:spTgt spid="88986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pPr eaLnBrk="1" hangingPunct="1"/>
            <a:r>
              <a:rPr lang="en-US" smtClean="0"/>
              <a:t>Valor Actual Neto</a:t>
            </a:r>
            <a:endParaRPr lang="es-ES" smtClean="0"/>
          </a:p>
        </p:txBody>
      </p:sp>
      <p:sp>
        <p:nvSpPr>
          <p:cNvPr id="996358" name="Rectangle 6"/>
          <p:cNvSpPr>
            <a:spLocks noGrp="1" noChangeArrowheads="1"/>
          </p:cNvSpPr>
          <p:nvPr>
            <p:ph type="body" idx="1"/>
          </p:nvPr>
        </p:nvSpPr>
        <p:spPr>
          <a:xfrm>
            <a:off x="971550" y="2997200"/>
            <a:ext cx="7772400" cy="2027238"/>
          </a:xfrm>
        </p:spPr>
        <p:txBody>
          <a:bodyPr/>
          <a:lstStyle/>
          <a:p>
            <a:pPr eaLnBrk="1" hangingPunct="1">
              <a:buFont typeface="Wingdings" pitchFamily="2" charset="2"/>
              <a:buNone/>
              <a:defRPr/>
            </a:pPr>
            <a:r>
              <a:rPr lang="en-US" smtClean="0"/>
              <a:t>VAN= -100 +26.8 +23.9 +21.4 +19.1 </a:t>
            </a:r>
          </a:p>
          <a:p>
            <a:pPr eaLnBrk="1" hangingPunct="1">
              <a:buFont typeface="Wingdings" pitchFamily="2" charset="2"/>
              <a:buNone/>
              <a:defRPr/>
            </a:pPr>
            <a:r>
              <a:rPr lang="en-US" smtClean="0"/>
              <a:t>VAN =  - $ 8.8</a:t>
            </a:r>
            <a:endParaRPr lang="es-ES" smtClean="0"/>
          </a:p>
        </p:txBody>
      </p:sp>
      <p:graphicFrame>
        <p:nvGraphicFramePr>
          <p:cNvPr id="17410" name="Object 4"/>
          <p:cNvGraphicFramePr>
            <a:graphicFrameLocks noChangeAspect="1"/>
          </p:cNvGraphicFramePr>
          <p:nvPr>
            <p:ph idx="4294967295"/>
          </p:nvPr>
        </p:nvGraphicFramePr>
        <p:xfrm>
          <a:off x="1050925" y="1557338"/>
          <a:ext cx="7756525" cy="1882775"/>
        </p:xfrm>
        <a:graphic>
          <a:graphicData uri="http://schemas.openxmlformats.org/presentationml/2006/ole">
            <p:oleObj spid="_x0000_s17410" name="Documento" r:id="rId3" imgW="8265722" imgH="2006111" progId="Word.Document.8">
              <p:embed/>
            </p:oleObj>
          </a:graphicData>
        </a:graphic>
      </p:graphicFrame>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noFill/>
        </p:spPr>
        <p:txBody>
          <a:bodyPr lIns="90488" tIns="44450" rIns="90488" bIns="44450"/>
          <a:lstStyle/>
          <a:p>
            <a:pPr eaLnBrk="1" hangingPunct="1"/>
            <a:r>
              <a:rPr lang="es-ES_tradnl" smtClean="0"/>
              <a:t>V</a:t>
            </a:r>
            <a:r>
              <a:rPr lang="en-US" smtClean="0"/>
              <a:t>A</a:t>
            </a:r>
            <a:r>
              <a:rPr lang="es-ES_tradnl" smtClean="0"/>
              <a:t>N como un dibujo</a:t>
            </a:r>
          </a:p>
        </p:txBody>
      </p:sp>
      <p:sp>
        <p:nvSpPr>
          <p:cNvPr id="890883" name="Rectangle 3"/>
          <p:cNvSpPr>
            <a:spLocks noGrp="1" noChangeArrowheads="1"/>
          </p:cNvSpPr>
          <p:nvPr>
            <p:ph type="body" idx="1"/>
          </p:nvPr>
        </p:nvSpPr>
        <p:spPr>
          <a:xfrm>
            <a:off x="1219200" y="1905000"/>
            <a:ext cx="7924800" cy="4114800"/>
          </a:xfrm>
        </p:spPr>
        <p:txBody>
          <a:bodyPr lIns="90488" tIns="44450" rIns="90488" bIns="44450"/>
          <a:lstStyle/>
          <a:p>
            <a:pPr algn="just" eaLnBrk="1" hangingPunct="1">
              <a:spcBef>
                <a:spcPct val="48000"/>
              </a:spcBef>
              <a:buClr>
                <a:schemeClr val="hlink"/>
              </a:buClr>
              <a:buFont typeface="Symbol" pitchFamily="18" charset="2"/>
              <a:buChar char="u"/>
              <a:defRPr/>
            </a:pPr>
            <a:endParaRPr lang="es-ES_tradnl" sz="2800" smtClean="0"/>
          </a:p>
          <a:p>
            <a:pPr algn="just" eaLnBrk="1" hangingPunct="1">
              <a:spcBef>
                <a:spcPct val="48000"/>
              </a:spcBef>
              <a:buClr>
                <a:schemeClr val="hlink"/>
              </a:buClr>
              <a:buFont typeface="Symbol" pitchFamily="18" charset="2"/>
              <a:buChar char="u"/>
              <a:defRPr/>
            </a:pPr>
            <a:endParaRPr lang="es-ES_tradnl" sz="2800" smtClean="0"/>
          </a:p>
        </p:txBody>
      </p:sp>
      <p:sp>
        <p:nvSpPr>
          <p:cNvPr id="71684" name="Rectangle 4"/>
          <p:cNvSpPr>
            <a:spLocks noChangeArrowheads="1"/>
          </p:cNvSpPr>
          <p:nvPr/>
        </p:nvSpPr>
        <p:spPr bwMode="auto">
          <a:xfrm>
            <a:off x="5391150" y="1981200"/>
            <a:ext cx="3605213" cy="1914525"/>
          </a:xfrm>
          <a:prstGeom prst="rect">
            <a:avLst/>
          </a:prstGeom>
          <a:noFill/>
          <a:ln w="12700">
            <a:noFill/>
            <a:miter lim="800000"/>
            <a:headEnd/>
            <a:tailEnd/>
          </a:ln>
        </p:spPr>
        <p:txBody>
          <a:bodyPr lIns="90488" tIns="44450" rIns="90488" bIns="44450">
            <a:spAutoFit/>
          </a:bodyPr>
          <a:lstStyle/>
          <a:p>
            <a:pPr eaLnBrk="0" hangingPunct="0"/>
            <a:r>
              <a:rPr lang="es-ES_tradnl" b="1">
                <a:latin typeface="Arial" charset="0"/>
              </a:rPr>
              <a:t>Cuando se lleva al período cero, es el V</a:t>
            </a:r>
            <a:r>
              <a:rPr lang="en-US" b="1">
                <a:latin typeface="Arial" charset="0"/>
              </a:rPr>
              <a:t>A</a:t>
            </a:r>
            <a:r>
              <a:rPr lang="es-ES_tradnl" b="1">
                <a:latin typeface="Arial" charset="0"/>
              </a:rPr>
              <a:t>N o la generación de valor</a:t>
            </a:r>
            <a:r>
              <a:rPr lang="es-ES_tradnl">
                <a:latin typeface="Arial" charset="0"/>
              </a:rPr>
              <a:t>.</a:t>
            </a:r>
          </a:p>
          <a:p>
            <a:pPr eaLnBrk="0" latinLnBrk="1" hangingPunct="0"/>
            <a:endParaRPr lang="es-ES_tradnl">
              <a:latin typeface="Arial" charset="0"/>
            </a:endParaRPr>
          </a:p>
        </p:txBody>
      </p:sp>
      <p:sp>
        <p:nvSpPr>
          <p:cNvPr id="71685" name="Rectangle 5"/>
          <p:cNvSpPr>
            <a:spLocks noChangeArrowheads="1"/>
          </p:cNvSpPr>
          <p:nvPr/>
        </p:nvSpPr>
        <p:spPr bwMode="auto">
          <a:xfrm>
            <a:off x="5253038" y="3486150"/>
            <a:ext cx="3743325" cy="1184275"/>
          </a:xfrm>
          <a:prstGeom prst="rect">
            <a:avLst/>
          </a:prstGeom>
          <a:noFill/>
          <a:ln w="12700">
            <a:noFill/>
            <a:miter lim="800000"/>
            <a:headEnd/>
            <a:tailEnd/>
          </a:ln>
        </p:spPr>
        <p:txBody>
          <a:bodyPr lIns="90488" tIns="44450" rIns="90488" bIns="44450">
            <a:spAutoFit/>
          </a:bodyPr>
          <a:lstStyle/>
          <a:p>
            <a:pPr eaLnBrk="0" hangingPunct="0"/>
            <a:r>
              <a:rPr lang="es-ES_tradnl" b="1">
                <a:latin typeface="Arial" charset="0"/>
              </a:rPr>
              <a:t>Es el interés que ¨paga¨el proyecto por ël préstamo¨de la inversión</a:t>
            </a:r>
            <a:r>
              <a:rPr lang="es-ES_tradnl">
                <a:latin typeface="Arial" charset="0"/>
              </a:rPr>
              <a:t>. </a:t>
            </a:r>
          </a:p>
        </p:txBody>
      </p:sp>
      <p:sp>
        <p:nvSpPr>
          <p:cNvPr id="71686" name="Rectangle 6"/>
          <p:cNvSpPr>
            <a:spLocks noChangeArrowheads="1"/>
          </p:cNvSpPr>
          <p:nvPr/>
        </p:nvSpPr>
        <p:spPr bwMode="auto">
          <a:xfrm>
            <a:off x="5237163" y="5003800"/>
            <a:ext cx="3606800" cy="1549400"/>
          </a:xfrm>
          <a:prstGeom prst="rect">
            <a:avLst/>
          </a:prstGeom>
          <a:noFill/>
          <a:ln w="12700">
            <a:noFill/>
            <a:miter lim="800000"/>
            <a:headEnd/>
            <a:tailEnd/>
          </a:ln>
        </p:spPr>
        <p:txBody>
          <a:bodyPr lIns="90488" tIns="44450" rIns="90488" bIns="44450">
            <a:spAutoFit/>
          </a:bodyPr>
          <a:lstStyle/>
          <a:p>
            <a:pPr eaLnBrk="0" hangingPunct="0"/>
            <a:r>
              <a:rPr lang="es-ES_tradnl" b="1">
                <a:latin typeface="Arial" charset="0"/>
              </a:rPr>
              <a:t>Es la devolución del dinero, recibido para la inversión.(FIJO)</a:t>
            </a:r>
          </a:p>
          <a:p>
            <a:pPr eaLnBrk="0" latinLnBrk="1" hangingPunct="0"/>
            <a:endParaRPr lang="es-ES_tradnl" b="1">
              <a:latin typeface="Arial" charset="0"/>
            </a:endParaRPr>
          </a:p>
        </p:txBody>
      </p:sp>
      <p:grpSp>
        <p:nvGrpSpPr>
          <p:cNvPr id="71687" name="Group 7"/>
          <p:cNvGrpSpPr>
            <a:grpSpLocks/>
          </p:cNvGrpSpPr>
          <p:nvPr/>
        </p:nvGrpSpPr>
        <p:grpSpPr bwMode="auto">
          <a:xfrm>
            <a:off x="1828800" y="1981200"/>
            <a:ext cx="3536950" cy="4025900"/>
            <a:chOff x="816" y="1248"/>
            <a:chExt cx="2564" cy="2536"/>
          </a:xfrm>
        </p:grpSpPr>
        <p:grpSp>
          <p:nvGrpSpPr>
            <p:cNvPr id="71691" name="Group 8"/>
            <p:cNvGrpSpPr>
              <a:grpSpLocks/>
            </p:cNvGrpSpPr>
            <p:nvPr/>
          </p:nvGrpSpPr>
          <p:grpSpPr bwMode="auto">
            <a:xfrm>
              <a:off x="816" y="1248"/>
              <a:ext cx="2056" cy="2536"/>
              <a:chOff x="388" y="1300"/>
              <a:chExt cx="2056" cy="2536"/>
            </a:xfrm>
          </p:grpSpPr>
          <p:sp>
            <p:nvSpPr>
              <p:cNvPr id="71695" name="Rectangle 9"/>
              <p:cNvSpPr>
                <a:spLocks noChangeArrowheads="1"/>
              </p:cNvSpPr>
              <p:nvPr/>
            </p:nvSpPr>
            <p:spPr bwMode="auto">
              <a:xfrm>
                <a:off x="388" y="1300"/>
                <a:ext cx="2056" cy="712"/>
              </a:xfrm>
              <a:prstGeom prst="rect">
                <a:avLst/>
              </a:prstGeom>
              <a:solidFill>
                <a:schemeClr val="accent2"/>
              </a:solidFill>
              <a:ln w="12700">
                <a:solidFill>
                  <a:schemeClr val="tx1"/>
                </a:solidFill>
                <a:miter lim="800000"/>
                <a:headEnd/>
                <a:tailEnd/>
              </a:ln>
            </p:spPr>
            <p:txBody>
              <a:bodyPr wrap="none" anchor="ctr"/>
              <a:lstStyle/>
              <a:p>
                <a:endParaRPr lang="es-ES"/>
              </a:p>
            </p:txBody>
          </p:sp>
          <p:sp>
            <p:nvSpPr>
              <p:cNvPr id="71696" name="Rectangle 10"/>
              <p:cNvSpPr>
                <a:spLocks noChangeArrowheads="1"/>
              </p:cNvSpPr>
              <p:nvPr/>
            </p:nvSpPr>
            <p:spPr bwMode="auto">
              <a:xfrm>
                <a:off x="388" y="2020"/>
                <a:ext cx="2056" cy="904"/>
              </a:xfrm>
              <a:prstGeom prst="rect">
                <a:avLst/>
              </a:prstGeom>
              <a:solidFill>
                <a:srgbClr val="FFFF00"/>
              </a:solidFill>
              <a:ln w="12700">
                <a:solidFill>
                  <a:schemeClr val="tx1"/>
                </a:solidFill>
                <a:miter lim="800000"/>
                <a:headEnd/>
                <a:tailEnd/>
              </a:ln>
            </p:spPr>
            <p:txBody>
              <a:bodyPr wrap="none" anchor="ctr"/>
              <a:lstStyle/>
              <a:p>
                <a:endParaRPr lang="es-ES"/>
              </a:p>
            </p:txBody>
          </p:sp>
          <p:sp>
            <p:nvSpPr>
              <p:cNvPr id="71697" name="Rectangle 11"/>
              <p:cNvSpPr>
                <a:spLocks noChangeArrowheads="1"/>
              </p:cNvSpPr>
              <p:nvPr/>
            </p:nvSpPr>
            <p:spPr bwMode="auto">
              <a:xfrm>
                <a:off x="388" y="2932"/>
                <a:ext cx="2056" cy="904"/>
              </a:xfrm>
              <a:prstGeom prst="rect">
                <a:avLst/>
              </a:prstGeom>
              <a:solidFill>
                <a:srgbClr val="00FF00"/>
              </a:solidFill>
              <a:ln w="12700">
                <a:solidFill>
                  <a:schemeClr val="tx1"/>
                </a:solidFill>
                <a:miter lim="800000"/>
                <a:headEnd/>
                <a:tailEnd/>
              </a:ln>
            </p:spPr>
            <p:txBody>
              <a:bodyPr wrap="none" anchor="ctr"/>
              <a:lstStyle/>
              <a:p>
                <a:endParaRPr lang="es-ES"/>
              </a:p>
            </p:txBody>
          </p:sp>
          <p:sp>
            <p:nvSpPr>
              <p:cNvPr id="71698" name="Rectangle 12"/>
              <p:cNvSpPr>
                <a:spLocks noChangeArrowheads="1"/>
              </p:cNvSpPr>
              <p:nvPr/>
            </p:nvSpPr>
            <p:spPr bwMode="auto">
              <a:xfrm>
                <a:off x="666" y="1481"/>
                <a:ext cx="1200" cy="286"/>
              </a:xfrm>
              <a:prstGeom prst="rect">
                <a:avLst/>
              </a:prstGeom>
              <a:noFill/>
              <a:ln w="12700">
                <a:noFill/>
                <a:miter lim="800000"/>
                <a:headEnd/>
                <a:tailEnd/>
              </a:ln>
            </p:spPr>
            <p:txBody>
              <a:bodyPr wrap="none" lIns="90488" tIns="44450" rIns="90488" bIns="44450">
                <a:spAutoFit/>
              </a:bodyPr>
              <a:lstStyle/>
              <a:p>
                <a:pPr eaLnBrk="0" hangingPunct="0"/>
                <a:r>
                  <a:rPr lang="es-ES_tradnl" b="1">
                    <a:solidFill>
                      <a:schemeClr val="bg2"/>
                    </a:solidFill>
                    <a:latin typeface="Arial" charset="0"/>
                  </a:rPr>
                  <a:t>Remanente</a:t>
                </a:r>
              </a:p>
            </p:txBody>
          </p:sp>
          <p:sp>
            <p:nvSpPr>
              <p:cNvPr id="71699" name="Rectangle 13"/>
              <p:cNvSpPr>
                <a:spLocks noChangeArrowheads="1"/>
              </p:cNvSpPr>
              <p:nvPr/>
            </p:nvSpPr>
            <p:spPr bwMode="auto">
              <a:xfrm>
                <a:off x="666" y="2214"/>
                <a:ext cx="1743" cy="723"/>
              </a:xfrm>
              <a:prstGeom prst="rect">
                <a:avLst/>
              </a:prstGeom>
              <a:noFill/>
              <a:ln w="12700">
                <a:noFill/>
                <a:miter lim="800000"/>
                <a:headEnd/>
                <a:tailEnd/>
              </a:ln>
            </p:spPr>
            <p:txBody>
              <a:bodyPr wrap="none" lIns="90488" tIns="44450" rIns="90488" bIns="44450">
                <a:spAutoFit/>
              </a:bodyPr>
              <a:lstStyle/>
              <a:p>
                <a:pPr eaLnBrk="0" hangingPunct="0">
                  <a:spcBef>
                    <a:spcPct val="48000"/>
                  </a:spcBef>
                </a:pPr>
                <a:r>
                  <a:rPr lang="es-ES_tradnl" b="1">
                    <a:solidFill>
                      <a:schemeClr val="bg2"/>
                    </a:solidFill>
                    <a:latin typeface="Arial" charset="0"/>
                  </a:rPr>
                  <a:t>Costo del dinero</a:t>
                </a:r>
                <a:r>
                  <a:rPr lang="es-ES_tradnl" sz="2800">
                    <a:solidFill>
                      <a:schemeClr val="bg2"/>
                    </a:solidFill>
                    <a:latin typeface="Arial" charset="0"/>
                  </a:rPr>
                  <a:t> </a:t>
                </a:r>
              </a:p>
              <a:p>
                <a:pPr eaLnBrk="0" latinLnBrk="1" hangingPunct="0">
                  <a:spcBef>
                    <a:spcPct val="48000"/>
                  </a:spcBef>
                </a:pPr>
                <a:endParaRPr lang="es-ES_tradnl" sz="2800">
                  <a:solidFill>
                    <a:schemeClr val="bg2"/>
                  </a:solidFill>
                  <a:latin typeface="Arial" charset="0"/>
                </a:endParaRPr>
              </a:p>
            </p:txBody>
          </p:sp>
          <p:sp>
            <p:nvSpPr>
              <p:cNvPr id="71700" name="Rectangle 14"/>
              <p:cNvSpPr>
                <a:spLocks noChangeArrowheads="1"/>
              </p:cNvSpPr>
              <p:nvPr/>
            </p:nvSpPr>
            <p:spPr bwMode="auto">
              <a:xfrm>
                <a:off x="858" y="3203"/>
                <a:ext cx="1027" cy="286"/>
              </a:xfrm>
              <a:prstGeom prst="rect">
                <a:avLst/>
              </a:prstGeom>
              <a:noFill/>
              <a:ln w="12700">
                <a:noFill/>
                <a:miter lim="800000"/>
                <a:headEnd/>
                <a:tailEnd/>
              </a:ln>
            </p:spPr>
            <p:txBody>
              <a:bodyPr wrap="none" lIns="90488" tIns="44450" rIns="90488" bIns="44450">
                <a:spAutoFit/>
              </a:bodyPr>
              <a:lstStyle/>
              <a:p>
                <a:pPr eaLnBrk="0" hangingPunct="0"/>
                <a:r>
                  <a:rPr lang="es-ES_tradnl" b="1">
                    <a:solidFill>
                      <a:schemeClr val="bg2"/>
                    </a:solidFill>
                    <a:latin typeface="Arial" charset="0"/>
                  </a:rPr>
                  <a:t>Inversión</a:t>
                </a:r>
              </a:p>
            </p:txBody>
          </p:sp>
        </p:grpSp>
        <p:sp>
          <p:nvSpPr>
            <p:cNvPr id="71692" name="Line 15"/>
            <p:cNvSpPr>
              <a:spLocks noChangeShapeType="1"/>
            </p:cNvSpPr>
            <p:nvPr/>
          </p:nvSpPr>
          <p:spPr bwMode="auto">
            <a:xfrm flipH="1">
              <a:off x="2543" y="1632"/>
              <a:ext cx="837" cy="0"/>
            </a:xfrm>
            <a:prstGeom prst="line">
              <a:avLst/>
            </a:prstGeom>
            <a:noFill/>
            <a:ln w="12700">
              <a:solidFill>
                <a:schemeClr val="tx1"/>
              </a:solidFill>
              <a:round/>
              <a:headEnd/>
              <a:tailEnd type="triangle" w="med" len="med"/>
            </a:ln>
          </p:spPr>
          <p:txBody>
            <a:bodyPr wrap="none" anchor="ctr"/>
            <a:lstStyle/>
            <a:p>
              <a:endParaRPr lang="es-ES"/>
            </a:p>
          </p:txBody>
        </p:sp>
        <p:sp>
          <p:nvSpPr>
            <p:cNvPr id="71693" name="Line 16"/>
            <p:cNvSpPr>
              <a:spLocks noChangeShapeType="1"/>
            </p:cNvSpPr>
            <p:nvPr/>
          </p:nvSpPr>
          <p:spPr bwMode="auto">
            <a:xfrm flipH="1">
              <a:off x="2543" y="2496"/>
              <a:ext cx="837" cy="0"/>
            </a:xfrm>
            <a:prstGeom prst="line">
              <a:avLst/>
            </a:prstGeom>
            <a:noFill/>
            <a:ln w="12700">
              <a:solidFill>
                <a:schemeClr val="tx1"/>
              </a:solidFill>
              <a:round/>
              <a:headEnd/>
              <a:tailEnd type="triangle" w="med" len="med"/>
            </a:ln>
          </p:spPr>
          <p:txBody>
            <a:bodyPr wrap="none" anchor="ctr"/>
            <a:lstStyle/>
            <a:p>
              <a:endParaRPr lang="es-ES"/>
            </a:p>
          </p:txBody>
        </p:sp>
        <p:sp>
          <p:nvSpPr>
            <p:cNvPr id="71694" name="Line 17"/>
            <p:cNvSpPr>
              <a:spLocks noChangeShapeType="1"/>
            </p:cNvSpPr>
            <p:nvPr/>
          </p:nvSpPr>
          <p:spPr bwMode="auto">
            <a:xfrm flipH="1">
              <a:off x="2495" y="3408"/>
              <a:ext cx="837" cy="0"/>
            </a:xfrm>
            <a:prstGeom prst="line">
              <a:avLst/>
            </a:prstGeom>
            <a:noFill/>
            <a:ln w="12700">
              <a:solidFill>
                <a:schemeClr val="tx1"/>
              </a:solidFill>
              <a:round/>
              <a:headEnd/>
              <a:tailEnd type="triangle" w="med" len="med"/>
            </a:ln>
          </p:spPr>
          <p:txBody>
            <a:bodyPr wrap="none" anchor="ctr"/>
            <a:lstStyle/>
            <a:p>
              <a:endParaRPr lang="es-ES"/>
            </a:p>
          </p:txBody>
        </p:sp>
      </p:grpSp>
      <p:sp>
        <p:nvSpPr>
          <p:cNvPr id="71688" name="AutoShape 18"/>
          <p:cNvSpPr>
            <a:spLocks/>
          </p:cNvSpPr>
          <p:nvPr/>
        </p:nvSpPr>
        <p:spPr bwMode="auto">
          <a:xfrm>
            <a:off x="1600200" y="1981200"/>
            <a:ext cx="152400" cy="4038600"/>
          </a:xfrm>
          <a:prstGeom prst="leftBrace">
            <a:avLst>
              <a:gd name="adj1" fmla="val 220833"/>
              <a:gd name="adj2" fmla="val 50000"/>
            </a:avLst>
          </a:prstGeom>
          <a:noFill/>
          <a:ln w="9525">
            <a:solidFill>
              <a:schemeClr val="tx1"/>
            </a:solidFill>
            <a:round/>
            <a:headEnd/>
            <a:tailEnd/>
          </a:ln>
        </p:spPr>
        <p:txBody>
          <a:bodyPr wrap="none" anchor="ctr"/>
          <a:lstStyle/>
          <a:p>
            <a:endParaRPr lang="es-ES"/>
          </a:p>
        </p:txBody>
      </p:sp>
      <p:sp>
        <p:nvSpPr>
          <p:cNvPr id="71689" name="Text Box 19"/>
          <p:cNvSpPr txBox="1">
            <a:spLocks noChangeArrowheads="1"/>
          </p:cNvSpPr>
          <p:nvPr/>
        </p:nvSpPr>
        <p:spPr bwMode="auto">
          <a:xfrm rot="21524535" flipH="1">
            <a:off x="1219200" y="1676400"/>
            <a:ext cx="457200" cy="4492625"/>
          </a:xfrm>
          <a:prstGeom prst="rect">
            <a:avLst/>
          </a:prstGeom>
          <a:noFill/>
          <a:ln w="9525">
            <a:noFill/>
            <a:miter lim="800000"/>
            <a:headEnd/>
            <a:tailEnd/>
          </a:ln>
        </p:spPr>
        <p:txBody>
          <a:bodyPr>
            <a:spAutoFit/>
          </a:bodyPr>
          <a:lstStyle/>
          <a:p>
            <a:pPr eaLnBrk="0" hangingPunct="0"/>
            <a:r>
              <a:rPr lang="es-ES_tradnl" sz="1600">
                <a:latin typeface="Arial" charset="0"/>
              </a:rPr>
              <a:t>F</a:t>
            </a:r>
          </a:p>
          <a:p>
            <a:pPr eaLnBrk="0" hangingPunct="0"/>
            <a:r>
              <a:rPr lang="es-ES_tradnl" sz="1600">
                <a:latin typeface="Arial" charset="0"/>
              </a:rPr>
              <a:t>l</a:t>
            </a:r>
          </a:p>
          <a:p>
            <a:pPr eaLnBrk="0" hangingPunct="0"/>
            <a:r>
              <a:rPr lang="es-ES_tradnl" sz="1600">
                <a:latin typeface="Arial" charset="0"/>
              </a:rPr>
              <a:t>u</a:t>
            </a:r>
          </a:p>
          <a:p>
            <a:pPr eaLnBrk="0" hangingPunct="0"/>
            <a:r>
              <a:rPr lang="es-ES_tradnl" sz="1600">
                <a:latin typeface="Arial" charset="0"/>
              </a:rPr>
              <a:t>j</a:t>
            </a:r>
          </a:p>
          <a:p>
            <a:pPr eaLnBrk="0" hangingPunct="0"/>
            <a:r>
              <a:rPr lang="es-ES_tradnl" sz="1600">
                <a:latin typeface="Arial" charset="0"/>
              </a:rPr>
              <a:t>o </a:t>
            </a:r>
          </a:p>
          <a:p>
            <a:pPr eaLnBrk="0" hangingPunct="0"/>
            <a:endParaRPr lang="es-ES_tradnl" sz="1600">
              <a:latin typeface="Arial" charset="0"/>
            </a:endParaRPr>
          </a:p>
          <a:p>
            <a:pPr eaLnBrk="0" hangingPunct="0"/>
            <a:r>
              <a:rPr lang="es-ES_tradnl" sz="1600">
                <a:latin typeface="Arial" charset="0"/>
              </a:rPr>
              <a:t>d</a:t>
            </a:r>
          </a:p>
          <a:p>
            <a:pPr eaLnBrk="0" hangingPunct="0"/>
            <a:r>
              <a:rPr lang="es-ES_tradnl" sz="1600">
                <a:latin typeface="Arial" charset="0"/>
              </a:rPr>
              <a:t>e </a:t>
            </a:r>
          </a:p>
          <a:p>
            <a:pPr eaLnBrk="0" hangingPunct="0"/>
            <a:endParaRPr lang="es-ES_tradnl" sz="1600">
              <a:latin typeface="Arial" charset="0"/>
            </a:endParaRPr>
          </a:p>
          <a:p>
            <a:pPr eaLnBrk="0" hangingPunct="0"/>
            <a:r>
              <a:rPr lang="es-ES_tradnl" sz="1600">
                <a:latin typeface="Arial" charset="0"/>
              </a:rPr>
              <a:t>c</a:t>
            </a:r>
          </a:p>
          <a:p>
            <a:pPr eaLnBrk="0" hangingPunct="0"/>
            <a:r>
              <a:rPr lang="es-ES_tradnl" sz="1600">
                <a:latin typeface="Arial" charset="0"/>
              </a:rPr>
              <a:t>a</a:t>
            </a:r>
          </a:p>
          <a:p>
            <a:pPr eaLnBrk="0" hangingPunct="0"/>
            <a:r>
              <a:rPr lang="es-ES_tradnl" sz="1600">
                <a:latin typeface="Arial" charset="0"/>
              </a:rPr>
              <a:t>j</a:t>
            </a:r>
          </a:p>
          <a:p>
            <a:pPr eaLnBrk="0" hangingPunct="0"/>
            <a:r>
              <a:rPr lang="es-ES_tradnl" sz="1600">
                <a:latin typeface="Arial" charset="0"/>
              </a:rPr>
              <a:t>a </a:t>
            </a:r>
          </a:p>
          <a:p>
            <a:pPr eaLnBrk="0" hangingPunct="0"/>
            <a:endParaRPr lang="es-ES_tradnl" sz="1600">
              <a:latin typeface="Arial" charset="0"/>
            </a:endParaRPr>
          </a:p>
          <a:p>
            <a:pPr eaLnBrk="0" hangingPunct="0"/>
            <a:r>
              <a:rPr lang="es-ES_tradnl" sz="1600">
                <a:latin typeface="Arial" charset="0"/>
              </a:rPr>
              <a:t>n</a:t>
            </a:r>
          </a:p>
          <a:p>
            <a:pPr eaLnBrk="0" hangingPunct="0"/>
            <a:r>
              <a:rPr lang="es-ES_tradnl" sz="1600">
                <a:latin typeface="Arial" charset="0"/>
              </a:rPr>
              <a:t>e</a:t>
            </a:r>
          </a:p>
          <a:p>
            <a:pPr eaLnBrk="0" hangingPunct="0"/>
            <a:r>
              <a:rPr lang="es-ES_tradnl" sz="1600">
                <a:latin typeface="Arial" charset="0"/>
              </a:rPr>
              <a:t>t</a:t>
            </a:r>
          </a:p>
          <a:p>
            <a:pPr eaLnBrk="0" hangingPunct="0"/>
            <a:r>
              <a:rPr lang="es-ES_tradnl" sz="1600">
                <a:latin typeface="Arial" charset="0"/>
              </a:rPr>
              <a:t>o</a:t>
            </a:r>
            <a:endParaRPr lang="es-ES_tradnl">
              <a:latin typeface="Arial" charset="0"/>
            </a:endParaRPr>
          </a:p>
        </p:txBody>
      </p:sp>
      <p:sp>
        <p:nvSpPr>
          <p:cNvPr id="71690" name="Text Box 21"/>
          <p:cNvSpPr txBox="1">
            <a:spLocks noChangeArrowheads="1"/>
          </p:cNvSpPr>
          <p:nvPr/>
        </p:nvSpPr>
        <p:spPr bwMode="auto">
          <a:xfrm>
            <a:off x="158750" y="3303588"/>
            <a:ext cx="1046163" cy="457200"/>
          </a:xfrm>
          <a:prstGeom prst="rect">
            <a:avLst/>
          </a:prstGeom>
          <a:noFill/>
          <a:ln w="9525">
            <a:noFill/>
            <a:miter lim="800000"/>
            <a:headEnd/>
            <a:tailEnd/>
          </a:ln>
        </p:spPr>
        <p:txBody>
          <a:bodyPr wrap="none">
            <a:spAutoFit/>
          </a:bodyPr>
          <a:lstStyle/>
          <a:p>
            <a:r>
              <a:rPr lang="en-US">
                <a:latin typeface="Arial" charset="0"/>
              </a:rPr>
              <a:t>(FIJO)</a:t>
            </a:r>
            <a:endParaRPr lang="es-ES">
              <a:latin typeface="Arial" charset="0"/>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431800" y="6229350"/>
            <a:ext cx="1905000" cy="457200"/>
          </a:xfrm>
          <a:prstGeom prst="rect">
            <a:avLst/>
          </a:prstGeom>
          <a:noFill/>
          <a:ln w="12700">
            <a:noFill/>
            <a:miter lim="800000"/>
            <a:headEnd/>
            <a:tailEnd/>
          </a:ln>
        </p:spPr>
        <p:txBody>
          <a:bodyPr lIns="90488" tIns="44450" rIns="90488" bIns="44450" anchor="b"/>
          <a:lstStyle/>
          <a:p>
            <a:pPr eaLnBrk="0" hangingPunct="0">
              <a:spcBef>
                <a:spcPct val="50000"/>
              </a:spcBef>
            </a:pPr>
            <a:endParaRPr lang="es-ES_tradnl" sz="1400">
              <a:solidFill>
                <a:schemeClr val="bg2"/>
              </a:solidFill>
              <a:latin typeface="Arial" charset="0"/>
            </a:endParaRPr>
          </a:p>
        </p:txBody>
      </p:sp>
      <p:sp>
        <p:nvSpPr>
          <p:cNvPr id="72707" name="Rectangle 3"/>
          <p:cNvSpPr>
            <a:spLocks noChangeArrowheads="1"/>
          </p:cNvSpPr>
          <p:nvPr/>
        </p:nvSpPr>
        <p:spPr bwMode="auto">
          <a:xfrm>
            <a:off x="6731000" y="6229350"/>
            <a:ext cx="1905000" cy="457200"/>
          </a:xfrm>
          <a:prstGeom prst="rect">
            <a:avLst/>
          </a:prstGeom>
          <a:noFill/>
          <a:ln w="12700">
            <a:noFill/>
            <a:miter lim="800000"/>
            <a:headEnd/>
            <a:tailEnd/>
          </a:ln>
        </p:spPr>
        <p:txBody>
          <a:bodyPr lIns="90488" tIns="44450" rIns="90488" bIns="44450" anchor="b"/>
          <a:lstStyle/>
          <a:p>
            <a:pPr algn="r" eaLnBrk="0" hangingPunct="0">
              <a:spcBef>
                <a:spcPct val="50000"/>
              </a:spcBef>
            </a:pPr>
            <a:endParaRPr lang="es-ES_tradnl" sz="1400">
              <a:solidFill>
                <a:schemeClr val="bg2"/>
              </a:solidFill>
              <a:latin typeface="Arial" charset="0"/>
            </a:endParaRPr>
          </a:p>
        </p:txBody>
      </p:sp>
      <p:sp>
        <p:nvSpPr>
          <p:cNvPr id="72708" name="Rectangle 4"/>
          <p:cNvSpPr>
            <a:spLocks noChangeArrowheads="1"/>
          </p:cNvSpPr>
          <p:nvPr/>
        </p:nvSpPr>
        <p:spPr bwMode="auto">
          <a:xfrm>
            <a:off x="3124200" y="6229350"/>
            <a:ext cx="2895600" cy="457200"/>
          </a:xfrm>
          <a:prstGeom prst="rect">
            <a:avLst/>
          </a:prstGeom>
          <a:noFill/>
          <a:ln w="12700">
            <a:noFill/>
            <a:miter lim="800000"/>
            <a:headEnd/>
            <a:tailEnd/>
          </a:ln>
        </p:spPr>
        <p:txBody>
          <a:bodyPr lIns="90488" tIns="44450" rIns="90488" bIns="44450" anchor="b"/>
          <a:lstStyle/>
          <a:p>
            <a:pPr algn="ctr" eaLnBrk="0" hangingPunct="0">
              <a:spcBef>
                <a:spcPct val="50000"/>
              </a:spcBef>
            </a:pPr>
            <a:endParaRPr lang="es-ES_tradnl" sz="1400">
              <a:solidFill>
                <a:schemeClr val="bg2"/>
              </a:solidFill>
              <a:latin typeface="Arial" charset="0"/>
            </a:endParaRPr>
          </a:p>
        </p:txBody>
      </p:sp>
      <p:sp>
        <p:nvSpPr>
          <p:cNvPr id="72709" name="Rectangle 5"/>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72710" name="Rectangle 6"/>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72711" name="Rectangle 7"/>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72712" name="Rectangle 8"/>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72713" name="Rectangle 9"/>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72714" name="Rectangle 10"/>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72715" name="Rectangle 11"/>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72716" name="Rectangle 12"/>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72717" name="Rectangle 13"/>
          <p:cNvSpPr>
            <a:spLocks noChangeArrowheads="1"/>
          </p:cNvSpPr>
          <p:nvPr/>
        </p:nvSpPr>
        <p:spPr bwMode="auto">
          <a:xfrm>
            <a:off x="685800" y="6400800"/>
            <a:ext cx="1905000" cy="457200"/>
          </a:xfrm>
          <a:prstGeom prst="rect">
            <a:avLst/>
          </a:prstGeom>
          <a:noFill/>
          <a:ln w="12700">
            <a:noFill/>
            <a:miter lim="800000"/>
            <a:headEnd/>
            <a:tailEnd/>
          </a:ln>
        </p:spPr>
        <p:txBody>
          <a:bodyPr wrap="none" anchor="ctr"/>
          <a:lstStyle/>
          <a:p>
            <a:endParaRPr lang="es-ES"/>
          </a:p>
        </p:txBody>
      </p:sp>
      <p:sp>
        <p:nvSpPr>
          <p:cNvPr id="72718" name="Rectangle 14"/>
          <p:cNvSpPr>
            <a:spLocks noChangeArrowheads="1"/>
          </p:cNvSpPr>
          <p:nvPr/>
        </p:nvSpPr>
        <p:spPr bwMode="auto">
          <a:xfrm>
            <a:off x="3124200" y="6400800"/>
            <a:ext cx="2895600" cy="457200"/>
          </a:xfrm>
          <a:prstGeom prst="rect">
            <a:avLst/>
          </a:prstGeom>
          <a:noFill/>
          <a:ln w="12700">
            <a:noFill/>
            <a:miter lim="800000"/>
            <a:headEnd/>
            <a:tailEnd/>
          </a:ln>
        </p:spPr>
        <p:txBody>
          <a:bodyPr wrap="none" anchor="ctr"/>
          <a:lstStyle/>
          <a:p>
            <a:endParaRPr lang="es-ES"/>
          </a:p>
        </p:txBody>
      </p:sp>
      <p:sp>
        <p:nvSpPr>
          <p:cNvPr id="72719" name="Rectangle 15"/>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72720" name="Rectangle 16"/>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72721" name="Rectangle 17"/>
          <p:cNvSpPr>
            <a:spLocks noGrp="1" noChangeArrowheads="1"/>
          </p:cNvSpPr>
          <p:nvPr>
            <p:ph type="title"/>
          </p:nvPr>
        </p:nvSpPr>
        <p:spPr>
          <a:noFill/>
        </p:spPr>
        <p:txBody>
          <a:bodyPr lIns="90488" tIns="44450" rIns="90488" bIns="44450"/>
          <a:lstStyle/>
          <a:p>
            <a:pPr eaLnBrk="1" hangingPunct="1"/>
            <a:r>
              <a:rPr lang="es-ES_tradnl" sz="4000" smtClean="0"/>
              <a:t>Si la tasa crece, el V</a:t>
            </a:r>
            <a:r>
              <a:rPr lang="en-US" sz="4000" smtClean="0"/>
              <a:t>A</a:t>
            </a:r>
            <a:r>
              <a:rPr lang="es-ES_tradnl" sz="4000" smtClean="0"/>
              <a:t>N baja</a:t>
            </a:r>
            <a:endParaRPr lang="es-ES_tradnl" smtClean="0"/>
          </a:p>
        </p:txBody>
      </p:sp>
      <p:sp>
        <p:nvSpPr>
          <p:cNvPr id="891922" name="Rectangle 18"/>
          <p:cNvSpPr>
            <a:spLocks noGrp="1" noChangeArrowheads="1"/>
          </p:cNvSpPr>
          <p:nvPr>
            <p:ph type="body" idx="1"/>
          </p:nvPr>
        </p:nvSpPr>
        <p:spPr/>
        <p:txBody>
          <a:bodyPr lIns="90488" tIns="44450" rIns="90488" bIns="44450"/>
          <a:lstStyle/>
          <a:p>
            <a:pPr indent="4763" algn="just" eaLnBrk="1" hangingPunct="1">
              <a:lnSpc>
                <a:spcPct val="110000"/>
              </a:lnSpc>
              <a:spcBef>
                <a:spcPts val="300"/>
              </a:spcBef>
              <a:spcAft>
                <a:spcPts val="300"/>
              </a:spcAft>
              <a:defRPr/>
            </a:pPr>
            <a:r>
              <a:rPr lang="es-ES_tradnl" smtClean="0"/>
              <a:t>En el dibujo se puede observar que para un proyecto dado, si la tasa de descuento aumenta, aumentará el área correspondiente y el área de remanente disminuirá, por lo tanto el V</a:t>
            </a:r>
            <a:r>
              <a:rPr lang="en-US" smtClean="0"/>
              <a:t>A</a:t>
            </a:r>
            <a:r>
              <a:rPr lang="es-ES_tradnl" smtClean="0"/>
              <a:t>N será menor. </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431800" y="6229350"/>
            <a:ext cx="1905000" cy="457200"/>
          </a:xfrm>
          <a:prstGeom prst="rect">
            <a:avLst/>
          </a:prstGeom>
          <a:noFill/>
          <a:ln w="12700">
            <a:noFill/>
            <a:miter lim="800000"/>
            <a:headEnd/>
            <a:tailEnd/>
          </a:ln>
        </p:spPr>
        <p:txBody>
          <a:bodyPr lIns="90488" tIns="44450" rIns="90488" bIns="44450" anchor="b"/>
          <a:lstStyle/>
          <a:p>
            <a:pPr eaLnBrk="0" hangingPunct="0">
              <a:spcBef>
                <a:spcPct val="50000"/>
              </a:spcBef>
            </a:pPr>
            <a:endParaRPr lang="es-ES_tradnl" sz="1400">
              <a:solidFill>
                <a:schemeClr val="bg2"/>
              </a:solidFill>
              <a:latin typeface="Arial" charset="0"/>
            </a:endParaRPr>
          </a:p>
        </p:txBody>
      </p:sp>
      <p:sp>
        <p:nvSpPr>
          <p:cNvPr id="73731" name="Rectangle 3"/>
          <p:cNvSpPr>
            <a:spLocks noChangeArrowheads="1"/>
          </p:cNvSpPr>
          <p:nvPr/>
        </p:nvSpPr>
        <p:spPr bwMode="auto">
          <a:xfrm>
            <a:off x="6731000" y="6229350"/>
            <a:ext cx="1905000" cy="457200"/>
          </a:xfrm>
          <a:prstGeom prst="rect">
            <a:avLst/>
          </a:prstGeom>
          <a:noFill/>
          <a:ln w="12700">
            <a:noFill/>
            <a:miter lim="800000"/>
            <a:headEnd/>
            <a:tailEnd/>
          </a:ln>
        </p:spPr>
        <p:txBody>
          <a:bodyPr lIns="90488" tIns="44450" rIns="90488" bIns="44450" anchor="b"/>
          <a:lstStyle/>
          <a:p>
            <a:pPr algn="r" eaLnBrk="0" hangingPunct="0">
              <a:spcBef>
                <a:spcPct val="50000"/>
              </a:spcBef>
            </a:pPr>
            <a:endParaRPr lang="es-ES_tradnl" sz="1400">
              <a:solidFill>
                <a:schemeClr val="bg2"/>
              </a:solidFill>
              <a:latin typeface="Arial" charset="0"/>
            </a:endParaRPr>
          </a:p>
        </p:txBody>
      </p:sp>
      <p:sp>
        <p:nvSpPr>
          <p:cNvPr id="73732" name="Rectangle 4"/>
          <p:cNvSpPr>
            <a:spLocks noChangeArrowheads="1"/>
          </p:cNvSpPr>
          <p:nvPr/>
        </p:nvSpPr>
        <p:spPr bwMode="auto">
          <a:xfrm>
            <a:off x="3124200" y="6229350"/>
            <a:ext cx="2895600" cy="457200"/>
          </a:xfrm>
          <a:prstGeom prst="rect">
            <a:avLst/>
          </a:prstGeom>
          <a:noFill/>
          <a:ln w="12700">
            <a:noFill/>
            <a:miter lim="800000"/>
            <a:headEnd/>
            <a:tailEnd/>
          </a:ln>
        </p:spPr>
        <p:txBody>
          <a:bodyPr lIns="90488" tIns="44450" rIns="90488" bIns="44450" anchor="b"/>
          <a:lstStyle/>
          <a:p>
            <a:pPr algn="ctr" eaLnBrk="0" hangingPunct="0">
              <a:spcBef>
                <a:spcPct val="50000"/>
              </a:spcBef>
            </a:pPr>
            <a:endParaRPr lang="es-ES_tradnl" sz="1400">
              <a:solidFill>
                <a:schemeClr val="bg2"/>
              </a:solidFill>
              <a:latin typeface="Arial" charset="0"/>
            </a:endParaRPr>
          </a:p>
        </p:txBody>
      </p:sp>
      <p:sp>
        <p:nvSpPr>
          <p:cNvPr id="73733" name="Rectangle 5"/>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73734" name="Rectangle 6"/>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73735" name="Rectangle 7"/>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73736" name="Rectangle 8"/>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73737" name="Rectangle 9"/>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73738" name="Rectangle 10"/>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73739" name="Rectangle 11"/>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73740" name="Rectangle 12"/>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73741" name="Rectangle 13"/>
          <p:cNvSpPr>
            <a:spLocks noChangeArrowheads="1"/>
          </p:cNvSpPr>
          <p:nvPr/>
        </p:nvSpPr>
        <p:spPr bwMode="auto">
          <a:xfrm>
            <a:off x="685800" y="6400800"/>
            <a:ext cx="1905000" cy="457200"/>
          </a:xfrm>
          <a:prstGeom prst="rect">
            <a:avLst/>
          </a:prstGeom>
          <a:noFill/>
          <a:ln w="12700">
            <a:noFill/>
            <a:miter lim="800000"/>
            <a:headEnd/>
            <a:tailEnd/>
          </a:ln>
        </p:spPr>
        <p:txBody>
          <a:bodyPr wrap="none" anchor="ctr"/>
          <a:lstStyle/>
          <a:p>
            <a:endParaRPr lang="es-ES"/>
          </a:p>
        </p:txBody>
      </p:sp>
      <p:sp>
        <p:nvSpPr>
          <p:cNvPr id="73742" name="Rectangle 14"/>
          <p:cNvSpPr>
            <a:spLocks noChangeArrowheads="1"/>
          </p:cNvSpPr>
          <p:nvPr/>
        </p:nvSpPr>
        <p:spPr bwMode="auto">
          <a:xfrm>
            <a:off x="3124200" y="6400800"/>
            <a:ext cx="2895600" cy="457200"/>
          </a:xfrm>
          <a:prstGeom prst="rect">
            <a:avLst/>
          </a:prstGeom>
          <a:noFill/>
          <a:ln w="12700">
            <a:noFill/>
            <a:miter lim="800000"/>
            <a:headEnd/>
            <a:tailEnd/>
          </a:ln>
        </p:spPr>
        <p:txBody>
          <a:bodyPr wrap="none" anchor="ctr"/>
          <a:lstStyle/>
          <a:p>
            <a:endParaRPr lang="es-ES"/>
          </a:p>
        </p:txBody>
      </p:sp>
      <p:sp>
        <p:nvSpPr>
          <p:cNvPr id="73743" name="Rectangle 15"/>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73744" name="Rectangle 16"/>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73745" name="Rectangle 17"/>
          <p:cNvSpPr>
            <a:spLocks noGrp="1" noChangeArrowheads="1"/>
          </p:cNvSpPr>
          <p:nvPr>
            <p:ph type="title"/>
          </p:nvPr>
        </p:nvSpPr>
        <p:spPr>
          <a:noFill/>
        </p:spPr>
        <p:txBody>
          <a:bodyPr lIns="90488" tIns="44450" rIns="90488" bIns="44450"/>
          <a:lstStyle/>
          <a:p>
            <a:pPr eaLnBrk="1" hangingPunct="1"/>
            <a:r>
              <a:rPr lang="es-ES_tradnl" smtClean="0"/>
              <a:t>Así...</a:t>
            </a:r>
          </a:p>
        </p:txBody>
      </p:sp>
      <p:sp>
        <p:nvSpPr>
          <p:cNvPr id="892946" name="Rectangle 18"/>
          <p:cNvSpPr>
            <a:spLocks noGrp="1" noChangeArrowheads="1"/>
          </p:cNvSpPr>
          <p:nvPr>
            <p:ph type="body" idx="1"/>
          </p:nvPr>
        </p:nvSpPr>
        <p:spPr/>
        <p:txBody>
          <a:bodyPr lIns="90488" tIns="44450" rIns="90488" bIns="44450"/>
          <a:lstStyle/>
          <a:p>
            <a:pPr algn="just" eaLnBrk="1" hangingPunct="1">
              <a:spcBef>
                <a:spcPct val="48000"/>
              </a:spcBef>
              <a:buClr>
                <a:schemeClr val="hlink"/>
              </a:buClr>
              <a:buFont typeface="Symbol" pitchFamily="18" charset="2"/>
              <a:buChar char="u"/>
              <a:defRPr/>
            </a:pPr>
            <a:endParaRPr lang="es-ES_tradnl" sz="2800" smtClean="0"/>
          </a:p>
          <a:p>
            <a:pPr algn="just" eaLnBrk="1" hangingPunct="1">
              <a:spcBef>
                <a:spcPct val="48000"/>
              </a:spcBef>
              <a:buClr>
                <a:schemeClr val="hlink"/>
              </a:buClr>
              <a:buFont typeface="Symbol" pitchFamily="18" charset="2"/>
              <a:buChar char="u"/>
              <a:defRPr/>
            </a:pPr>
            <a:endParaRPr lang="es-ES_tradnl" sz="2800" smtClean="0"/>
          </a:p>
        </p:txBody>
      </p:sp>
      <p:sp>
        <p:nvSpPr>
          <p:cNvPr id="73747" name="Rectangle 19"/>
          <p:cNvSpPr>
            <a:spLocks noChangeArrowheads="1"/>
          </p:cNvSpPr>
          <p:nvPr/>
        </p:nvSpPr>
        <p:spPr bwMode="auto">
          <a:xfrm>
            <a:off x="5391150" y="2057400"/>
            <a:ext cx="3605213" cy="1549400"/>
          </a:xfrm>
          <a:prstGeom prst="rect">
            <a:avLst/>
          </a:prstGeom>
          <a:noFill/>
          <a:ln w="12700">
            <a:noFill/>
            <a:miter lim="800000"/>
            <a:headEnd/>
            <a:tailEnd/>
          </a:ln>
        </p:spPr>
        <p:txBody>
          <a:bodyPr lIns="90488" tIns="44450" rIns="90488" bIns="44450">
            <a:spAutoFit/>
          </a:bodyPr>
          <a:lstStyle/>
          <a:p>
            <a:pPr eaLnBrk="0" hangingPunct="0"/>
            <a:r>
              <a:rPr lang="es-ES_tradnl" b="1">
                <a:latin typeface="Arial" charset="0"/>
              </a:rPr>
              <a:t>Cuando se lleva al período cero, es el V</a:t>
            </a:r>
            <a:r>
              <a:rPr lang="en-US" b="1">
                <a:latin typeface="Arial" charset="0"/>
              </a:rPr>
              <a:t>A</a:t>
            </a:r>
            <a:r>
              <a:rPr lang="es-ES_tradnl" b="1">
                <a:latin typeface="Arial" charset="0"/>
              </a:rPr>
              <a:t>N o generación de valor.</a:t>
            </a:r>
            <a:r>
              <a:rPr lang="es-ES_tradnl">
                <a:latin typeface="Arial" charset="0"/>
              </a:rPr>
              <a:t>.</a:t>
            </a:r>
          </a:p>
          <a:p>
            <a:pPr eaLnBrk="0" latinLnBrk="1" hangingPunct="0"/>
            <a:endParaRPr lang="es-ES_tradnl">
              <a:latin typeface="Arial" charset="0"/>
            </a:endParaRPr>
          </a:p>
        </p:txBody>
      </p:sp>
      <p:sp>
        <p:nvSpPr>
          <p:cNvPr id="73748" name="Rectangle 20"/>
          <p:cNvSpPr>
            <a:spLocks noChangeArrowheads="1"/>
          </p:cNvSpPr>
          <p:nvPr/>
        </p:nvSpPr>
        <p:spPr bwMode="auto">
          <a:xfrm>
            <a:off x="5253038" y="3429000"/>
            <a:ext cx="3743325" cy="1549400"/>
          </a:xfrm>
          <a:prstGeom prst="rect">
            <a:avLst/>
          </a:prstGeom>
          <a:noFill/>
          <a:ln w="12700">
            <a:noFill/>
            <a:miter lim="800000"/>
            <a:headEnd/>
            <a:tailEnd/>
          </a:ln>
        </p:spPr>
        <p:txBody>
          <a:bodyPr lIns="90488" tIns="44450" rIns="90488" bIns="44450">
            <a:spAutoFit/>
          </a:bodyPr>
          <a:lstStyle/>
          <a:p>
            <a:pPr eaLnBrk="0" hangingPunct="0"/>
            <a:r>
              <a:rPr lang="es-ES_tradnl" b="1">
                <a:latin typeface="Arial" charset="0"/>
              </a:rPr>
              <a:t>Es el interés que “paga” el proyecto por el “préstamo” de la inversión</a:t>
            </a:r>
            <a:r>
              <a:rPr lang="es-ES_tradnl">
                <a:latin typeface="Arial" charset="0"/>
              </a:rPr>
              <a:t>. </a:t>
            </a:r>
          </a:p>
        </p:txBody>
      </p:sp>
      <p:sp>
        <p:nvSpPr>
          <p:cNvPr id="73749" name="Rectangle 21"/>
          <p:cNvSpPr>
            <a:spLocks noChangeArrowheads="1"/>
          </p:cNvSpPr>
          <p:nvPr/>
        </p:nvSpPr>
        <p:spPr bwMode="auto">
          <a:xfrm>
            <a:off x="5237163" y="5080000"/>
            <a:ext cx="3606800" cy="1549400"/>
          </a:xfrm>
          <a:prstGeom prst="rect">
            <a:avLst/>
          </a:prstGeom>
          <a:noFill/>
          <a:ln w="12700">
            <a:noFill/>
            <a:miter lim="800000"/>
            <a:headEnd/>
            <a:tailEnd/>
          </a:ln>
        </p:spPr>
        <p:txBody>
          <a:bodyPr lIns="90488" tIns="44450" rIns="90488" bIns="44450">
            <a:spAutoFit/>
          </a:bodyPr>
          <a:lstStyle/>
          <a:p>
            <a:pPr eaLnBrk="0" hangingPunct="0"/>
            <a:r>
              <a:rPr lang="es-ES_tradnl" b="1">
                <a:latin typeface="Arial" charset="0"/>
              </a:rPr>
              <a:t>Es la devolución del dinero, recibido para la inversión.</a:t>
            </a:r>
          </a:p>
          <a:p>
            <a:pPr eaLnBrk="0" latinLnBrk="1" hangingPunct="0"/>
            <a:endParaRPr lang="es-ES_tradnl" b="1">
              <a:latin typeface="Arial" charset="0"/>
            </a:endParaRPr>
          </a:p>
        </p:txBody>
      </p:sp>
      <p:grpSp>
        <p:nvGrpSpPr>
          <p:cNvPr id="73750" name="Group 22"/>
          <p:cNvGrpSpPr>
            <a:grpSpLocks/>
          </p:cNvGrpSpPr>
          <p:nvPr/>
        </p:nvGrpSpPr>
        <p:grpSpPr bwMode="auto">
          <a:xfrm>
            <a:off x="1981200" y="2133600"/>
            <a:ext cx="3384550" cy="4025900"/>
            <a:chOff x="960" y="1344"/>
            <a:chExt cx="2420" cy="2536"/>
          </a:xfrm>
        </p:grpSpPr>
        <p:grpSp>
          <p:nvGrpSpPr>
            <p:cNvPr id="73753" name="Group 23"/>
            <p:cNvGrpSpPr>
              <a:grpSpLocks/>
            </p:cNvGrpSpPr>
            <p:nvPr/>
          </p:nvGrpSpPr>
          <p:grpSpPr bwMode="auto">
            <a:xfrm>
              <a:off x="960" y="1344"/>
              <a:ext cx="2056" cy="2536"/>
              <a:chOff x="388" y="1300"/>
              <a:chExt cx="2056" cy="2536"/>
            </a:xfrm>
          </p:grpSpPr>
          <p:sp>
            <p:nvSpPr>
              <p:cNvPr id="73757" name="Rectangle 24"/>
              <p:cNvSpPr>
                <a:spLocks noChangeArrowheads="1"/>
              </p:cNvSpPr>
              <p:nvPr/>
            </p:nvSpPr>
            <p:spPr bwMode="auto">
              <a:xfrm>
                <a:off x="388" y="1300"/>
                <a:ext cx="2056" cy="712"/>
              </a:xfrm>
              <a:prstGeom prst="rect">
                <a:avLst/>
              </a:prstGeom>
              <a:solidFill>
                <a:schemeClr val="accent2"/>
              </a:solidFill>
              <a:ln w="12700">
                <a:solidFill>
                  <a:schemeClr val="tx1"/>
                </a:solidFill>
                <a:miter lim="800000"/>
                <a:headEnd/>
                <a:tailEnd/>
              </a:ln>
            </p:spPr>
            <p:txBody>
              <a:bodyPr wrap="none" anchor="ctr"/>
              <a:lstStyle/>
              <a:p>
                <a:endParaRPr lang="es-ES"/>
              </a:p>
            </p:txBody>
          </p:sp>
          <p:sp>
            <p:nvSpPr>
              <p:cNvPr id="73758" name="Rectangle 25"/>
              <p:cNvSpPr>
                <a:spLocks noChangeArrowheads="1"/>
              </p:cNvSpPr>
              <p:nvPr/>
            </p:nvSpPr>
            <p:spPr bwMode="auto">
              <a:xfrm>
                <a:off x="388" y="1680"/>
                <a:ext cx="2056" cy="1244"/>
              </a:xfrm>
              <a:prstGeom prst="rect">
                <a:avLst/>
              </a:prstGeom>
              <a:solidFill>
                <a:srgbClr val="FFFF00"/>
              </a:solidFill>
              <a:ln w="12700">
                <a:solidFill>
                  <a:schemeClr val="tx1"/>
                </a:solidFill>
                <a:miter lim="800000"/>
                <a:headEnd/>
                <a:tailEnd/>
              </a:ln>
            </p:spPr>
            <p:txBody>
              <a:bodyPr wrap="none" anchor="ctr"/>
              <a:lstStyle/>
              <a:p>
                <a:endParaRPr lang="es-ES"/>
              </a:p>
            </p:txBody>
          </p:sp>
          <p:sp>
            <p:nvSpPr>
              <p:cNvPr id="73759" name="Rectangle 26"/>
              <p:cNvSpPr>
                <a:spLocks noChangeArrowheads="1"/>
              </p:cNvSpPr>
              <p:nvPr/>
            </p:nvSpPr>
            <p:spPr bwMode="auto">
              <a:xfrm>
                <a:off x="388" y="2932"/>
                <a:ext cx="2056" cy="904"/>
              </a:xfrm>
              <a:prstGeom prst="rect">
                <a:avLst/>
              </a:prstGeom>
              <a:solidFill>
                <a:srgbClr val="00FF00"/>
              </a:solidFill>
              <a:ln w="12700">
                <a:solidFill>
                  <a:schemeClr val="tx1"/>
                </a:solidFill>
                <a:miter lim="800000"/>
                <a:headEnd/>
                <a:tailEnd/>
              </a:ln>
            </p:spPr>
            <p:txBody>
              <a:bodyPr wrap="none" anchor="ctr"/>
              <a:lstStyle/>
              <a:p>
                <a:endParaRPr lang="es-ES"/>
              </a:p>
            </p:txBody>
          </p:sp>
          <p:sp>
            <p:nvSpPr>
              <p:cNvPr id="73760" name="Rectangle 27"/>
              <p:cNvSpPr>
                <a:spLocks noChangeArrowheads="1"/>
              </p:cNvSpPr>
              <p:nvPr/>
            </p:nvSpPr>
            <p:spPr bwMode="auto">
              <a:xfrm>
                <a:off x="672" y="1392"/>
                <a:ext cx="1183" cy="286"/>
              </a:xfrm>
              <a:prstGeom prst="rect">
                <a:avLst/>
              </a:prstGeom>
              <a:noFill/>
              <a:ln w="12700">
                <a:noFill/>
                <a:miter lim="800000"/>
                <a:headEnd/>
                <a:tailEnd/>
              </a:ln>
            </p:spPr>
            <p:txBody>
              <a:bodyPr wrap="none" lIns="90488" tIns="44450" rIns="90488" bIns="44450">
                <a:spAutoFit/>
              </a:bodyPr>
              <a:lstStyle/>
              <a:p>
                <a:pPr eaLnBrk="0" hangingPunct="0"/>
                <a:r>
                  <a:rPr lang="es-ES_tradnl" b="1">
                    <a:solidFill>
                      <a:schemeClr val="bg2"/>
                    </a:solidFill>
                    <a:latin typeface="Arial" charset="0"/>
                  </a:rPr>
                  <a:t>Remanente</a:t>
                </a:r>
              </a:p>
            </p:txBody>
          </p:sp>
          <p:sp>
            <p:nvSpPr>
              <p:cNvPr id="73761" name="Rectangle 28"/>
              <p:cNvSpPr>
                <a:spLocks noChangeArrowheads="1"/>
              </p:cNvSpPr>
              <p:nvPr/>
            </p:nvSpPr>
            <p:spPr bwMode="auto">
              <a:xfrm>
                <a:off x="665" y="2214"/>
                <a:ext cx="1718" cy="723"/>
              </a:xfrm>
              <a:prstGeom prst="rect">
                <a:avLst/>
              </a:prstGeom>
              <a:noFill/>
              <a:ln w="12700">
                <a:noFill/>
                <a:miter lim="800000"/>
                <a:headEnd/>
                <a:tailEnd/>
              </a:ln>
            </p:spPr>
            <p:txBody>
              <a:bodyPr wrap="none" lIns="90488" tIns="44450" rIns="90488" bIns="44450">
                <a:spAutoFit/>
              </a:bodyPr>
              <a:lstStyle/>
              <a:p>
                <a:pPr eaLnBrk="0" hangingPunct="0">
                  <a:spcBef>
                    <a:spcPct val="48000"/>
                  </a:spcBef>
                </a:pPr>
                <a:r>
                  <a:rPr lang="es-ES_tradnl" b="1">
                    <a:solidFill>
                      <a:schemeClr val="bg2"/>
                    </a:solidFill>
                    <a:latin typeface="Arial" charset="0"/>
                  </a:rPr>
                  <a:t>Costo del dinero</a:t>
                </a:r>
                <a:r>
                  <a:rPr lang="es-ES_tradnl" sz="2800">
                    <a:solidFill>
                      <a:schemeClr val="bg2"/>
                    </a:solidFill>
                    <a:latin typeface="Arial" charset="0"/>
                  </a:rPr>
                  <a:t> </a:t>
                </a:r>
              </a:p>
              <a:p>
                <a:pPr eaLnBrk="0" latinLnBrk="1" hangingPunct="0">
                  <a:spcBef>
                    <a:spcPct val="48000"/>
                  </a:spcBef>
                </a:pPr>
                <a:endParaRPr lang="es-ES_tradnl" sz="2800">
                  <a:solidFill>
                    <a:schemeClr val="bg2"/>
                  </a:solidFill>
                  <a:latin typeface="Arial" charset="0"/>
                </a:endParaRPr>
              </a:p>
            </p:txBody>
          </p:sp>
          <p:sp>
            <p:nvSpPr>
              <p:cNvPr id="73762" name="Rectangle 29"/>
              <p:cNvSpPr>
                <a:spLocks noChangeArrowheads="1"/>
              </p:cNvSpPr>
              <p:nvPr/>
            </p:nvSpPr>
            <p:spPr bwMode="auto">
              <a:xfrm>
                <a:off x="857" y="3203"/>
                <a:ext cx="1013" cy="286"/>
              </a:xfrm>
              <a:prstGeom prst="rect">
                <a:avLst/>
              </a:prstGeom>
              <a:noFill/>
              <a:ln w="12700">
                <a:noFill/>
                <a:miter lim="800000"/>
                <a:headEnd/>
                <a:tailEnd/>
              </a:ln>
            </p:spPr>
            <p:txBody>
              <a:bodyPr wrap="none" lIns="90488" tIns="44450" rIns="90488" bIns="44450">
                <a:spAutoFit/>
              </a:bodyPr>
              <a:lstStyle/>
              <a:p>
                <a:pPr eaLnBrk="0" hangingPunct="0"/>
                <a:r>
                  <a:rPr lang="es-ES_tradnl" b="1">
                    <a:solidFill>
                      <a:schemeClr val="bg2"/>
                    </a:solidFill>
                    <a:latin typeface="Arial" charset="0"/>
                  </a:rPr>
                  <a:t>Inversión</a:t>
                </a:r>
              </a:p>
            </p:txBody>
          </p:sp>
        </p:grpSp>
        <p:sp>
          <p:nvSpPr>
            <p:cNvPr id="73754" name="Line 30"/>
            <p:cNvSpPr>
              <a:spLocks noChangeShapeType="1"/>
            </p:cNvSpPr>
            <p:nvPr/>
          </p:nvSpPr>
          <p:spPr bwMode="auto">
            <a:xfrm flipH="1">
              <a:off x="2543" y="1632"/>
              <a:ext cx="837" cy="0"/>
            </a:xfrm>
            <a:prstGeom prst="line">
              <a:avLst/>
            </a:prstGeom>
            <a:noFill/>
            <a:ln w="12700">
              <a:solidFill>
                <a:schemeClr val="tx1"/>
              </a:solidFill>
              <a:round/>
              <a:headEnd/>
              <a:tailEnd type="triangle" w="med" len="med"/>
            </a:ln>
          </p:spPr>
          <p:txBody>
            <a:bodyPr wrap="none" anchor="ctr"/>
            <a:lstStyle/>
            <a:p>
              <a:endParaRPr lang="es-ES"/>
            </a:p>
          </p:txBody>
        </p:sp>
        <p:sp>
          <p:nvSpPr>
            <p:cNvPr id="73755" name="Line 31"/>
            <p:cNvSpPr>
              <a:spLocks noChangeShapeType="1"/>
            </p:cNvSpPr>
            <p:nvPr/>
          </p:nvSpPr>
          <p:spPr bwMode="auto">
            <a:xfrm flipH="1">
              <a:off x="2543" y="2496"/>
              <a:ext cx="837" cy="0"/>
            </a:xfrm>
            <a:prstGeom prst="line">
              <a:avLst/>
            </a:prstGeom>
            <a:noFill/>
            <a:ln w="12700">
              <a:solidFill>
                <a:schemeClr val="tx1"/>
              </a:solidFill>
              <a:round/>
              <a:headEnd/>
              <a:tailEnd type="triangle" w="med" len="med"/>
            </a:ln>
          </p:spPr>
          <p:txBody>
            <a:bodyPr wrap="none" anchor="ctr"/>
            <a:lstStyle/>
            <a:p>
              <a:endParaRPr lang="es-ES"/>
            </a:p>
          </p:txBody>
        </p:sp>
        <p:sp>
          <p:nvSpPr>
            <p:cNvPr id="73756" name="Line 32"/>
            <p:cNvSpPr>
              <a:spLocks noChangeShapeType="1"/>
            </p:cNvSpPr>
            <p:nvPr/>
          </p:nvSpPr>
          <p:spPr bwMode="auto">
            <a:xfrm flipH="1">
              <a:off x="2495" y="3408"/>
              <a:ext cx="837" cy="0"/>
            </a:xfrm>
            <a:prstGeom prst="line">
              <a:avLst/>
            </a:prstGeom>
            <a:noFill/>
            <a:ln w="12700">
              <a:solidFill>
                <a:schemeClr val="tx1"/>
              </a:solidFill>
              <a:round/>
              <a:headEnd/>
              <a:tailEnd type="triangle" w="med" len="med"/>
            </a:ln>
          </p:spPr>
          <p:txBody>
            <a:bodyPr wrap="none" anchor="ctr"/>
            <a:lstStyle/>
            <a:p>
              <a:endParaRPr lang="es-ES"/>
            </a:p>
          </p:txBody>
        </p:sp>
      </p:grpSp>
      <p:sp>
        <p:nvSpPr>
          <p:cNvPr id="73751" name="Text Box 33"/>
          <p:cNvSpPr txBox="1">
            <a:spLocks noChangeArrowheads="1"/>
          </p:cNvSpPr>
          <p:nvPr/>
        </p:nvSpPr>
        <p:spPr bwMode="auto">
          <a:xfrm rot="21524535" flipH="1">
            <a:off x="1219200" y="1676400"/>
            <a:ext cx="457200" cy="4492625"/>
          </a:xfrm>
          <a:prstGeom prst="rect">
            <a:avLst/>
          </a:prstGeom>
          <a:noFill/>
          <a:ln w="9525">
            <a:noFill/>
            <a:miter lim="800000"/>
            <a:headEnd/>
            <a:tailEnd/>
          </a:ln>
        </p:spPr>
        <p:txBody>
          <a:bodyPr>
            <a:spAutoFit/>
          </a:bodyPr>
          <a:lstStyle/>
          <a:p>
            <a:pPr eaLnBrk="0" hangingPunct="0"/>
            <a:r>
              <a:rPr lang="es-ES_tradnl" sz="1600">
                <a:latin typeface="Arial" charset="0"/>
              </a:rPr>
              <a:t>F</a:t>
            </a:r>
          </a:p>
          <a:p>
            <a:pPr eaLnBrk="0" hangingPunct="0"/>
            <a:r>
              <a:rPr lang="es-ES_tradnl" sz="1600">
                <a:latin typeface="Arial" charset="0"/>
              </a:rPr>
              <a:t>l</a:t>
            </a:r>
          </a:p>
          <a:p>
            <a:pPr eaLnBrk="0" hangingPunct="0"/>
            <a:r>
              <a:rPr lang="es-ES_tradnl" sz="1600">
                <a:latin typeface="Arial" charset="0"/>
              </a:rPr>
              <a:t>u</a:t>
            </a:r>
          </a:p>
          <a:p>
            <a:pPr eaLnBrk="0" hangingPunct="0"/>
            <a:r>
              <a:rPr lang="es-ES_tradnl" sz="1600">
                <a:latin typeface="Arial" charset="0"/>
              </a:rPr>
              <a:t>j</a:t>
            </a:r>
          </a:p>
          <a:p>
            <a:pPr eaLnBrk="0" hangingPunct="0"/>
            <a:r>
              <a:rPr lang="es-ES_tradnl" sz="1600">
                <a:latin typeface="Arial" charset="0"/>
              </a:rPr>
              <a:t>o </a:t>
            </a:r>
          </a:p>
          <a:p>
            <a:pPr eaLnBrk="0" hangingPunct="0"/>
            <a:endParaRPr lang="es-ES_tradnl" sz="1600">
              <a:latin typeface="Arial" charset="0"/>
            </a:endParaRPr>
          </a:p>
          <a:p>
            <a:pPr eaLnBrk="0" hangingPunct="0"/>
            <a:r>
              <a:rPr lang="es-ES_tradnl" sz="1600">
                <a:latin typeface="Arial" charset="0"/>
              </a:rPr>
              <a:t>d</a:t>
            </a:r>
          </a:p>
          <a:p>
            <a:pPr eaLnBrk="0" hangingPunct="0"/>
            <a:r>
              <a:rPr lang="es-ES_tradnl" sz="1600">
                <a:latin typeface="Arial" charset="0"/>
              </a:rPr>
              <a:t>e </a:t>
            </a:r>
          </a:p>
          <a:p>
            <a:pPr eaLnBrk="0" hangingPunct="0"/>
            <a:endParaRPr lang="es-ES_tradnl" sz="1600">
              <a:latin typeface="Arial" charset="0"/>
            </a:endParaRPr>
          </a:p>
          <a:p>
            <a:pPr eaLnBrk="0" hangingPunct="0"/>
            <a:r>
              <a:rPr lang="es-ES_tradnl" sz="1600">
                <a:latin typeface="Arial" charset="0"/>
              </a:rPr>
              <a:t>c</a:t>
            </a:r>
          </a:p>
          <a:p>
            <a:pPr eaLnBrk="0" hangingPunct="0"/>
            <a:r>
              <a:rPr lang="es-ES_tradnl" sz="1600">
                <a:latin typeface="Arial" charset="0"/>
              </a:rPr>
              <a:t>a</a:t>
            </a:r>
          </a:p>
          <a:p>
            <a:pPr eaLnBrk="0" hangingPunct="0"/>
            <a:r>
              <a:rPr lang="es-ES_tradnl" sz="1600">
                <a:latin typeface="Arial" charset="0"/>
              </a:rPr>
              <a:t>j</a:t>
            </a:r>
          </a:p>
          <a:p>
            <a:pPr eaLnBrk="0" hangingPunct="0"/>
            <a:r>
              <a:rPr lang="es-ES_tradnl" sz="1600">
                <a:latin typeface="Arial" charset="0"/>
              </a:rPr>
              <a:t>a </a:t>
            </a:r>
          </a:p>
          <a:p>
            <a:pPr eaLnBrk="0" hangingPunct="0"/>
            <a:endParaRPr lang="es-ES_tradnl" sz="1600">
              <a:latin typeface="Arial" charset="0"/>
            </a:endParaRPr>
          </a:p>
          <a:p>
            <a:pPr eaLnBrk="0" hangingPunct="0"/>
            <a:r>
              <a:rPr lang="es-ES_tradnl" sz="1600">
                <a:latin typeface="Arial" charset="0"/>
              </a:rPr>
              <a:t>n</a:t>
            </a:r>
          </a:p>
          <a:p>
            <a:pPr eaLnBrk="0" hangingPunct="0"/>
            <a:r>
              <a:rPr lang="es-ES_tradnl" sz="1600">
                <a:latin typeface="Arial" charset="0"/>
              </a:rPr>
              <a:t>e</a:t>
            </a:r>
          </a:p>
          <a:p>
            <a:pPr eaLnBrk="0" hangingPunct="0"/>
            <a:r>
              <a:rPr lang="es-ES_tradnl" sz="1600">
                <a:latin typeface="Arial" charset="0"/>
              </a:rPr>
              <a:t>t</a:t>
            </a:r>
          </a:p>
          <a:p>
            <a:pPr eaLnBrk="0" hangingPunct="0"/>
            <a:r>
              <a:rPr lang="es-ES_tradnl" sz="1600">
                <a:latin typeface="Arial" charset="0"/>
              </a:rPr>
              <a:t>o</a:t>
            </a:r>
            <a:endParaRPr lang="es-ES_tradnl">
              <a:latin typeface="Arial" charset="0"/>
            </a:endParaRPr>
          </a:p>
        </p:txBody>
      </p:sp>
      <p:sp>
        <p:nvSpPr>
          <p:cNvPr id="73752" name="AutoShape 34"/>
          <p:cNvSpPr>
            <a:spLocks/>
          </p:cNvSpPr>
          <p:nvPr/>
        </p:nvSpPr>
        <p:spPr bwMode="auto">
          <a:xfrm>
            <a:off x="1676400" y="2133600"/>
            <a:ext cx="228600" cy="4038600"/>
          </a:xfrm>
          <a:prstGeom prst="leftBrace">
            <a:avLst>
              <a:gd name="adj1" fmla="val 147222"/>
              <a:gd name="adj2" fmla="val 50000"/>
            </a:avLst>
          </a:prstGeom>
          <a:noFill/>
          <a:ln w="9525">
            <a:solidFill>
              <a:schemeClr val="tx1"/>
            </a:solidFill>
            <a:round/>
            <a:headEnd/>
            <a:tailEnd/>
          </a:ln>
        </p:spPr>
        <p:txBody>
          <a:bodyPr wrap="none" anchor="ctr"/>
          <a:lstStyle/>
          <a:p>
            <a:endParaRPr lang="es-ES"/>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s-ES_tradnl" smtClean="0"/>
              <a:t>Resultados del V</a:t>
            </a:r>
            <a:r>
              <a:rPr lang="en-US" smtClean="0"/>
              <a:t>A</a:t>
            </a:r>
            <a:r>
              <a:rPr lang="es-ES_tradnl" smtClean="0"/>
              <a:t>N</a:t>
            </a:r>
          </a:p>
        </p:txBody>
      </p:sp>
      <p:sp>
        <p:nvSpPr>
          <p:cNvPr id="893955" name="Rectangle 3"/>
          <p:cNvSpPr>
            <a:spLocks noGrp="1" noChangeArrowheads="1"/>
          </p:cNvSpPr>
          <p:nvPr>
            <p:ph type="body" idx="1"/>
          </p:nvPr>
        </p:nvSpPr>
        <p:spPr>
          <a:xfrm>
            <a:off x="990600" y="1946275"/>
            <a:ext cx="7951788" cy="4114800"/>
          </a:xfrm>
        </p:spPr>
        <p:txBody>
          <a:bodyPr/>
          <a:lstStyle/>
          <a:p>
            <a:pPr eaLnBrk="1" hangingPunct="1">
              <a:lnSpc>
                <a:spcPct val="90000"/>
              </a:lnSpc>
              <a:defRPr/>
            </a:pPr>
            <a:r>
              <a:rPr lang="es-ES_tradnl" sz="2800" smtClean="0"/>
              <a:t>Se pueden presentar entonces, las siguientes situaciones: </a:t>
            </a:r>
          </a:p>
          <a:p>
            <a:pPr lvl="1" eaLnBrk="1" hangingPunct="1">
              <a:lnSpc>
                <a:spcPct val="90000"/>
              </a:lnSpc>
              <a:defRPr/>
            </a:pPr>
            <a:r>
              <a:rPr lang="en-US" sz="2400" smtClean="0"/>
              <a:t>R</a:t>
            </a:r>
            <a:r>
              <a:rPr lang="es-ES_tradnl" sz="2400" smtClean="0"/>
              <a:t>emanente positivo</a:t>
            </a:r>
            <a:r>
              <a:rPr lang="en-US" sz="2400" smtClean="0"/>
              <a:t>=</a:t>
            </a:r>
            <a:r>
              <a:rPr lang="es-ES_tradnl" sz="2400" smtClean="0"/>
              <a:t> V</a:t>
            </a:r>
            <a:r>
              <a:rPr lang="en-US" sz="2400" smtClean="0"/>
              <a:t>A</a:t>
            </a:r>
            <a:r>
              <a:rPr lang="es-ES_tradnl" sz="2400" smtClean="0"/>
              <a:t>N positivo. </a:t>
            </a:r>
            <a:r>
              <a:rPr lang="en-US" sz="2400" smtClean="0"/>
              <a:t>S</a:t>
            </a:r>
            <a:r>
              <a:rPr lang="es-ES_tradnl" sz="2400" smtClean="0"/>
              <a:t>e está añadiendo valor y proyecto debe aceptarse. </a:t>
            </a:r>
          </a:p>
          <a:p>
            <a:pPr lvl="1" eaLnBrk="1" hangingPunct="1">
              <a:lnSpc>
                <a:spcPct val="90000"/>
              </a:lnSpc>
              <a:defRPr/>
            </a:pPr>
            <a:r>
              <a:rPr lang="en-US" sz="2400" smtClean="0"/>
              <a:t>R</a:t>
            </a:r>
            <a:r>
              <a:rPr lang="es-ES_tradnl" sz="2400" smtClean="0"/>
              <a:t>emanente negativo</a:t>
            </a:r>
            <a:r>
              <a:rPr lang="en-US" sz="2400" smtClean="0"/>
              <a:t>= </a:t>
            </a:r>
            <a:r>
              <a:rPr lang="es-ES_tradnl" sz="2400" smtClean="0"/>
              <a:t>V</a:t>
            </a:r>
            <a:r>
              <a:rPr lang="en-US" sz="2400" smtClean="0"/>
              <a:t>A</a:t>
            </a:r>
            <a:r>
              <a:rPr lang="es-ES_tradnl" sz="2400" smtClean="0"/>
              <a:t>N negativo. </a:t>
            </a:r>
            <a:r>
              <a:rPr lang="en-US" sz="2400" smtClean="0"/>
              <a:t>S</a:t>
            </a:r>
            <a:r>
              <a:rPr lang="es-ES_tradnl" sz="2400" smtClean="0"/>
              <a:t>e está destruyendo valor y proyecto debe rechazarse. </a:t>
            </a:r>
          </a:p>
          <a:p>
            <a:pPr eaLnBrk="1" hangingPunct="1">
              <a:lnSpc>
                <a:spcPct val="90000"/>
              </a:lnSpc>
              <a:defRPr/>
            </a:pPr>
            <a:r>
              <a:rPr lang="es-ES_tradnl" sz="2800" smtClean="0"/>
              <a:t>Cuando se tienen varios proyectos con V</a:t>
            </a:r>
            <a:r>
              <a:rPr lang="en-US" sz="2800" smtClean="0"/>
              <a:t>A</a:t>
            </a:r>
            <a:r>
              <a:rPr lang="es-ES_tradnl" sz="2800" smtClean="0"/>
              <a:t>N positivo</a:t>
            </a:r>
            <a:r>
              <a:rPr lang="en-US" sz="2800" smtClean="0"/>
              <a:t>:</a:t>
            </a:r>
            <a:r>
              <a:rPr lang="es-ES_tradnl" sz="2800" smtClean="0"/>
              <a:t> </a:t>
            </a:r>
            <a:r>
              <a:rPr lang="en-US" sz="2800" smtClean="0"/>
              <a:t>D</a:t>
            </a:r>
            <a:r>
              <a:rPr lang="es-ES_tradnl" sz="2800" smtClean="0"/>
              <a:t>ebe escoger</a:t>
            </a:r>
            <a:r>
              <a:rPr lang="en-US" sz="2800" smtClean="0"/>
              <a:t>se</a:t>
            </a:r>
            <a:r>
              <a:rPr lang="es-ES_tradnl" sz="2800" smtClean="0"/>
              <a:t> el que tenga mayor V</a:t>
            </a:r>
            <a:r>
              <a:rPr lang="en-US" sz="2800" smtClean="0"/>
              <a:t>A</a:t>
            </a:r>
            <a:r>
              <a:rPr lang="es-ES_tradnl" sz="2800" smtClean="0"/>
              <a:t>N. Este es el que crea más valor para la firma. </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s-EC" sz="3600" smtClean="0"/>
              <a:t>Criterios de Evaluación </a:t>
            </a:r>
            <a:br>
              <a:rPr lang="es-EC" sz="3600" smtClean="0"/>
            </a:br>
            <a:r>
              <a:rPr lang="es-EC" sz="3600" smtClean="0"/>
              <a:t>Financiera y Económica</a:t>
            </a:r>
            <a:r>
              <a:rPr lang="es-EC" smtClean="0"/>
              <a:t> </a:t>
            </a:r>
            <a:endParaRPr lang="es-ES_tradnl" smtClean="0"/>
          </a:p>
        </p:txBody>
      </p:sp>
      <p:sp>
        <p:nvSpPr>
          <p:cNvPr id="894979" name="Rectangle 3"/>
          <p:cNvSpPr>
            <a:spLocks noGrp="1" noChangeArrowheads="1"/>
          </p:cNvSpPr>
          <p:nvPr>
            <p:ph type="body" idx="1"/>
          </p:nvPr>
        </p:nvSpPr>
        <p:spPr/>
        <p:txBody>
          <a:bodyPr/>
          <a:lstStyle/>
          <a:p>
            <a:pPr eaLnBrk="1" hangingPunct="1">
              <a:lnSpc>
                <a:spcPct val="80000"/>
              </a:lnSpc>
              <a:defRPr/>
            </a:pPr>
            <a:r>
              <a:rPr lang="es-EC" sz="2000" b="1" smtClean="0"/>
              <a:t>Objetivo</a:t>
            </a:r>
            <a:r>
              <a:rPr lang="es-EC" sz="2000" smtClean="0"/>
              <a:t>: Selección proyectos optimizen utilización recursos  </a:t>
            </a:r>
            <a:r>
              <a:rPr lang="es-EC" sz="2000" smtClean="0">
                <a:sym typeface="Symbol" pitchFamily="18" charset="2"/>
              </a:rPr>
              <a:t>para lograr </a:t>
            </a:r>
            <a:r>
              <a:rPr lang="es-EC" sz="2000" smtClean="0"/>
              <a:t>objetivos del inversionista.</a:t>
            </a:r>
          </a:p>
          <a:p>
            <a:pPr lvl="1" eaLnBrk="1" hangingPunct="1">
              <a:lnSpc>
                <a:spcPct val="80000"/>
              </a:lnSpc>
              <a:defRPr/>
            </a:pPr>
            <a:r>
              <a:rPr lang="es-EC" sz="2000" smtClean="0"/>
              <a:t>Inv. Privados: Generalmente la  rentabilidad.</a:t>
            </a:r>
          </a:p>
          <a:p>
            <a:pPr lvl="1" eaLnBrk="1" hangingPunct="1">
              <a:lnSpc>
                <a:spcPct val="80000"/>
              </a:lnSpc>
              <a:defRPr/>
            </a:pPr>
            <a:r>
              <a:rPr lang="es-EC" sz="2000" smtClean="0"/>
              <a:t>Inv. Publicos: Otros beneficios indirectos.</a:t>
            </a:r>
          </a:p>
          <a:p>
            <a:pPr eaLnBrk="1" hangingPunct="1">
              <a:lnSpc>
                <a:spcPct val="80000"/>
              </a:lnSpc>
              <a:defRPr/>
            </a:pPr>
            <a:endParaRPr lang="es-EC" sz="2000" smtClean="0"/>
          </a:p>
          <a:p>
            <a:pPr eaLnBrk="1" hangingPunct="1">
              <a:lnSpc>
                <a:spcPct val="80000"/>
              </a:lnSpc>
              <a:defRPr/>
            </a:pPr>
            <a:r>
              <a:rPr lang="es-EC" sz="2000" smtClean="0"/>
              <a:t>Criterios Mas usados para evaluación Financiera:</a:t>
            </a:r>
          </a:p>
          <a:p>
            <a:pPr lvl="1" algn="just" eaLnBrk="1" hangingPunct="1">
              <a:lnSpc>
                <a:spcPct val="80000"/>
              </a:lnSpc>
              <a:defRPr/>
            </a:pPr>
            <a:r>
              <a:rPr lang="es-EC" sz="2000" smtClean="0"/>
              <a:t>El valor actual neto.</a:t>
            </a:r>
          </a:p>
          <a:p>
            <a:pPr lvl="1" algn="just" eaLnBrk="1" hangingPunct="1">
              <a:lnSpc>
                <a:spcPct val="80000"/>
              </a:lnSpc>
              <a:defRPr/>
            </a:pPr>
            <a:r>
              <a:rPr lang="es-EC" sz="2000" smtClean="0"/>
              <a:t>La tasa interna de retorno.</a:t>
            </a:r>
          </a:p>
          <a:p>
            <a:pPr lvl="1" algn="just" eaLnBrk="1" hangingPunct="1">
              <a:lnSpc>
                <a:spcPct val="80000"/>
              </a:lnSpc>
              <a:defRPr/>
            </a:pPr>
            <a:r>
              <a:rPr lang="es-EC" sz="2000" smtClean="0"/>
              <a:t>El periodo de recuperación de la inversión.</a:t>
            </a:r>
          </a:p>
          <a:p>
            <a:pPr lvl="1" algn="just" eaLnBrk="1" hangingPunct="1">
              <a:lnSpc>
                <a:spcPct val="80000"/>
              </a:lnSpc>
              <a:defRPr/>
            </a:pPr>
            <a:r>
              <a:rPr lang="es-EC" sz="2000" smtClean="0"/>
              <a:t>El periodo de recuperación descontado.</a:t>
            </a:r>
          </a:p>
          <a:p>
            <a:pPr lvl="1" algn="just" eaLnBrk="1" hangingPunct="1">
              <a:lnSpc>
                <a:spcPct val="80000"/>
              </a:lnSpc>
              <a:defRPr/>
            </a:pPr>
            <a:r>
              <a:rPr lang="es-EC" sz="2000" smtClean="0"/>
              <a:t>La tasa de retorno contable.</a:t>
            </a:r>
          </a:p>
          <a:p>
            <a:pPr lvl="1" algn="just" eaLnBrk="1" hangingPunct="1">
              <a:lnSpc>
                <a:spcPct val="80000"/>
              </a:lnSpc>
              <a:defRPr/>
            </a:pPr>
            <a:r>
              <a:rPr lang="es-EC" sz="2000" smtClean="0"/>
              <a:t>La relación entre el beneficio y el costo.</a:t>
            </a:r>
          </a:p>
          <a:p>
            <a:pPr lvl="1" algn="just" eaLnBrk="1" hangingPunct="1">
              <a:lnSpc>
                <a:spcPct val="80000"/>
              </a:lnSpc>
              <a:defRPr/>
            </a:pPr>
            <a:r>
              <a:rPr lang="es-EC" sz="2000" smtClean="0"/>
              <a:t>“Al Ojo”.</a:t>
            </a:r>
          </a:p>
        </p:txBody>
      </p:sp>
      <p:pic>
        <p:nvPicPr>
          <p:cNvPr id="75780" name="Picture 4" descr="BS01030_"/>
          <p:cNvPicPr>
            <a:picLocks noChangeAspect="1" noChangeArrowheads="1"/>
          </p:cNvPicPr>
          <p:nvPr/>
        </p:nvPicPr>
        <p:blipFill>
          <a:blip r:embed="rId2"/>
          <a:srcRect/>
          <a:stretch>
            <a:fillRect/>
          </a:stretch>
        </p:blipFill>
        <p:spPr bwMode="auto">
          <a:xfrm>
            <a:off x="6553200" y="5157788"/>
            <a:ext cx="2590800" cy="1700212"/>
          </a:xfrm>
          <a:prstGeom prst="rect">
            <a:avLst/>
          </a:prstGeom>
          <a:noFill/>
          <a:ln w="9525">
            <a:noFill/>
            <a:miter lim="800000"/>
            <a:headEnd/>
            <a:tailEnd/>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85800" y="-228600"/>
            <a:ext cx="7772400" cy="1143000"/>
          </a:xfrm>
        </p:spPr>
        <p:txBody>
          <a:bodyPr/>
          <a:lstStyle/>
          <a:p>
            <a:pPr eaLnBrk="1" hangingPunct="1"/>
            <a:r>
              <a:rPr lang="es-ES_tradnl" smtClean="0"/>
              <a:t>Costos</a:t>
            </a:r>
          </a:p>
        </p:txBody>
      </p:sp>
      <p:sp>
        <p:nvSpPr>
          <p:cNvPr id="826371" name="Rectangle 3"/>
          <p:cNvSpPr>
            <a:spLocks noGrp="1" noChangeArrowheads="1"/>
          </p:cNvSpPr>
          <p:nvPr>
            <p:ph type="body" idx="1"/>
          </p:nvPr>
        </p:nvSpPr>
        <p:spPr>
          <a:xfrm>
            <a:off x="304800" y="838200"/>
            <a:ext cx="8610600" cy="5562600"/>
          </a:xfrm>
        </p:spPr>
        <p:txBody>
          <a:bodyPr/>
          <a:lstStyle/>
          <a:p>
            <a:pPr eaLnBrk="1" hangingPunct="1">
              <a:lnSpc>
                <a:spcPct val="90000"/>
              </a:lnSpc>
              <a:defRPr/>
            </a:pPr>
            <a:r>
              <a:rPr lang="es-ES_tradnl" sz="2800" smtClean="0"/>
              <a:t>Recursos sacrificados para alcanzar</a:t>
            </a:r>
            <a:endParaRPr lang="en-US" sz="2800" smtClean="0"/>
          </a:p>
          <a:p>
            <a:pPr lvl="1" eaLnBrk="1" hangingPunct="1">
              <a:lnSpc>
                <a:spcPct val="90000"/>
              </a:lnSpc>
              <a:buFont typeface="Wingdings" pitchFamily="2" charset="2"/>
              <a:buNone/>
              <a:defRPr/>
            </a:pPr>
            <a:r>
              <a:rPr lang="es-ES_tradnl" smtClean="0"/>
              <a:t>un objetivo específico (creación de valor).</a:t>
            </a:r>
          </a:p>
          <a:p>
            <a:pPr eaLnBrk="1" hangingPunct="1">
              <a:lnSpc>
                <a:spcPct val="90000"/>
              </a:lnSpc>
              <a:defRPr/>
            </a:pPr>
            <a:r>
              <a:rPr lang="es-ES_tradnl" sz="2800" smtClean="0"/>
              <a:t>Costos variables:</a:t>
            </a:r>
          </a:p>
          <a:p>
            <a:pPr lvl="1" eaLnBrk="1" hangingPunct="1">
              <a:lnSpc>
                <a:spcPct val="90000"/>
              </a:lnSpc>
              <a:defRPr/>
            </a:pPr>
            <a:r>
              <a:rPr lang="es-ES_tradnl" sz="2400" smtClean="0"/>
              <a:t>Costo que cambia en total en proporción directa con los cambios en volumen de producción total.</a:t>
            </a:r>
          </a:p>
          <a:p>
            <a:pPr lvl="1" eaLnBrk="1" hangingPunct="1">
              <a:lnSpc>
                <a:spcPct val="90000"/>
              </a:lnSpc>
              <a:defRPr/>
            </a:pPr>
            <a:r>
              <a:rPr lang="es-ES_tradnl" sz="2400" smtClean="0"/>
              <a:t>Costo unitario permanece fijo ante cambios en volumen de producción total.</a:t>
            </a:r>
          </a:p>
          <a:p>
            <a:pPr eaLnBrk="1" hangingPunct="1">
              <a:lnSpc>
                <a:spcPct val="90000"/>
              </a:lnSpc>
              <a:defRPr/>
            </a:pPr>
            <a:r>
              <a:rPr lang="es-ES_tradnl" sz="2800" smtClean="0"/>
              <a:t>Costos fijos:</a:t>
            </a:r>
          </a:p>
          <a:p>
            <a:pPr lvl="1" eaLnBrk="1" hangingPunct="1">
              <a:lnSpc>
                <a:spcPct val="90000"/>
              </a:lnSpc>
              <a:defRPr/>
            </a:pPr>
            <a:r>
              <a:rPr lang="es-ES_tradnl" sz="2400" smtClean="0"/>
              <a:t>Costo que permanece sin cambios en total durante un periodo de tiempo, a pesar de cambios en volumen de producción dentro de una escala relevante.</a:t>
            </a:r>
          </a:p>
          <a:p>
            <a:pPr lvl="1" eaLnBrk="1" hangingPunct="1">
              <a:lnSpc>
                <a:spcPct val="90000"/>
              </a:lnSpc>
              <a:defRPr/>
            </a:pPr>
            <a:r>
              <a:rPr lang="es-ES_tradnl" sz="2400" smtClean="0"/>
              <a:t>Costo unitario varía inversamente proporcional al volumen de producción. Economías de escala.</a:t>
            </a:r>
          </a:p>
        </p:txBody>
      </p:sp>
      <p:pic>
        <p:nvPicPr>
          <p:cNvPr id="48132" name="Picture 5" descr="BD06992_"/>
          <p:cNvPicPr>
            <a:picLocks noChangeAspect="1" noChangeArrowheads="1"/>
          </p:cNvPicPr>
          <p:nvPr/>
        </p:nvPicPr>
        <p:blipFill>
          <a:blip r:embed="rId2"/>
          <a:srcRect/>
          <a:stretch>
            <a:fillRect/>
          </a:stretch>
        </p:blipFill>
        <p:spPr bwMode="auto">
          <a:xfrm>
            <a:off x="7359650" y="228600"/>
            <a:ext cx="1555750" cy="2057400"/>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457200" y="152400"/>
            <a:ext cx="8458200" cy="1143000"/>
          </a:xfrm>
        </p:spPr>
        <p:txBody>
          <a:bodyPr/>
          <a:lstStyle/>
          <a:p>
            <a:pPr eaLnBrk="1" hangingPunct="1"/>
            <a:r>
              <a:rPr lang="en-US" smtClean="0"/>
              <a:t>Que usan las compañías como criterio primario y secundario?</a:t>
            </a:r>
          </a:p>
        </p:txBody>
      </p:sp>
      <p:graphicFrame>
        <p:nvGraphicFramePr>
          <p:cNvPr id="18434" name="Object 3"/>
          <p:cNvGraphicFramePr>
            <a:graphicFrameLocks noChangeAspect="1"/>
          </p:cNvGraphicFramePr>
          <p:nvPr/>
        </p:nvGraphicFramePr>
        <p:xfrm>
          <a:off x="1752600" y="1752600"/>
          <a:ext cx="6400800" cy="4883150"/>
        </p:xfrm>
        <a:graphic>
          <a:graphicData uri="http://schemas.openxmlformats.org/presentationml/2006/ole">
            <p:oleObj spid="_x0000_s18434" name="Worksheet" r:id="rId3" imgW="2810121" imgH="2114922" progId="Excel.Sheet.8">
              <p:embed/>
            </p:oleObj>
          </a:graphicData>
        </a:graphic>
      </p:graphicFrame>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381000" y="6172200"/>
            <a:ext cx="1905000" cy="457200"/>
          </a:xfrm>
          <a:prstGeom prst="rect">
            <a:avLst/>
          </a:prstGeom>
          <a:noFill/>
          <a:ln w="12700">
            <a:noFill/>
            <a:miter lim="800000"/>
            <a:headEnd/>
            <a:tailEnd/>
          </a:ln>
        </p:spPr>
        <p:txBody>
          <a:bodyPr wrap="none" anchor="ctr"/>
          <a:lstStyle/>
          <a:p>
            <a:endParaRPr lang="es-ES"/>
          </a:p>
        </p:txBody>
      </p:sp>
      <p:sp>
        <p:nvSpPr>
          <p:cNvPr id="76803" name="Rectangle 3"/>
          <p:cNvSpPr>
            <a:spLocks noGrp="1" noChangeArrowheads="1"/>
          </p:cNvSpPr>
          <p:nvPr>
            <p:ph type="title"/>
          </p:nvPr>
        </p:nvSpPr>
        <p:spPr>
          <a:noFill/>
        </p:spPr>
        <p:txBody>
          <a:bodyPr lIns="90488" tIns="44450" rIns="90488" bIns="44450" anchor="b"/>
          <a:lstStyle/>
          <a:p>
            <a:pPr eaLnBrk="1" hangingPunct="1"/>
            <a:r>
              <a:rPr lang="es-AR" smtClean="0"/>
              <a:t>Regla general de decisión</a:t>
            </a:r>
            <a:endParaRPr lang="es-ES" smtClean="0"/>
          </a:p>
        </p:txBody>
      </p:sp>
      <p:sp>
        <p:nvSpPr>
          <p:cNvPr id="897028" name="Rectangle 4"/>
          <p:cNvSpPr>
            <a:spLocks noGrp="1" noChangeArrowheads="1"/>
          </p:cNvSpPr>
          <p:nvPr>
            <p:ph type="body" idx="1"/>
          </p:nvPr>
        </p:nvSpPr>
        <p:spPr>
          <a:xfrm>
            <a:off x="2006600" y="2622550"/>
            <a:ext cx="6132513" cy="1516063"/>
          </a:xfrm>
          <a:solidFill>
            <a:srgbClr val="FFCC00"/>
          </a:solidFill>
          <a:ln w="12700" cap="flat">
            <a:solidFill>
              <a:schemeClr val="tx1"/>
            </a:solidFill>
          </a:ln>
        </p:spPr>
        <p:txBody>
          <a:bodyPr lIns="90488" tIns="44450" rIns="90488" bIns="44450" anchor="ctr" anchorCtr="1"/>
          <a:lstStyle/>
          <a:p>
            <a:pPr algn="ctr" eaLnBrk="1" hangingPunct="1">
              <a:lnSpc>
                <a:spcPct val="60000"/>
              </a:lnSpc>
              <a:buFont typeface="Wingdings" pitchFamily="2" charset="2"/>
              <a:buNone/>
              <a:defRPr/>
            </a:pPr>
            <a:endParaRPr lang="es-ES_tradnl" b="1" smtClean="0"/>
          </a:p>
          <a:p>
            <a:pPr algn="ctr" eaLnBrk="1" hangingPunct="1">
              <a:lnSpc>
                <a:spcPct val="60000"/>
              </a:lnSpc>
              <a:buFont typeface="Wingdings" pitchFamily="2" charset="2"/>
              <a:buNone/>
              <a:defRPr/>
            </a:pPr>
            <a:r>
              <a:rPr lang="es-ES_tradnl" b="1" smtClean="0">
                <a:solidFill>
                  <a:schemeClr val="tx2"/>
                </a:solidFill>
              </a:rPr>
              <a:t>El decisor debe ser más rico</a:t>
            </a:r>
          </a:p>
          <a:p>
            <a:pPr algn="ctr" eaLnBrk="1" hangingPunct="1">
              <a:lnSpc>
                <a:spcPct val="60000"/>
              </a:lnSpc>
              <a:buFont typeface="Wingdings" pitchFamily="2" charset="2"/>
              <a:buNone/>
              <a:defRPr/>
            </a:pPr>
            <a:r>
              <a:rPr lang="es-ES_tradnl" b="1" smtClean="0">
                <a:solidFill>
                  <a:schemeClr val="tx2"/>
                </a:solidFill>
              </a:rPr>
              <a:t>con el proyecto que sin el proyecto</a:t>
            </a:r>
          </a:p>
        </p:txBody>
      </p:sp>
    </p:spTree>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990600" y="304800"/>
            <a:ext cx="7772400" cy="1143000"/>
          </a:xfrm>
        </p:spPr>
        <p:txBody>
          <a:bodyPr/>
          <a:lstStyle/>
          <a:p>
            <a:pPr eaLnBrk="1" hangingPunct="1"/>
            <a:r>
              <a:rPr lang="es-ES_tradnl" sz="3600" smtClean="0"/>
              <a:t>Valor Actual Neto</a:t>
            </a:r>
          </a:p>
        </p:txBody>
      </p:sp>
      <p:sp>
        <p:nvSpPr>
          <p:cNvPr id="899075" name="Rectangle 3"/>
          <p:cNvSpPr>
            <a:spLocks noGrp="1" noChangeArrowheads="1"/>
          </p:cNvSpPr>
          <p:nvPr>
            <p:ph type="body" idx="1"/>
          </p:nvPr>
        </p:nvSpPr>
        <p:spPr>
          <a:xfrm>
            <a:off x="1169988" y="1447800"/>
            <a:ext cx="7772400" cy="4114800"/>
          </a:xfrm>
        </p:spPr>
        <p:txBody>
          <a:bodyPr/>
          <a:lstStyle/>
          <a:p>
            <a:pPr eaLnBrk="1" hangingPunct="1">
              <a:lnSpc>
                <a:spcPct val="90000"/>
              </a:lnSpc>
              <a:defRPr/>
            </a:pPr>
            <a:r>
              <a:rPr lang="es-EC" sz="2000" smtClean="0"/>
              <a:t>La regla del Valor Actual Neto (VAN o VPN) es  el principal criterio de selección.</a:t>
            </a:r>
          </a:p>
          <a:p>
            <a:pPr eaLnBrk="1" hangingPunct="1">
              <a:lnSpc>
                <a:spcPct val="90000"/>
              </a:lnSpc>
              <a:defRPr/>
            </a:pPr>
            <a:r>
              <a:rPr lang="es-EC" sz="2000" smtClean="0"/>
              <a:t>Expresa, en $ del Momento 0, cuánto más rico será el inversor si hace el proyecto que si no lo hace.</a:t>
            </a:r>
          </a:p>
          <a:p>
            <a:pPr eaLnBrk="1" hangingPunct="1">
              <a:lnSpc>
                <a:spcPct val="90000"/>
              </a:lnSpc>
              <a:buFont typeface="Wingdings" pitchFamily="2" charset="2"/>
              <a:buNone/>
              <a:defRPr/>
            </a:pPr>
            <a:r>
              <a:rPr lang="es-EC" sz="2000" b="1" smtClean="0"/>
              <a:t>Regla:</a:t>
            </a:r>
            <a:endParaRPr lang="es-EC" sz="2000" smtClean="0"/>
          </a:p>
          <a:p>
            <a:pPr eaLnBrk="1" hangingPunct="1">
              <a:lnSpc>
                <a:spcPct val="90000"/>
              </a:lnSpc>
              <a:defRPr/>
            </a:pPr>
            <a:r>
              <a:rPr lang="es-EC" sz="2000" smtClean="0"/>
              <a:t>Se deben de Aceptar Proyectos que tienen VAN Positivo.</a:t>
            </a:r>
          </a:p>
          <a:p>
            <a:pPr lvl="1" eaLnBrk="1" hangingPunct="1">
              <a:lnSpc>
                <a:spcPct val="90000"/>
              </a:lnSpc>
              <a:defRPr/>
            </a:pPr>
            <a:r>
              <a:rPr lang="es-EC" sz="2000" smtClean="0"/>
              <a:t>VAN &gt; 0: Conviene hacer el proyecto.</a:t>
            </a:r>
          </a:p>
          <a:p>
            <a:pPr lvl="1" eaLnBrk="1" hangingPunct="1">
              <a:lnSpc>
                <a:spcPct val="90000"/>
              </a:lnSpc>
              <a:defRPr/>
            </a:pPr>
            <a:r>
              <a:rPr lang="es-EC" sz="2000" smtClean="0"/>
              <a:t>VAN = 0: Indiferente.</a:t>
            </a:r>
          </a:p>
          <a:p>
            <a:pPr lvl="1" eaLnBrk="1" hangingPunct="1">
              <a:lnSpc>
                <a:spcPct val="90000"/>
              </a:lnSpc>
              <a:defRPr/>
            </a:pPr>
            <a:r>
              <a:rPr lang="es-EC" sz="2000" smtClean="0"/>
              <a:t>VAN &lt; 0: No conviene hacer el proyecto.</a:t>
            </a:r>
          </a:p>
          <a:p>
            <a:pPr eaLnBrk="1" hangingPunct="1">
              <a:lnSpc>
                <a:spcPct val="90000"/>
              </a:lnSpc>
              <a:defRPr/>
            </a:pPr>
            <a:endParaRPr lang="es-EC" sz="2000" smtClean="0"/>
          </a:p>
          <a:p>
            <a:pPr eaLnBrk="1" hangingPunct="1">
              <a:lnSpc>
                <a:spcPct val="90000"/>
              </a:lnSpc>
              <a:defRPr/>
            </a:pPr>
            <a:r>
              <a:rPr lang="es-EC" sz="2000" smtClean="0"/>
              <a:t>Decidiendo entre Varios Proyectos, Se escogerá el que  tenga mayor VAN.</a:t>
            </a:r>
          </a:p>
        </p:txBody>
      </p:sp>
      <p:pic>
        <p:nvPicPr>
          <p:cNvPr id="77828" name="Picture 4" descr="BD19913_"/>
          <p:cNvPicPr>
            <a:picLocks noChangeAspect="1" noChangeArrowheads="1"/>
          </p:cNvPicPr>
          <p:nvPr/>
        </p:nvPicPr>
        <p:blipFill>
          <a:blip r:embed="rId2"/>
          <a:srcRect/>
          <a:stretch>
            <a:fillRect/>
          </a:stretch>
        </p:blipFill>
        <p:spPr bwMode="auto">
          <a:xfrm>
            <a:off x="7019925" y="5105400"/>
            <a:ext cx="2124075" cy="1603375"/>
          </a:xfrm>
          <a:prstGeom prst="rect">
            <a:avLst/>
          </a:prstGeom>
          <a:noFill/>
          <a:ln w="9525">
            <a:noFill/>
            <a:miter lim="800000"/>
            <a:headEnd/>
            <a:tailEnd/>
          </a:ln>
        </p:spPr>
      </p:pic>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Rectangle 2"/>
          <p:cNvSpPr>
            <a:spLocks noGrp="1" noChangeArrowheads="1"/>
          </p:cNvSpPr>
          <p:nvPr>
            <p:ph type="body" idx="1"/>
          </p:nvPr>
        </p:nvSpPr>
        <p:spPr/>
        <p:txBody>
          <a:bodyPr/>
          <a:lstStyle/>
          <a:p>
            <a:pPr eaLnBrk="1" hangingPunct="1">
              <a:defRPr/>
            </a:pPr>
            <a:r>
              <a:rPr lang="es-CL" smtClean="0"/>
              <a:t>Es muy importante el momento en que se perciben los beneficios.</a:t>
            </a:r>
          </a:p>
          <a:p>
            <a:pPr lvl="1" eaLnBrk="1" hangingPunct="1">
              <a:defRPr/>
            </a:pPr>
            <a:r>
              <a:rPr lang="es-CL" smtClean="0"/>
              <a:t>A medida que es mayor la tasa de interés, menos importante son los costos e ingresos que se generan en el futuro y mayor importancia tienen los costos e ingresos cercanos al inicio del proyecto.</a:t>
            </a:r>
          </a:p>
        </p:txBody>
      </p:sp>
      <p:sp>
        <p:nvSpPr>
          <p:cNvPr id="78851" name="Rectangle 3"/>
          <p:cNvSpPr>
            <a:spLocks noGrp="1" noChangeArrowheads="1"/>
          </p:cNvSpPr>
          <p:nvPr>
            <p:ph type="title"/>
          </p:nvPr>
        </p:nvSpPr>
        <p:spPr/>
        <p:txBody>
          <a:bodyPr/>
          <a:lstStyle/>
          <a:p>
            <a:pPr eaLnBrk="1" hangingPunct="1"/>
            <a:r>
              <a:rPr lang="en-US" smtClean="0"/>
              <a:t>VAN</a:t>
            </a:r>
            <a:endParaRPr lang="es-ES_tradnl" smtClean="0"/>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s-ES_tradnl" smtClean="0"/>
              <a:t>VAN: Significado</a:t>
            </a:r>
          </a:p>
        </p:txBody>
      </p:sp>
      <p:sp>
        <p:nvSpPr>
          <p:cNvPr id="901123" name="Rectangle 3"/>
          <p:cNvSpPr>
            <a:spLocks noGrp="1" noChangeArrowheads="1"/>
          </p:cNvSpPr>
          <p:nvPr>
            <p:ph type="body" idx="1"/>
          </p:nvPr>
        </p:nvSpPr>
        <p:spPr/>
        <p:txBody>
          <a:bodyPr/>
          <a:lstStyle/>
          <a:p>
            <a:pPr eaLnBrk="1" hangingPunct="1">
              <a:lnSpc>
                <a:spcPct val="90000"/>
              </a:lnSpc>
              <a:defRPr/>
            </a:pPr>
            <a:r>
              <a:rPr lang="es-ES_tradnl" sz="2800" smtClean="0"/>
              <a:t>Mide lo que queda para el dueño del proyecto luego de computar:</a:t>
            </a:r>
          </a:p>
          <a:p>
            <a:pPr lvl="1" eaLnBrk="1" hangingPunct="1">
              <a:lnSpc>
                <a:spcPct val="90000"/>
              </a:lnSpc>
              <a:defRPr/>
            </a:pPr>
            <a:r>
              <a:rPr lang="es-ES_tradnl" sz="2400" smtClean="0"/>
              <a:t>Los ingresos</a:t>
            </a:r>
            <a:r>
              <a:rPr lang="en-US" sz="2400" smtClean="0"/>
              <a:t>.</a:t>
            </a:r>
            <a:endParaRPr lang="es-ES_tradnl" sz="2400" smtClean="0"/>
          </a:p>
          <a:p>
            <a:pPr lvl="1" eaLnBrk="1" hangingPunct="1">
              <a:lnSpc>
                <a:spcPct val="90000"/>
              </a:lnSpc>
              <a:defRPr/>
            </a:pPr>
            <a:r>
              <a:rPr lang="es-ES_tradnl" sz="2400" smtClean="0"/>
              <a:t>Los </a:t>
            </a:r>
            <a:r>
              <a:rPr lang="en-US" sz="2400" smtClean="0"/>
              <a:t>Egresos</a:t>
            </a:r>
            <a:r>
              <a:rPr lang="es-ES_tradnl" sz="2400" smtClean="0"/>
              <a:t> de operación y otros</a:t>
            </a:r>
            <a:r>
              <a:rPr lang="en-US" sz="2400" smtClean="0"/>
              <a:t>.</a:t>
            </a:r>
            <a:endParaRPr lang="es-ES_tradnl" sz="2400" smtClean="0"/>
          </a:p>
          <a:p>
            <a:pPr lvl="1" eaLnBrk="1" hangingPunct="1">
              <a:lnSpc>
                <a:spcPct val="90000"/>
              </a:lnSpc>
              <a:defRPr/>
            </a:pPr>
            <a:r>
              <a:rPr lang="es-ES_tradnl" sz="2400" smtClean="0"/>
              <a:t>Las inversiones</a:t>
            </a:r>
            <a:r>
              <a:rPr lang="en-US" sz="2400" smtClean="0"/>
              <a:t>.</a:t>
            </a:r>
            <a:endParaRPr lang="es-ES_tradnl" sz="2400" smtClean="0"/>
          </a:p>
          <a:p>
            <a:pPr lvl="1" eaLnBrk="1" hangingPunct="1">
              <a:lnSpc>
                <a:spcPct val="90000"/>
              </a:lnSpc>
              <a:defRPr/>
            </a:pPr>
            <a:r>
              <a:rPr lang="es-ES_tradnl" sz="2400" smtClean="0"/>
              <a:t>Y, </a:t>
            </a:r>
            <a:r>
              <a:rPr lang="en-US" sz="2400" smtClean="0"/>
              <a:t>la </a:t>
            </a:r>
            <a:r>
              <a:rPr lang="es-ES_tradnl" sz="2400" smtClean="0"/>
              <a:t>tasa de descuento</a:t>
            </a:r>
            <a:r>
              <a:rPr lang="en-US" sz="2400" smtClean="0"/>
              <a:t> o </a:t>
            </a:r>
            <a:r>
              <a:rPr lang="es-ES_tradnl" sz="2400" smtClean="0"/>
              <a:t>costo de oportunidad del capital</a:t>
            </a:r>
            <a:r>
              <a:rPr lang="en-US" sz="2400" smtClean="0"/>
              <a:t>.</a:t>
            </a:r>
            <a:endParaRPr lang="es-ES_tradnl" sz="2400" smtClean="0"/>
          </a:p>
          <a:p>
            <a:pPr eaLnBrk="1" hangingPunct="1">
              <a:lnSpc>
                <a:spcPct val="90000"/>
              </a:lnSpc>
              <a:defRPr/>
            </a:pPr>
            <a:r>
              <a:rPr lang="es-ES_tradnl" sz="2800" smtClean="0"/>
              <a:t>Por lo tanto, representa la riqueza adicional que se consigue con el proyecto sobre la mejor alternativa = RENTA ECONÓMICA.</a:t>
            </a:r>
          </a:p>
        </p:txBody>
      </p:sp>
    </p:spTree>
  </p:cSld>
  <p:clrMapOvr>
    <a:masterClrMapping/>
  </p:clrMapOvr>
  <p:transition spd="slow"/>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s-AR" smtClean="0"/>
              <a:t>Propiedades y características del VAN</a:t>
            </a:r>
            <a:endParaRPr lang="es-ES" smtClean="0"/>
          </a:p>
        </p:txBody>
      </p:sp>
      <p:sp>
        <p:nvSpPr>
          <p:cNvPr id="903171" name="Rectangle 3"/>
          <p:cNvSpPr>
            <a:spLocks noGrp="1" noChangeArrowheads="1"/>
          </p:cNvSpPr>
          <p:nvPr>
            <p:ph type="body" idx="1"/>
          </p:nvPr>
        </p:nvSpPr>
        <p:spPr>
          <a:xfrm>
            <a:off x="1906588" y="2228850"/>
            <a:ext cx="6700837" cy="2787650"/>
          </a:xfrm>
        </p:spPr>
        <p:txBody>
          <a:bodyPr/>
          <a:lstStyle/>
          <a:p>
            <a:pPr eaLnBrk="1" hangingPunct="1">
              <a:lnSpc>
                <a:spcPct val="90000"/>
              </a:lnSpc>
              <a:defRPr/>
            </a:pPr>
            <a:r>
              <a:rPr lang="es-AR" sz="2800" smtClean="0"/>
              <a:t>Información</a:t>
            </a:r>
          </a:p>
          <a:p>
            <a:pPr eaLnBrk="1" hangingPunct="1">
              <a:lnSpc>
                <a:spcPct val="90000"/>
              </a:lnSpc>
              <a:defRPr/>
            </a:pPr>
            <a:endParaRPr lang="es-AR" sz="2800" smtClean="0"/>
          </a:p>
          <a:p>
            <a:pPr eaLnBrk="1" hangingPunct="1">
              <a:lnSpc>
                <a:spcPct val="90000"/>
              </a:lnSpc>
              <a:defRPr/>
            </a:pPr>
            <a:r>
              <a:rPr lang="es-AR" sz="2800" smtClean="0"/>
              <a:t>Aditividad</a:t>
            </a:r>
          </a:p>
          <a:p>
            <a:pPr eaLnBrk="1" hangingPunct="1">
              <a:lnSpc>
                <a:spcPct val="90000"/>
              </a:lnSpc>
              <a:defRPr/>
            </a:pPr>
            <a:endParaRPr lang="es-AR" sz="2800" smtClean="0"/>
          </a:p>
          <a:p>
            <a:pPr eaLnBrk="1" hangingPunct="1">
              <a:lnSpc>
                <a:spcPct val="90000"/>
              </a:lnSpc>
              <a:defRPr/>
            </a:pPr>
            <a:r>
              <a:rPr lang="es-AR" sz="2800" smtClean="0"/>
              <a:t>Ceros a la derecha</a:t>
            </a:r>
          </a:p>
          <a:p>
            <a:pPr eaLnBrk="1" hangingPunct="1">
              <a:lnSpc>
                <a:spcPct val="90000"/>
              </a:lnSpc>
              <a:defRPr/>
            </a:pPr>
            <a:endParaRPr lang="es-AR" sz="2800" smtClean="0"/>
          </a:p>
          <a:p>
            <a:pPr eaLnBrk="1" hangingPunct="1">
              <a:lnSpc>
                <a:spcPct val="90000"/>
              </a:lnSpc>
              <a:defRPr/>
            </a:pPr>
            <a:r>
              <a:rPr lang="es-AR" sz="2800" smtClean="0"/>
              <a:t>Captación de costos de oportunidad</a:t>
            </a:r>
            <a:endParaRPr lang="es-ES" sz="2800" smtClean="0"/>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1143000" y="76200"/>
            <a:ext cx="7772400" cy="1143000"/>
          </a:xfrm>
        </p:spPr>
        <p:txBody>
          <a:bodyPr/>
          <a:lstStyle/>
          <a:p>
            <a:pPr eaLnBrk="1" hangingPunct="1"/>
            <a:r>
              <a:rPr lang="es-AR" smtClean="0"/>
              <a:t>VAN: Información</a:t>
            </a:r>
            <a:endParaRPr lang="es-ES" smtClean="0"/>
          </a:p>
        </p:txBody>
      </p:sp>
      <p:sp>
        <p:nvSpPr>
          <p:cNvPr id="905219" name="Rectangle 3"/>
          <p:cNvSpPr>
            <a:spLocks noGrp="1" noChangeArrowheads="1"/>
          </p:cNvSpPr>
          <p:nvPr>
            <p:ph type="body" idx="1"/>
          </p:nvPr>
        </p:nvSpPr>
        <p:spPr>
          <a:xfrm>
            <a:off x="1169988" y="1143000"/>
            <a:ext cx="7821612" cy="4876800"/>
          </a:xfrm>
        </p:spPr>
        <p:txBody>
          <a:bodyPr/>
          <a:lstStyle/>
          <a:p>
            <a:pPr eaLnBrk="1" hangingPunct="1">
              <a:lnSpc>
                <a:spcPct val="90000"/>
              </a:lnSpc>
              <a:defRPr/>
            </a:pPr>
            <a:r>
              <a:rPr lang="es-AR" sz="2800" smtClean="0"/>
              <a:t>El VAN siempre proporciona una respuesta concreta:</a:t>
            </a:r>
          </a:p>
          <a:p>
            <a:pPr lvl="1" eaLnBrk="1" hangingPunct="1">
              <a:lnSpc>
                <a:spcPct val="90000"/>
              </a:lnSpc>
              <a:defRPr/>
            </a:pPr>
            <a:r>
              <a:rPr lang="es-AR" sz="2400" smtClean="0"/>
              <a:t>Siempre es posible calcular el VAN.</a:t>
            </a:r>
          </a:p>
          <a:p>
            <a:pPr lvl="1" eaLnBrk="1" hangingPunct="1">
              <a:lnSpc>
                <a:spcPct val="90000"/>
              </a:lnSpc>
              <a:defRPr/>
            </a:pPr>
            <a:r>
              <a:rPr lang="es-AR" sz="2400" smtClean="0"/>
              <a:t>Siempre indica qué hacer (rechazar o aceptar).</a:t>
            </a:r>
          </a:p>
          <a:p>
            <a:pPr lvl="2" eaLnBrk="1" hangingPunct="1">
              <a:lnSpc>
                <a:spcPct val="90000"/>
              </a:lnSpc>
              <a:defRPr/>
            </a:pPr>
            <a:r>
              <a:rPr lang="es-AR" sz="2000" smtClean="0"/>
              <a:t>En principio, los proyectos con VAN&gt;0 “no se rechazan”, i.e., integran el horizonte de proyectos factibles. Que se hagan depende de otros factores (elegibilidad).</a:t>
            </a:r>
          </a:p>
          <a:p>
            <a:pPr eaLnBrk="1" hangingPunct="1">
              <a:lnSpc>
                <a:spcPct val="90000"/>
              </a:lnSpc>
              <a:defRPr/>
            </a:pPr>
            <a:endParaRPr lang="es-AR" sz="2800" smtClean="0"/>
          </a:p>
          <a:p>
            <a:pPr eaLnBrk="1" hangingPunct="1">
              <a:lnSpc>
                <a:spcPct val="90000"/>
              </a:lnSpc>
              <a:defRPr/>
            </a:pPr>
            <a:r>
              <a:rPr lang="es-AR" sz="2800" smtClean="0"/>
              <a:t>Posibles problemas:</a:t>
            </a:r>
          </a:p>
          <a:p>
            <a:pPr lvl="1" eaLnBrk="1" hangingPunct="1">
              <a:lnSpc>
                <a:spcPct val="90000"/>
              </a:lnSpc>
              <a:defRPr/>
            </a:pPr>
            <a:r>
              <a:rPr lang="es-AR" sz="2400" smtClean="0"/>
              <a:t>Si no se cumplen los supuestos básicos.</a:t>
            </a:r>
          </a:p>
          <a:p>
            <a:pPr lvl="1" eaLnBrk="1" hangingPunct="1">
              <a:lnSpc>
                <a:spcPct val="90000"/>
              </a:lnSpc>
              <a:defRPr/>
            </a:pPr>
            <a:r>
              <a:rPr lang="es-AR" sz="2400" smtClean="0"/>
              <a:t>Si no se identifican las razones por las que el VAN es positivo (o negativo).</a:t>
            </a:r>
            <a:endParaRPr lang="es-ES" sz="2400" smtClean="0"/>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s-ES_tradnl" smtClean="0"/>
              <a:t>VAN: Aditividad</a:t>
            </a:r>
          </a:p>
        </p:txBody>
      </p:sp>
      <p:sp>
        <p:nvSpPr>
          <p:cNvPr id="907267" name="Rectangle 3"/>
          <p:cNvSpPr>
            <a:spLocks noGrp="1" noChangeArrowheads="1"/>
          </p:cNvSpPr>
          <p:nvPr>
            <p:ph type="body" idx="1"/>
          </p:nvPr>
        </p:nvSpPr>
        <p:spPr>
          <a:xfrm>
            <a:off x="1325563" y="2327275"/>
            <a:ext cx="7616825" cy="762000"/>
          </a:xfrm>
        </p:spPr>
        <p:txBody>
          <a:bodyPr/>
          <a:lstStyle/>
          <a:p>
            <a:pPr eaLnBrk="1" hangingPunct="1">
              <a:defRPr/>
            </a:pPr>
            <a:r>
              <a:rPr lang="es-ES_tradnl" smtClean="0"/>
              <a:t>VAN (A) + VAN (B) = VAN (A+B)</a:t>
            </a:r>
          </a:p>
        </p:txBody>
      </p:sp>
      <p:pic>
        <p:nvPicPr>
          <p:cNvPr id="907268" name="Picture 4"/>
          <p:cNvPicPr>
            <a:picLocks noChangeAspect="1" noChangeArrowheads="1"/>
          </p:cNvPicPr>
          <p:nvPr/>
        </p:nvPicPr>
        <p:blipFill>
          <a:blip r:embed="rId3"/>
          <a:srcRect/>
          <a:stretch>
            <a:fillRect/>
          </a:stretch>
        </p:blipFill>
        <p:spPr bwMode="auto">
          <a:xfrm>
            <a:off x="1143000" y="3233738"/>
            <a:ext cx="7543800" cy="1566862"/>
          </a:xfrm>
          <a:prstGeom prst="rect">
            <a:avLst/>
          </a:prstGeom>
          <a:solidFill>
            <a:schemeClr val="tx1"/>
          </a:solidFill>
          <a:ln w="12700">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907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143000" y="-76200"/>
            <a:ext cx="7772400" cy="1143000"/>
          </a:xfrm>
        </p:spPr>
        <p:txBody>
          <a:bodyPr/>
          <a:lstStyle/>
          <a:p>
            <a:pPr eaLnBrk="1" hangingPunct="1"/>
            <a:r>
              <a:rPr lang="es-AR" smtClean="0"/>
              <a:t>VAN: Aditividad (II)</a:t>
            </a:r>
            <a:endParaRPr lang="es-ES" smtClean="0"/>
          </a:p>
        </p:txBody>
      </p:sp>
      <p:sp>
        <p:nvSpPr>
          <p:cNvPr id="909315" name="Rectangle 3"/>
          <p:cNvSpPr>
            <a:spLocks noGrp="1" noChangeArrowheads="1"/>
          </p:cNvSpPr>
          <p:nvPr>
            <p:ph type="body" idx="1"/>
          </p:nvPr>
        </p:nvSpPr>
        <p:spPr>
          <a:xfrm>
            <a:off x="1169988" y="1143000"/>
            <a:ext cx="7974012" cy="5410200"/>
          </a:xfrm>
        </p:spPr>
        <p:txBody>
          <a:bodyPr/>
          <a:lstStyle/>
          <a:p>
            <a:pPr eaLnBrk="1" hangingPunct="1">
              <a:defRPr/>
            </a:pPr>
            <a:r>
              <a:rPr lang="es-AR" sz="2800" smtClean="0"/>
              <a:t>Concepto vinculado: Separabilidad de proyectos.</a:t>
            </a:r>
          </a:p>
          <a:p>
            <a:pPr lvl="1" eaLnBrk="1" hangingPunct="1">
              <a:defRPr/>
            </a:pPr>
            <a:r>
              <a:rPr lang="es-AR" sz="2400" smtClean="0"/>
              <a:t>En lo posible, los proyectos y subproyectos deben evaluarse de manera independiente.</a:t>
            </a:r>
          </a:p>
          <a:p>
            <a:pPr lvl="1" eaLnBrk="1" hangingPunct="1">
              <a:defRPr/>
            </a:pPr>
            <a:r>
              <a:rPr lang="es-AR" sz="2400" smtClean="0"/>
              <a:t>Eso permite conocer dónde están las fuentes de valor.</a:t>
            </a:r>
          </a:p>
          <a:p>
            <a:pPr eaLnBrk="1" hangingPunct="1">
              <a:defRPr/>
            </a:pPr>
            <a:r>
              <a:rPr lang="es-AR" sz="2800" smtClean="0"/>
              <a:t>Cuando la aditividad no es posible.</a:t>
            </a:r>
          </a:p>
          <a:p>
            <a:pPr lvl="1" eaLnBrk="1" hangingPunct="1">
              <a:defRPr/>
            </a:pPr>
            <a:r>
              <a:rPr lang="es-AR" sz="2400" smtClean="0"/>
              <a:t>Proyectos no independientes.</a:t>
            </a:r>
          </a:p>
          <a:p>
            <a:pPr lvl="2" eaLnBrk="1" hangingPunct="1">
              <a:defRPr/>
            </a:pPr>
            <a:r>
              <a:rPr lang="es-AR" sz="2000" smtClean="0"/>
              <a:t>Complementarios </a:t>
            </a:r>
            <a:r>
              <a:rPr lang="es-AR" sz="2000" smtClean="0">
                <a:sym typeface="Wingdings" pitchFamily="2" charset="2"/>
              </a:rPr>
              <a:t> </a:t>
            </a:r>
            <a:r>
              <a:rPr lang="es-AR" sz="2000" smtClean="0"/>
              <a:t>VAN(A+B) &gt; VAN(A) + VAN(B).</a:t>
            </a:r>
          </a:p>
          <a:p>
            <a:pPr lvl="2" eaLnBrk="1" hangingPunct="1">
              <a:defRPr/>
            </a:pPr>
            <a:r>
              <a:rPr lang="es-AR" sz="2000" smtClean="0"/>
              <a:t>Sustitutos </a:t>
            </a:r>
            <a:r>
              <a:rPr lang="es-AR" sz="2000" smtClean="0">
                <a:sym typeface="Wingdings" pitchFamily="2" charset="2"/>
              </a:rPr>
              <a:t> </a:t>
            </a:r>
            <a:r>
              <a:rPr lang="es-AR" sz="2000" smtClean="0"/>
              <a:t>VAN(A+B) &lt; VAN(A) + VAN(B).</a:t>
            </a:r>
          </a:p>
          <a:p>
            <a:pPr lvl="1" eaLnBrk="1" hangingPunct="1">
              <a:defRPr/>
            </a:pPr>
            <a:r>
              <a:rPr lang="es-AR" sz="2400" smtClean="0"/>
              <a:t>Restricciones, donde un proyecto con VAN &lt; 0 puede tener sentido si el proyecto suma tiene VAN&gt;0.</a:t>
            </a:r>
            <a:endParaRPr lang="es-ES" sz="2400" smtClean="0"/>
          </a:p>
        </p:txBody>
      </p:sp>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1066800" y="457200"/>
            <a:ext cx="7848600" cy="838200"/>
          </a:xfrm>
        </p:spPr>
        <p:txBody>
          <a:bodyPr/>
          <a:lstStyle/>
          <a:p>
            <a:pPr eaLnBrk="1" hangingPunct="1"/>
            <a:r>
              <a:rPr lang="es-ES_tradnl" smtClean="0"/>
              <a:t>VAN: Ceros a la derecha</a:t>
            </a:r>
          </a:p>
        </p:txBody>
      </p:sp>
      <p:sp>
        <p:nvSpPr>
          <p:cNvPr id="911363" name="Rectangle 3"/>
          <p:cNvSpPr>
            <a:spLocks noGrp="1" noChangeArrowheads="1"/>
          </p:cNvSpPr>
          <p:nvPr>
            <p:ph type="body" idx="1"/>
          </p:nvPr>
        </p:nvSpPr>
        <p:spPr>
          <a:xfrm>
            <a:off x="1371600" y="2098675"/>
            <a:ext cx="7104063" cy="1524000"/>
          </a:xfrm>
        </p:spPr>
        <p:txBody>
          <a:bodyPr/>
          <a:lstStyle/>
          <a:p>
            <a:pPr eaLnBrk="1" hangingPunct="1">
              <a:lnSpc>
                <a:spcPct val="90000"/>
              </a:lnSpc>
              <a:defRPr/>
            </a:pPr>
            <a:r>
              <a:rPr lang="es-ES_tradnl" sz="2800" smtClean="0"/>
              <a:t>El VAN ignora los ceros a la derecha</a:t>
            </a:r>
          </a:p>
          <a:p>
            <a:pPr lvl="1" eaLnBrk="1" hangingPunct="1">
              <a:lnSpc>
                <a:spcPct val="90000"/>
              </a:lnSpc>
              <a:defRPr/>
            </a:pPr>
            <a:r>
              <a:rPr lang="es-ES_tradnl" sz="2400" smtClean="0"/>
              <a:t>Al seleccionar proyectos, conocer la duración de los mismos es importante para calificar al VAN</a:t>
            </a:r>
          </a:p>
        </p:txBody>
      </p:sp>
      <p:pic>
        <p:nvPicPr>
          <p:cNvPr id="911364" name="Picture 4"/>
          <p:cNvPicPr>
            <a:picLocks noChangeAspect="1" noChangeArrowheads="1"/>
          </p:cNvPicPr>
          <p:nvPr/>
        </p:nvPicPr>
        <p:blipFill>
          <a:blip r:embed="rId3"/>
          <a:srcRect/>
          <a:stretch>
            <a:fillRect/>
          </a:stretch>
        </p:blipFill>
        <p:spPr bwMode="auto">
          <a:xfrm>
            <a:off x="990600" y="3803650"/>
            <a:ext cx="1295400" cy="1301750"/>
          </a:xfrm>
          <a:prstGeom prst="rect">
            <a:avLst/>
          </a:prstGeom>
          <a:solidFill>
            <a:schemeClr val="tx1"/>
          </a:solidFill>
          <a:ln w="12700">
            <a:noFill/>
            <a:miter lim="800000"/>
            <a:headEnd/>
            <a:tailEnd/>
          </a:ln>
        </p:spPr>
      </p:pic>
      <p:pic>
        <p:nvPicPr>
          <p:cNvPr id="911365" name="Picture 5"/>
          <p:cNvPicPr>
            <a:picLocks noChangeAspect="1" noChangeArrowheads="1"/>
          </p:cNvPicPr>
          <p:nvPr/>
        </p:nvPicPr>
        <p:blipFill>
          <a:blip r:embed="rId4"/>
          <a:srcRect/>
          <a:stretch>
            <a:fillRect/>
          </a:stretch>
        </p:blipFill>
        <p:spPr bwMode="auto">
          <a:xfrm>
            <a:off x="7289800" y="3810000"/>
            <a:ext cx="1397000" cy="1295400"/>
          </a:xfrm>
          <a:prstGeom prst="rect">
            <a:avLst/>
          </a:prstGeom>
          <a:solidFill>
            <a:schemeClr val="tx1"/>
          </a:solidFill>
          <a:ln w="12700">
            <a:noFill/>
            <a:miter lim="800000"/>
            <a:headEnd/>
            <a:tailEnd/>
          </a:ln>
        </p:spPr>
      </p:pic>
      <p:pic>
        <p:nvPicPr>
          <p:cNvPr id="911366" name="Picture 6"/>
          <p:cNvPicPr>
            <a:picLocks noChangeAspect="1" noChangeArrowheads="1"/>
          </p:cNvPicPr>
          <p:nvPr/>
        </p:nvPicPr>
        <p:blipFill>
          <a:blip r:embed="rId5"/>
          <a:srcRect/>
          <a:stretch>
            <a:fillRect/>
          </a:stretch>
        </p:blipFill>
        <p:spPr bwMode="auto">
          <a:xfrm>
            <a:off x="2286000" y="3810000"/>
            <a:ext cx="5029200" cy="1295400"/>
          </a:xfrm>
          <a:prstGeom prst="rect">
            <a:avLst/>
          </a:prstGeom>
          <a:solidFill>
            <a:schemeClr val="tx1"/>
          </a:solidFill>
          <a:ln w="12700">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11364"/>
                                        </p:tgtEl>
                                        <p:attrNameLst>
                                          <p:attrName>style.visibility</p:attrName>
                                        </p:attrNameLst>
                                      </p:cBhvr>
                                      <p:to>
                                        <p:strVal val="visible"/>
                                      </p:to>
                                    </p:set>
                                    <p:anim calcmode="lin" valueType="num">
                                      <p:cBhvr additive="base">
                                        <p:cTn id="7" dur="500" fill="hold"/>
                                        <p:tgtEl>
                                          <p:spTgt spid="911364"/>
                                        </p:tgtEl>
                                        <p:attrNameLst>
                                          <p:attrName>ppt_x</p:attrName>
                                        </p:attrNameLst>
                                      </p:cBhvr>
                                      <p:tavLst>
                                        <p:tav tm="0">
                                          <p:val>
                                            <p:strVal val="0-#ppt_w/2"/>
                                          </p:val>
                                        </p:tav>
                                        <p:tav tm="100000">
                                          <p:val>
                                            <p:strVal val="#ppt_x"/>
                                          </p:val>
                                        </p:tav>
                                      </p:tavLst>
                                    </p:anim>
                                    <p:anim calcmode="lin" valueType="num">
                                      <p:cBhvr additive="base">
                                        <p:cTn id="8" dur="500" fill="hold"/>
                                        <p:tgtEl>
                                          <p:spTgt spid="9113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911365"/>
                                        </p:tgtEl>
                                        <p:attrNameLst>
                                          <p:attrName>style.visibility</p:attrName>
                                        </p:attrNameLst>
                                      </p:cBhvr>
                                      <p:to>
                                        <p:strVal val="visible"/>
                                      </p:to>
                                    </p:set>
                                    <p:anim calcmode="lin" valueType="num">
                                      <p:cBhvr additive="base">
                                        <p:cTn id="13" dur="500" fill="hold"/>
                                        <p:tgtEl>
                                          <p:spTgt spid="911365"/>
                                        </p:tgtEl>
                                        <p:attrNameLst>
                                          <p:attrName>ppt_x</p:attrName>
                                        </p:attrNameLst>
                                      </p:cBhvr>
                                      <p:tavLst>
                                        <p:tav tm="0">
                                          <p:val>
                                            <p:strVal val="1+#ppt_w/2"/>
                                          </p:val>
                                        </p:tav>
                                        <p:tav tm="100000">
                                          <p:val>
                                            <p:strVal val="#ppt_x"/>
                                          </p:val>
                                        </p:tav>
                                      </p:tavLst>
                                    </p:anim>
                                    <p:anim calcmode="lin" valueType="num">
                                      <p:cBhvr additive="base">
                                        <p:cTn id="14" dur="500" fill="hold"/>
                                        <p:tgtEl>
                                          <p:spTgt spid="91136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9113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5800" y="-76200"/>
            <a:ext cx="7772400" cy="1143000"/>
          </a:xfrm>
        </p:spPr>
        <p:txBody>
          <a:bodyPr/>
          <a:lstStyle/>
          <a:p>
            <a:pPr eaLnBrk="1" hangingPunct="1"/>
            <a:r>
              <a:rPr lang="es-ES_tradnl" smtClean="0"/>
              <a:t>Escala Relevante</a:t>
            </a:r>
          </a:p>
        </p:txBody>
      </p:sp>
      <p:sp>
        <p:nvSpPr>
          <p:cNvPr id="827395" name="Rectangle 3"/>
          <p:cNvSpPr>
            <a:spLocks noGrp="1" noChangeArrowheads="1"/>
          </p:cNvSpPr>
          <p:nvPr>
            <p:ph type="body" idx="1"/>
          </p:nvPr>
        </p:nvSpPr>
        <p:spPr>
          <a:xfrm>
            <a:off x="685800" y="990600"/>
            <a:ext cx="7772400" cy="1371600"/>
          </a:xfrm>
        </p:spPr>
        <p:txBody>
          <a:bodyPr/>
          <a:lstStyle/>
          <a:p>
            <a:pPr eaLnBrk="1" hangingPunct="1">
              <a:defRPr/>
            </a:pPr>
            <a:r>
              <a:rPr lang="es-ES_tradnl" smtClean="0"/>
              <a:t>Es la banda de volúmenes dentro de la cual los costos fijos permanecen fijos.</a:t>
            </a:r>
          </a:p>
        </p:txBody>
      </p:sp>
      <p:graphicFrame>
        <p:nvGraphicFramePr>
          <p:cNvPr id="1026" name="Object 4"/>
          <p:cNvGraphicFramePr>
            <a:graphicFrameLocks noChangeAspect="1"/>
          </p:cNvGraphicFramePr>
          <p:nvPr/>
        </p:nvGraphicFramePr>
        <p:xfrm>
          <a:off x="533400" y="2286000"/>
          <a:ext cx="8310563" cy="4202113"/>
        </p:xfrm>
        <a:graphic>
          <a:graphicData uri="http://schemas.openxmlformats.org/presentationml/2006/ole">
            <p:oleObj spid="_x0000_s1026" name="Chart" r:id="rId3" imgW="8315551" imgH="4200887" progId="MSGraph.Chart.8">
              <p:embed followColorScheme="full"/>
            </p:oleObj>
          </a:graphicData>
        </a:graphic>
      </p:graphicFrame>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3410" name="Rectangle 2"/>
          <p:cNvSpPr>
            <a:spLocks noGrp="1" noChangeArrowheads="1"/>
          </p:cNvSpPr>
          <p:nvPr>
            <p:ph type="body" idx="1"/>
          </p:nvPr>
        </p:nvSpPr>
        <p:spPr>
          <a:xfrm>
            <a:off x="1169988" y="2022475"/>
            <a:ext cx="7772400" cy="2209800"/>
          </a:xfrm>
        </p:spPr>
        <p:txBody>
          <a:bodyPr/>
          <a:lstStyle/>
          <a:p>
            <a:pPr lvl="1" eaLnBrk="1" hangingPunct="1">
              <a:lnSpc>
                <a:spcPct val="90000"/>
              </a:lnSpc>
              <a:defRPr/>
            </a:pPr>
            <a:r>
              <a:rPr lang="es-ES_tradnl" sz="2400" smtClean="0"/>
              <a:t>Supóngase un proyecto C, con una inversión de 300 y un flujo neto de 800, que se puede iniciar a continuación de A o de B.</a:t>
            </a:r>
          </a:p>
          <a:p>
            <a:pPr lvl="1" eaLnBrk="1" hangingPunct="1">
              <a:lnSpc>
                <a:spcPct val="90000"/>
              </a:lnSpc>
              <a:defRPr/>
            </a:pPr>
            <a:r>
              <a:rPr lang="es-ES_tradnl" sz="2400" smtClean="0"/>
              <a:t>Con el proyecto A es posible iniciar C antes de lo que permite el proyecto B.</a:t>
            </a:r>
          </a:p>
          <a:p>
            <a:pPr lvl="1" eaLnBrk="1" hangingPunct="1">
              <a:lnSpc>
                <a:spcPct val="90000"/>
              </a:lnSpc>
              <a:defRPr/>
            </a:pPr>
            <a:r>
              <a:rPr lang="es-ES_tradnl" sz="2400" smtClean="0"/>
              <a:t>Eso hace más valioso a A.</a:t>
            </a:r>
          </a:p>
        </p:txBody>
      </p:sp>
      <p:sp>
        <p:nvSpPr>
          <p:cNvPr id="86019" name="Rectangle 3"/>
          <p:cNvSpPr>
            <a:spLocks noGrp="1" noChangeArrowheads="1"/>
          </p:cNvSpPr>
          <p:nvPr>
            <p:ph type="title"/>
          </p:nvPr>
        </p:nvSpPr>
        <p:spPr>
          <a:xfrm>
            <a:off x="1219200" y="762000"/>
            <a:ext cx="7545388" cy="990600"/>
          </a:xfrm>
          <a:noFill/>
        </p:spPr>
        <p:txBody>
          <a:bodyPr lIns="90488" tIns="44450" rIns="90488" bIns="44450" anchor="b"/>
          <a:lstStyle/>
          <a:p>
            <a:pPr eaLnBrk="1" hangingPunct="1"/>
            <a:r>
              <a:rPr lang="es-ES_tradnl" smtClean="0"/>
              <a:t>VAN: Ceros a la derecha</a:t>
            </a:r>
          </a:p>
        </p:txBody>
      </p:sp>
      <p:pic>
        <p:nvPicPr>
          <p:cNvPr id="913412" name="Picture 4"/>
          <p:cNvPicPr>
            <a:picLocks noChangeAspect="1" noChangeArrowheads="1"/>
          </p:cNvPicPr>
          <p:nvPr/>
        </p:nvPicPr>
        <p:blipFill>
          <a:blip r:embed="rId3"/>
          <a:srcRect/>
          <a:stretch>
            <a:fillRect/>
          </a:stretch>
        </p:blipFill>
        <p:spPr bwMode="auto">
          <a:xfrm>
            <a:off x="914400" y="4311650"/>
            <a:ext cx="7848600" cy="1250950"/>
          </a:xfrm>
          <a:prstGeom prst="rect">
            <a:avLst/>
          </a:prstGeom>
          <a:solidFill>
            <a:schemeClr val="tx1"/>
          </a:solidFill>
          <a:ln w="12700">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9134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smtClean="0"/>
              <a:t>Ventajas y Desventajas</a:t>
            </a:r>
          </a:p>
        </p:txBody>
      </p:sp>
      <p:sp>
        <p:nvSpPr>
          <p:cNvPr id="915459" name="Rectangle 3"/>
          <p:cNvSpPr>
            <a:spLocks noGrp="1" noChangeArrowheads="1"/>
          </p:cNvSpPr>
          <p:nvPr>
            <p:ph type="body" sz="half" idx="1"/>
          </p:nvPr>
        </p:nvSpPr>
        <p:spPr/>
        <p:txBody>
          <a:bodyPr/>
          <a:lstStyle/>
          <a:p>
            <a:pPr eaLnBrk="1" hangingPunct="1">
              <a:lnSpc>
                <a:spcPct val="90000"/>
              </a:lnSpc>
              <a:defRPr/>
            </a:pPr>
            <a:r>
              <a:rPr lang="en-US" b="1" u="sng" smtClean="0"/>
              <a:t>Ventajas:</a:t>
            </a:r>
          </a:p>
          <a:p>
            <a:pPr lvl="1" eaLnBrk="1" hangingPunct="1">
              <a:lnSpc>
                <a:spcPct val="90000"/>
              </a:lnSpc>
              <a:defRPr/>
            </a:pPr>
            <a:r>
              <a:rPr lang="en-US" smtClean="0"/>
              <a:t>Usa flujos de cajas en vez de utilidad.</a:t>
            </a:r>
          </a:p>
          <a:p>
            <a:pPr lvl="1" eaLnBrk="1" hangingPunct="1">
              <a:lnSpc>
                <a:spcPct val="90000"/>
              </a:lnSpc>
              <a:defRPr/>
            </a:pPr>
            <a:r>
              <a:rPr lang="en-US" smtClean="0"/>
              <a:t>Reconce el valor del dinero en el tiempo.</a:t>
            </a:r>
          </a:p>
          <a:p>
            <a:pPr lvl="1" eaLnBrk="1" hangingPunct="1">
              <a:lnSpc>
                <a:spcPct val="90000"/>
              </a:lnSpc>
              <a:defRPr/>
            </a:pPr>
            <a:r>
              <a:rPr lang="en-US" smtClean="0"/>
              <a:t>Al aceptar su proyectos con VAN positivo, la Cia aumenta su valor y la riqueza de sus accionistas.</a:t>
            </a:r>
            <a:endParaRPr lang="es-ES_tradnl" smtClean="0"/>
          </a:p>
        </p:txBody>
      </p:sp>
      <p:sp>
        <p:nvSpPr>
          <p:cNvPr id="915460" name="Rectangle 4"/>
          <p:cNvSpPr>
            <a:spLocks noGrp="1" noChangeArrowheads="1"/>
          </p:cNvSpPr>
          <p:nvPr>
            <p:ph type="body" sz="half" idx="2"/>
          </p:nvPr>
        </p:nvSpPr>
        <p:spPr/>
        <p:txBody>
          <a:bodyPr/>
          <a:lstStyle/>
          <a:p>
            <a:pPr eaLnBrk="1" hangingPunct="1">
              <a:defRPr/>
            </a:pPr>
            <a:r>
              <a:rPr lang="en-US" b="1" u="sng" smtClean="0"/>
              <a:t>Desventajas:</a:t>
            </a:r>
          </a:p>
          <a:p>
            <a:pPr lvl="1" eaLnBrk="1" hangingPunct="1">
              <a:defRPr/>
            </a:pPr>
            <a:r>
              <a:rPr lang="en-US" smtClean="0"/>
              <a:t>La predicción de los flujos de caja futuros puede ser muy complicada.</a:t>
            </a:r>
          </a:p>
          <a:p>
            <a:pPr lvl="1" eaLnBrk="1" hangingPunct="1">
              <a:defRPr/>
            </a:pPr>
            <a:r>
              <a:rPr lang="en-US" smtClean="0"/>
              <a:t>Asume que el costo de oportunidad es fijo a lo largo de la vida del proyecto.</a:t>
            </a:r>
            <a:endParaRPr lang="es-ES_tradnl" smtClean="0"/>
          </a:p>
        </p:txBody>
      </p:sp>
      <p:sp>
        <p:nvSpPr>
          <p:cNvPr id="87045" name="Rectangle 5"/>
          <p:cNvSpPr>
            <a:spLocks noChangeArrowheads="1"/>
          </p:cNvSpPr>
          <p:nvPr/>
        </p:nvSpPr>
        <p:spPr bwMode="auto">
          <a:xfrm>
            <a:off x="0" y="4937125"/>
            <a:ext cx="9144000" cy="639763"/>
          </a:xfrm>
          <a:prstGeom prst="rect">
            <a:avLst/>
          </a:prstGeom>
          <a:noFill/>
          <a:ln w="9525">
            <a:noFill/>
            <a:miter lim="800000"/>
            <a:headEnd/>
            <a:tailEnd/>
          </a:ln>
        </p:spPr>
        <p:txBody>
          <a:bodyPr>
            <a:spAutoFit/>
          </a:bodyPr>
          <a:lstStyle/>
          <a:p>
            <a:r>
              <a:rPr lang="en-US" sz="1200">
                <a:latin typeface="Arial" charset="0"/>
                <a:cs typeface="Arial" charset="0"/>
              </a:rPr>
              <a:t> </a:t>
            </a:r>
          </a:p>
          <a:p>
            <a:pPr eaLnBrk="0" hangingPunct="0"/>
            <a:endParaRPr lang="en-US">
              <a:latin typeface="Arial" charset="0"/>
            </a:endParaRPr>
          </a:p>
        </p:txBody>
      </p:sp>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s-ES_tradnl" sz="3600" smtClean="0"/>
              <a:t>Tasa Interna de Retorno (TIR)</a:t>
            </a:r>
          </a:p>
        </p:txBody>
      </p:sp>
      <p:sp>
        <p:nvSpPr>
          <p:cNvPr id="916483" name="Rectangle 3"/>
          <p:cNvSpPr>
            <a:spLocks noGrp="1" noChangeArrowheads="1"/>
          </p:cNvSpPr>
          <p:nvPr>
            <p:ph type="body" idx="1"/>
          </p:nvPr>
        </p:nvSpPr>
        <p:spPr>
          <a:xfrm>
            <a:off x="990600" y="1600200"/>
            <a:ext cx="7974013" cy="4876800"/>
          </a:xfrm>
        </p:spPr>
        <p:txBody>
          <a:bodyPr/>
          <a:lstStyle/>
          <a:p>
            <a:pPr eaLnBrk="1" hangingPunct="1">
              <a:defRPr/>
            </a:pPr>
            <a:r>
              <a:rPr lang="es-EC" sz="2000" smtClean="0"/>
              <a:t>La tasa de descuento que hace que VAN = 0.</a:t>
            </a:r>
          </a:p>
          <a:p>
            <a:pPr lvl="1" eaLnBrk="1" hangingPunct="1">
              <a:defRPr/>
            </a:pPr>
            <a:r>
              <a:rPr lang="es-EC" sz="2000" smtClean="0"/>
              <a:t>La tasa de descuento a la que el proyecto sería apenas rentable.</a:t>
            </a:r>
          </a:p>
          <a:p>
            <a:pPr eaLnBrk="1" hangingPunct="1">
              <a:defRPr/>
            </a:pPr>
            <a:r>
              <a:rPr lang="es-EC" sz="2000" smtClean="0"/>
              <a:t>Generalmente (no siempre) indica la “rentabilidad” esperada del proyecto.</a:t>
            </a:r>
          </a:p>
          <a:p>
            <a:pPr eaLnBrk="1" hangingPunct="1">
              <a:buFont typeface="Wingdings" pitchFamily="2" charset="2"/>
              <a:buNone/>
              <a:defRPr/>
            </a:pPr>
            <a:r>
              <a:rPr lang="es-EC" sz="2000" b="1" smtClean="0"/>
              <a:t>Regla:</a:t>
            </a:r>
            <a:endParaRPr lang="es-EC" sz="2000" smtClean="0"/>
          </a:p>
          <a:p>
            <a:pPr eaLnBrk="1" hangingPunct="1">
              <a:defRPr/>
            </a:pPr>
            <a:r>
              <a:rPr lang="es-EC" sz="2000" smtClean="0"/>
              <a:t>Se aceptan Proyectos que tienen TIR &gt; Costo de Oportunidad.</a:t>
            </a:r>
          </a:p>
          <a:p>
            <a:pPr eaLnBrk="1" hangingPunct="1">
              <a:defRPr/>
            </a:pPr>
            <a:r>
              <a:rPr lang="es-EC" sz="2000" smtClean="0"/>
              <a:t>Decidiendo entre Varios Proyectos, Se escogerá el que  tenga mayor TIR.</a:t>
            </a:r>
          </a:p>
          <a:p>
            <a:pPr eaLnBrk="1" hangingPunct="1">
              <a:defRPr/>
            </a:pPr>
            <a:r>
              <a:rPr lang="es-EC" sz="2000" smtClean="0"/>
              <a:t>Cuando es </a:t>
            </a:r>
            <a:r>
              <a:rPr lang="es-EC" sz="2000" u="sng" smtClean="0"/>
              <a:t>un solo</a:t>
            </a:r>
            <a:r>
              <a:rPr lang="es-EC" sz="2000" smtClean="0"/>
              <a:t> proyecto, y VAN función continua decreciente.</a:t>
            </a:r>
          </a:p>
          <a:p>
            <a:pPr lvl="1" eaLnBrk="1" hangingPunct="1">
              <a:defRPr/>
            </a:pPr>
            <a:r>
              <a:rPr lang="es-EC" sz="2000" smtClean="0"/>
              <a:t>TIR y VAN dan igual resultado.</a:t>
            </a:r>
          </a:p>
          <a:p>
            <a:pPr eaLnBrk="1" hangingPunct="1">
              <a:defRPr/>
            </a:pPr>
            <a:r>
              <a:rPr lang="es-EC" sz="2000" smtClean="0"/>
              <a:t>Usar TIR como regla principal presenta algunos problemas:</a:t>
            </a:r>
          </a:p>
        </p:txBody>
      </p:sp>
      <p:pic>
        <p:nvPicPr>
          <p:cNvPr id="88068" name="Picture 4" descr="bs00053a"/>
          <p:cNvPicPr>
            <a:picLocks noChangeAspect="1" noChangeArrowheads="1"/>
          </p:cNvPicPr>
          <p:nvPr/>
        </p:nvPicPr>
        <p:blipFill>
          <a:blip r:embed="rId2"/>
          <a:srcRect/>
          <a:stretch>
            <a:fillRect/>
          </a:stretch>
        </p:blipFill>
        <p:spPr bwMode="auto">
          <a:xfrm>
            <a:off x="0" y="0"/>
            <a:ext cx="1676400" cy="1676400"/>
          </a:xfrm>
          <a:prstGeom prst="rect">
            <a:avLst/>
          </a:prstGeom>
          <a:noFill/>
          <a:ln w="9525">
            <a:noFill/>
            <a:miter lim="800000"/>
            <a:headEnd/>
            <a:tailEnd/>
          </a:ln>
        </p:spPr>
      </p:pic>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pPr eaLnBrk="1" hangingPunct="1"/>
            <a:r>
              <a:rPr lang="en-US" smtClean="0"/>
              <a:t>TIR Cálculo</a:t>
            </a:r>
            <a:endParaRPr lang="es-ES_tradnl" smtClean="0"/>
          </a:p>
        </p:txBody>
      </p:sp>
      <p:sp>
        <p:nvSpPr>
          <p:cNvPr id="917507" name="Rectangle 3"/>
          <p:cNvSpPr>
            <a:spLocks noGrp="1" noChangeArrowheads="1"/>
          </p:cNvSpPr>
          <p:nvPr>
            <p:ph type="body" idx="1"/>
          </p:nvPr>
        </p:nvSpPr>
        <p:spPr/>
        <p:txBody>
          <a:bodyPr/>
          <a:lstStyle/>
          <a:p>
            <a:pPr eaLnBrk="1" hangingPunct="1">
              <a:defRPr/>
            </a:pPr>
            <a:r>
              <a:rPr lang="en-US" smtClean="0"/>
              <a:t>Resolver sistema de ecuaciones para:</a:t>
            </a:r>
            <a:endParaRPr lang="es-ES_tradnl" smtClean="0"/>
          </a:p>
        </p:txBody>
      </p:sp>
      <p:graphicFrame>
        <p:nvGraphicFramePr>
          <p:cNvPr id="917508" name="Object 4"/>
          <p:cNvGraphicFramePr>
            <a:graphicFrameLocks noChangeAspect="1"/>
          </p:cNvGraphicFramePr>
          <p:nvPr/>
        </p:nvGraphicFramePr>
        <p:xfrm>
          <a:off x="2794000" y="3200400"/>
          <a:ext cx="4011613" cy="1914525"/>
        </p:xfrm>
        <a:graphic>
          <a:graphicData uri="http://schemas.openxmlformats.org/presentationml/2006/ole">
            <p:oleObj spid="_x0000_s19458" name="Equation" r:id="rId4" imgW="901440" imgH="43164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17508"/>
                                        </p:tgtEl>
                                        <p:attrNameLst>
                                          <p:attrName>style.visibility</p:attrName>
                                        </p:attrNameLst>
                                      </p:cBhvr>
                                      <p:to>
                                        <p:strVal val="visible"/>
                                      </p:to>
                                    </p:set>
                                    <p:anim calcmode="lin" valueType="num">
                                      <p:cBhvr additive="base">
                                        <p:cTn id="7" dur="500" fill="hold"/>
                                        <p:tgtEl>
                                          <p:spTgt spid="917508"/>
                                        </p:tgtEl>
                                        <p:attrNameLst>
                                          <p:attrName>ppt_x</p:attrName>
                                        </p:attrNameLst>
                                      </p:cBhvr>
                                      <p:tavLst>
                                        <p:tav tm="0">
                                          <p:val>
                                            <p:strVal val="0-#ppt_w/2"/>
                                          </p:val>
                                        </p:tav>
                                        <p:tav tm="100000">
                                          <p:val>
                                            <p:strVal val="#ppt_x"/>
                                          </p:val>
                                        </p:tav>
                                      </p:tavLst>
                                    </p:anim>
                                    <p:anim calcmode="lin" valueType="num">
                                      <p:cBhvr additive="base">
                                        <p:cTn id="8" dur="500" fill="hold"/>
                                        <p:tgtEl>
                                          <p:spTgt spid="91750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lstStyle/>
          <a:p>
            <a:pPr eaLnBrk="1" hangingPunct="1"/>
            <a:r>
              <a:rPr lang="es-ES_tradnl" sz="3600" smtClean="0"/>
              <a:t>TIR, Problema 1.-</a:t>
            </a:r>
            <a:br>
              <a:rPr lang="es-ES_tradnl" sz="3600" smtClean="0"/>
            </a:br>
            <a:r>
              <a:rPr lang="es-ES_tradnl" sz="3600" smtClean="0"/>
              <a:t>No reconoce el monto de la Inversión</a:t>
            </a:r>
          </a:p>
        </p:txBody>
      </p:sp>
      <p:sp>
        <p:nvSpPr>
          <p:cNvPr id="918531" name="Rectangle 3"/>
          <p:cNvSpPr>
            <a:spLocks noGrp="1" noChangeArrowheads="1"/>
          </p:cNvSpPr>
          <p:nvPr>
            <p:ph type="body" idx="1"/>
          </p:nvPr>
        </p:nvSpPr>
        <p:spPr/>
        <p:txBody>
          <a:bodyPr/>
          <a:lstStyle/>
          <a:p>
            <a:pPr eaLnBrk="1" hangingPunct="1">
              <a:defRPr/>
            </a:pPr>
            <a:r>
              <a:rPr lang="es-EC" sz="2000" smtClean="0"/>
              <a:t>El resultado del TIR nos indica porcentualmente una rentabilidad, y no el valor que se espera del proyecto.</a:t>
            </a:r>
          </a:p>
          <a:p>
            <a:pPr eaLnBrk="1" hangingPunct="1">
              <a:defRPr/>
            </a:pPr>
            <a:r>
              <a:rPr lang="es-EC" sz="2000" smtClean="0"/>
              <a:t>Si tenemos los siguientes proyectos </a:t>
            </a:r>
            <a:r>
              <a:rPr lang="es-EC" sz="2000" u="sng" smtClean="0"/>
              <a:t>excluyentes</a:t>
            </a:r>
            <a:r>
              <a:rPr lang="es-EC" sz="2000" smtClean="0"/>
              <a:t> entre sí:</a:t>
            </a:r>
          </a:p>
          <a:p>
            <a:pPr eaLnBrk="1" hangingPunct="1">
              <a:defRPr/>
            </a:pPr>
            <a:endParaRPr lang="es-EC" sz="2000" smtClean="0"/>
          </a:p>
          <a:p>
            <a:pPr eaLnBrk="1" hangingPunct="1">
              <a:defRPr/>
            </a:pPr>
            <a:endParaRPr lang="es-EC" sz="2000" smtClean="0"/>
          </a:p>
          <a:p>
            <a:pPr eaLnBrk="1" hangingPunct="1">
              <a:defRPr/>
            </a:pPr>
            <a:endParaRPr lang="es-EC" sz="2000" smtClean="0"/>
          </a:p>
          <a:p>
            <a:pPr eaLnBrk="1" hangingPunct="1">
              <a:defRPr/>
            </a:pPr>
            <a:endParaRPr lang="es-EC" sz="2000" smtClean="0"/>
          </a:p>
          <a:p>
            <a:pPr eaLnBrk="1" hangingPunct="1">
              <a:defRPr/>
            </a:pPr>
            <a:endParaRPr lang="es-EC" sz="2000" smtClean="0"/>
          </a:p>
          <a:p>
            <a:pPr eaLnBrk="1" hangingPunct="1">
              <a:defRPr/>
            </a:pPr>
            <a:endParaRPr lang="es-EC" sz="2000" smtClean="0"/>
          </a:p>
          <a:p>
            <a:pPr eaLnBrk="1" hangingPunct="1">
              <a:defRPr/>
            </a:pPr>
            <a:r>
              <a:rPr lang="es-EC" sz="2000" smtClean="0"/>
              <a:t>TIR : Proyecto A.</a:t>
            </a:r>
          </a:p>
          <a:p>
            <a:pPr eaLnBrk="1" hangingPunct="1">
              <a:defRPr/>
            </a:pPr>
            <a:r>
              <a:rPr lang="es-EC" sz="2000" smtClean="0"/>
              <a:t>VAN: Proyecto B.</a:t>
            </a:r>
            <a:endParaRPr lang="es-EC" smtClean="0"/>
          </a:p>
        </p:txBody>
      </p:sp>
      <p:graphicFrame>
        <p:nvGraphicFramePr>
          <p:cNvPr id="20482" name="Object 4"/>
          <p:cNvGraphicFramePr>
            <a:graphicFrameLocks noChangeAspect="1"/>
          </p:cNvGraphicFramePr>
          <p:nvPr/>
        </p:nvGraphicFramePr>
        <p:xfrm>
          <a:off x="76200" y="3221038"/>
          <a:ext cx="8966200" cy="2036762"/>
        </p:xfrm>
        <a:graphic>
          <a:graphicData uri="http://schemas.openxmlformats.org/presentationml/2006/ole">
            <p:oleObj spid="_x0000_s20482" name="Document" r:id="rId3" imgW="3994920" imgH="911160" progId="Word.Document.8">
              <p:embed/>
            </p:oleObj>
          </a:graphicData>
        </a:graphic>
      </p:graphicFrame>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pPr eaLnBrk="1" hangingPunct="1"/>
            <a:r>
              <a:rPr lang="es-ES_tradnl" sz="3600" smtClean="0"/>
              <a:t>TIR, Problema 2.-</a:t>
            </a:r>
            <a:br>
              <a:rPr lang="es-ES_tradnl" sz="3600" smtClean="0"/>
            </a:br>
            <a:r>
              <a:rPr lang="es-ES_tradnl" sz="3600" smtClean="0"/>
              <a:t>Hay Flujos Que No Tienen TIR</a:t>
            </a:r>
          </a:p>
        </p:txBody>
      </p:sp>
      <p:sp>
        <p:nvSpPr>
          <p:cNvPr id="919555" name="Rectangle 3"/>
          <p:cNvSpPr>
            <a:spLocks noGrp="1" noChangeArrowheads="1"/>
          </p:cNvSpPr>
          <p:nvPr>
            <p:ph type="body" idx="1"/>
          </p:nvPr>
        </p:nvSpPr>
        <p:spPr/>
        <p:txBody>
          <a:bodyPr/>
          <a:lstStyle/>
          <a:p>
            <a:pPr eaLnBrk="1" hangingPunct="1">
              <a:lnSpc>
                <a:spcPct val="90000"/>
              </a:lnSpc>
              <a:defRPr/>
            </a:pPr>
            <a:r>
              <a:rPr lang="es-EC" sz="2000" smtClean="0"/>
              <a:t>Hay flujos (mas de un cambio de signo) que no tienen TIR.</a:t>
            </a:r>
          </a:p>
          <a:p>
            <a:pPr lvl="1" eaLnBrk="1" hangingPunct="1">
              <a:lnSpc>
                <a:spcPct val="90000"/>
              </a:lnSpc>
              <a:defRPr/>
            </a:pPr>
            <a:r>
              <a:rPr lang="es-EC" sz="2000" smtClean="0"/>
              <a:t>No hay tasa de descuento que haga cero al VAN.</a:t>
            </a:r>
          </a:p>
          <a:p>
            <a:pPr eaLnBrk="1" hangingPunct="1">
              <a:lnSpc>
                <a:spcPct val="90000"/>
              </a:lnSpc>
              <a:defRPr/>
            </a:pPr>
            <a:r>
              <a:rPr lang="es-EC" sz="2000" smtClean="0"/>
              <a:t>Por ejemplo el Siguiente Projecto:</a:t>
            </a:r>
          </a:p>
          <a:p>
            <a:pPr eaLnBrk="1" hangingPunct="1">
              <a:lnSpc>
                <a:spcPct val="90000"/>
              </a:lnSpc>
              <a:defRPr/>
            </a:pPr>
            <a:endParaRPr lang="es-EC" sz="2000" smtClean="0"/>
          </a:p>
          <a:p>
            <a:pPr eaLnBrk="1" hangingPunct="1">
              <a:lnSpc>
                <a:spcPct val="90000"/>
              </a:lnSpc>
              <a:defRPr/>
            </a:pPr>
            <a:endParaRPr lang="es-EC" sz="2000" smtClean="0"/>
          </a:p>
          <a:p>
            <a:pPr eaLnBrk="1" hangingPunct="1">
              <a:lnSpc>
                <a:spcPct val="90000"/>
              </a:lnSpc>
              <a:defRPr/>
            </a:pPr>
            <a:endParaRPr lang="es-EC" sz="2000" smtClean="0"/>
          </a:p>
          <a:p>
            <a:pPr eaLnBrk="1" hangingPunct="1">
              <a:lnSpc>
                <a:spcPct val="90000"/>
              </a:lnSpc>
              <a:defRPr/>
            </a:pPr>
            <a:endParaRPr lang="es-EC" sz="2000" smtClean="0"/>
          </a:p>
          <a:p>
            <a:pPr eaLnBrk="1" hangingPunct="1">
              <a:lnSpc>
                <a:spcPct val="90000"/>
              </a:lnSpc>
              <a:defRPr/>
            </a:pPr>
            <a:endParaRPr lang="es-EC" sz="2000" smtClean="0"/>
          </a:p>
          <a:p>
            <a:pPr eaLnBrk="1" hangingPunct="1">
              <a:lnSpc>
                <a:spcPct val="90000"/>
              </a:lnSpc>
              <a:defRPr/>
            </a:pPr>
            <a:r>
              <a:rPr lang="es-EC" sz="2000" smtClean="0"/>
              <a:t>Al aumentar la tasa de descuento desde 0,  su VAN disminuye, hasta que en alrededor de 145% llega a un mínimo de cerca de 7, luego de lo cual vuelve a subir :</a:t>
            </a:r>
          </a:p>
          <a:p>
            <a:pPr algn="r" eaLnBrk="1" hangingPunct="1">
              <a:lnSpc>
                <a:spcPct val="90000"/>
              </a:lnSpc>
              <a:buFont typeface="Wingdings" pitchFamily="2" charset="2"/>
              <a:buNone/>
              <a:defRPr/>
            </a:pPr>
            <a:r>
              <a:rPr lang="es-EC" sz="2000" b="1" smtClean="0"/>
              <a:t>...</a:t>
            </a:r>
            <a:endParaRPr lang="es-EC" sz="2000" smtClean="0"/>
          </a:p>
          <a:p>
            <a:pPr eaLnBrk="1" hangingPunct="1">
              <a:lnSpc>
                <a:spcPct val="90000"/>
              </a:lnSpc>
              <a:defRPr/>
            </a:pPr>
            <a:endParaRPr lang="es-EC" sz="2000" smtClean="0"/>
          </a:p>
          <a:p>
            <a:pPr eaLnBrk="1" hangingPunct="1">
              <a:lnSpc>
                <a:spcPct val="90000"/>
              </a:lnSpc>
              <a:defRPr/>
            </a:pPr>
            <a:endParaRPr lang="es-EC" sz="2000" smtClean="0"/>
          </a:p>
        </p:txBody>
      </p:sp>
      <p:graphicFrame>
        <p:nvGraphicFramePr>
          <p:cNvPr id="21506" name="Object 4"/>
          <p:cNvGraphicFramePr>
            <a:graphicFrameLocks noChangeAspect="1"/>
          </p:cNvGraphicFramePr>
          <p:nvPr/>
        </p:nvGraphicFramePr>
        <p:xfrm>
          <a:off x="1371600" y="3124200"/>
          <a:ext cx="5334000" cy="1778000"/>
        </p:xfrm>
        <a:graphic>
          <a:graphicData uri="http://schemas.openxmlformats.org/presentationml/2006/ole">
            <p:oleObj spid="_x0000_s21506" name="Document" r:id="rId3" imgW="2015640" imgH="685800" progId="Word.Document.8">
              <p:embed/>
            </p:oleObj>
          </a:graphicData>
        </a:graphic>
      </p:graphicFrame>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1143000" y="152400"/>
            <a:ext cx="7772400" cy="1143000"/>
          </a:xfrm>
        </p:spPr>
        <p:txBody>
          <a:bodyPr/>
          <a:lstStyle/>
          <a:p>
            <a:pPr eaLnBrk="1" hangingPunct="1"/>
            <a:r>
              <a:rPr lang="es-ES_tradnl" sz="3600" smtClean="0"/>
              <a:t>TIR, Problema 2.-</a:t>
            </a:r>
            <a:br>
              <a:rPr lang="es-ES_tradnl" sz="3600" smtClean="0"/>
            </a:br>
            <a:r>
              <a:rPr lang="es-ES_tradnl" sz="3600" smtClean="0"/>
              <a:t>Hay Flujos Que No Tienen TIR</a:t>
            </a:r>
          </a:p>
        </p:txBody>
      </p:sp>
      <p:sp>
        <p:nvSpPr>
          <p:cNvPr id="920579" name="Rectangle 3"/>
          <p:cNvSpPr>
            <a:spLocks noGrp="1" noChangeArrowheads="1"/>
          </p:cNvSpPr>
          <p:nvPr>
            <p:ph type="body" idx="4294967295"/>
          </p:nvPr>
        </p:nvSpPr>
        <p:spPr>
          <a:xfrm>
            <a:off x="0" y="1885950"/>
            <a:ext cx="8178800" cy="4171950"/>
          </a:xfrm>
        </p:spPr>
        <p:txBody>
          <a:bodyPr/>
          <a:lstStyle/>
          <a:p>
            <a:pPr eaLnBrk="1" hangingPunct="1">
              <a:defRPr/>
            </a:pPr>
            <a:endParaRPr lang="es-EC" sz="2000" smtClean="0"/>
          </a:p>
          <a:p>
            <a:pPr eaLnBrk="1" hangingPunct="1">
              <a:defRPr/>
            </a:pPr>
            <a:endParaRPr lang="es-EC" sz="2000" smtClean="0"/>
          </a:p>
          <a:p>
            <a:pPr eaLnBrk="1" hangingPunct="1">
              <a:defRPr/>
            </a:pPr>
            <a:endParaRPr lang="es-EC" sz="2000" smtClean="0"/>
          </a:p>
          <a:p>
            <a:pPr eaLnBrk="1" hangingPunct="1">
              <a:defRPr/>
            </a:pPr>
            <a:endParaRPr lang="es-EC" sz="2000" smtClean="0"/>
          </a:p>
          <a:p>
            <a:pPr eaLnBrk="1" hangingPunct="1">
              <a:defRPr/>
            </a:pPr>
            <a:endParaRPr lang="es-EC" sz="2000" smtClean="0"/>
          </a:p>
        </p:txBody>
      </p:sp>
      <p:graphicFrame>
        <p:nvGraphicFramePr>
          <p:cNvPr id="22530" name="Object 4"/>
          <p:cNvGraphicFramePr>
            <a:graphicFrameLocks noChangeAspect="1"/>
          </p:cNvGraphicFramePr>
          <p:nvPr>
            <p:ph type="chart" idx="1"/>
          </p:nvPr>
        </p:nvGraphicFramePr>
        <p:xfrm>
          <a:off x="457200" y="1481138"/>
          <a:ext cx="8229600" cy="5011737"/>
        </p:xfrm>
        <a:graphic>
          <a:graphicData uri="http://schemas.openxmlformats.org/presentationml/2006/ole">
            <p:oleObj spid="_x0000_s22530" name="Worksheet" r:id="rId3" imgW="4848631" imgH="2952991" progId="Excel.Sheet.8">
              <p:embed/>
            </p:oleObj>
          </a:graphicData>
        </a:graphic>
      </p:graphicFrame>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pPr eaLnBrk="1" hangingPunct="1"/>
            <a:r>
              <a:rPr lang="es-ES_tradnl" sz="3600" smtClean="0"/>
              <a:t>TIR, Problema 3.-</a:t>
            </a:r>
            <a:br>
              <a:rPr lang="es-ES_tradnl" sz="3600" smtClean="0"/>
            </a:br>
            <a:r>
              <a:rPr lang="es-ES_tradnl" sz="3600" smtClean="0"/>
              <a:t>No todos los Flujos Declinan al aumentar la Tasa de Descuento</a:t>
            </a:r>
          </a:p>
        </p:txBody>
      </p:sp>
      <p:sp>
        <p:nvSpPr>
          <p:cNvPr id="921603" name="Rectangle 3"/>
          <p:cNvSpPr>
            <a:spLocks noGrp="1" noChangeArrowheads="1"/>
          </p:cNvSpPr>
          <p:nvPr>
            <p:ph type="body" idx="1"/>
          </p:nvPr>
        </p:nvSpPr>
        <p:spPr/>
        <p:txBody>
          <a:bodyPr/>
          <a:lstStyle/>
          <a:p>
            <a:pPr eaLnBrk="1" hangingPunct="1">
              <a:defRPr/>
            </a:pPr>
            <a:r>
              <a:rPr lang="es-EC" sz="2000" smtClean="0"/>
              <a:t>La TIR solo nos indica en donde la ecuación del VAN cruza el eje x.</a:t>
            </a:r>
          </a:p>
          <a:p>
            <a:pPr lvl="1" eaLnBrk="1" hangingPunct="1">
              <a:defRPr/>
            </a:pPr>
            <a:r>
              <a:rPr lang="es-EC" sz="2000" smtClean="0"/>
              <a:t>No distingue si va subienddo o bajando.</a:t>
            </a:r>
          </a:p>
          <a:p>
            <a:pPr eaLnBrk="1" hangingPunct="1">
              <a:defRPr/>
            </a:pPr>
            <a:r>
              <a:rPr lang="es-EC" sz="2000" smtClean="0"/>
              <a:t>Por ejemplo el Siguiente Projecto:</a:t>
            </a:r>
          </a:p>
          <a:p>
            <a:pPr eaLnBrk="1" hangingPunct="1">
              <a:defRPr/>
            </a:pPr>
            <a:endParaRPr lang="es-EC" sz="2000" smtClean="0"/>
          </a:p>
          <a:p>
            <a:pPr eaLnBrk="1" hangingPunct="1">
              <a:defRPr/>
            </a:pPr>
            <a:endParaRPr lang="es-EC" sz="2000" smtClean="0"/>
          </a:p>
          <a:p>
            <a:pPr eaLnBrk="1" hangingPunct="1">
              <a:defRPr/>
            </a:pPr>
            <a:endParaRPr lang="es-EC" sz="2000" smtClean="0"/>
          </a:p>
          <a:p>
            <a:pPr eaLnBrk="1" hangingPunct="1">
              <a:defRPr/>
            </a:pPr>
            <a:endParaRPr lang="es-EC" sz="2000" smtClean="0"/>
          </a:p>
          <a:p>
            <a:pPr eaLnBrk="1" hangingPunct="1">
              <a:defRPr/>
            </a:pPr>
            <a:r>
              <a:rPr lang="es-EC" sz="2000" smtClean="0"/>
              <a:t>Prestando Dinero deseamos una tasa menor.</a:t>
            </a:r>
          </a:p>
          <a:p>
            <a:pPr lvl="1" eaLnBrk="1" hangingPunct="1">
              <a:defRPr/>
            </a:pPr>
            <a:r>
              <a:rPr lang="es-EC" sz="2000" smtClean="0"/>
              <a:t>Aquí, el VAN y la tasa de descuento son proporcionales:</a:t>
            </a:r>
          </a:p>
          <a:p>
            <a:pPr eaLnBrk="1" hangingPunct="1">
              <a:defRPr/>
            </a:pPr>
            <a:endParaRPr lang="es-EC" sz="2000" smtClean="0"/>
          </a:p>
          <a:p>
            <a:pPr eaLnBrk="1" hangingPunct="1">
              <a:defRPr/>
            </a:pPr>
            <a:endParaRPr lang="es-EC" sz="2000" smtClean="0"/>
          </a:p>
        </p:txBody>
      </p:sp>
      <p:graphicFrame>
        <p:nvGraphicFramePr>
          <p:cNvPr id="23554" name="Object 4"/>
          <p:cNvGraphicFramePr>
            <a:graphicFrameLocks noChangeAspect="1"/>
          </p:cNvGraphicFramePr>
          <p:nvPr/>
        </p:nvGraphicFramePr>
        <p:xfrm>
          <a:off x="3025775" y="3455988"/>
          <a:ext cx="3146425" cy="1573212"/>
        </p:xfrm>
        <a:graphic>
          <a:graphicData uri="http://schemas.openxmlformats.org/presentationml/2006/ole">
            <p:oleObj spid="_x0000_s23554" name="Document" r:id="rId3" imgW="1344960" imgH="685800" progId="Word.Document.8">
              <p:embed/>
            </p:oleObj>
          </a:graphicData>
        </a:graphic>
      </p:graphicFrame>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1143000" y="228600"/>
            <a:ext cx="7772400" cy="1143000"/>
          </a:xfrm>
        </p:spPr>
        <p:txBody>
          <a:bodyPr/>
          <a:lstStyle/>
          <a:p>
            <a:pPr eaLnBrk="1" hangingPunct="1"/>
            <a:r>
              <a:rPr lang="es-ES_tradnl" sz="3600" smtClean="0"/>
              <a:t>TIR, Problema 3.-</a:t>
            </a:r>
            <a:br>
              <a:rPr lang="es-ES_tradnl" sz="3600" smtClean="0"/>
            </a:br>
            <a:r>
              <a:rPr lang="es-ES_tradnl" sz="3600" smtClean="0"/>
              <a:t>No todos los Flujos Declinan al aumentar la Tasa de Descuento</a:t>
            </a:r>
          </a:p>
        </p:txBody>
      </p:sp>
      <p:graphicFrame>
        <p:nvGraphicFramePr>
          <p:cNvPr id="24578" name="Object 3"/>
          <p:cNvGraphicFramePr>
            <a:graphicFrameLocks noChangeAspect="1"/>
          </p:cNvGraphicFramePr>
          <p:nvPr>
            <p:ph type="chart" idx="1"/>
          </p:nvPr>
        </p:nvGraphicFramePr>
        <p:xfrm>
          <a:off x="381000" y="1763713"/>
          <a:ext cx="8686800" cy="4941887"/>
        </p:xfrm>
        <a:graphic>
          <a:graphicData uri="http://schemas.openxmlformats.org/presentationml/2006/ole">
            <p:oleObj spid="_x0000_s24578" name="Worksheet" r:id="rId3" imgW="5067842" imgH="2962757" progId="Excel.Sheet.8">
              <p:embed/>
            </p:oleObj>
          </a:graphicData>
        </a:graphic>
      </p:graphicFrame>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3650" name="Rectangle 2"/>
          <p:cNvSpPr>
            <a:spLocks noGrp="1" noChangeArrowheads="1"/>
          </p:cNvSpPr>
          <p:nvPr>
            <p:ph type="body" idx="1"/>
          </p:nvPr>
        </p:nvSpPr>
        <p:spPr>
          <a:xfrm>
            <a:off x="1447800" y="2022475"/>
            <a:ext cx="7105650" cy="685800"/>
          </a:xfrm>
        </p:spPr>
        <p:txBody>
          <a:bodyPr/>
          <a:lstStyle/>
          <a:p>
            <a:pPr eaLnBrk="1" hangingPunct="1">
              <a:defRPr/>
            </a:pPr>
            <a:r>
              <a:rPr lang="es-ES_tradnl" smtClean="0"/>
              <a:t>¿Qué proyecto es preferible?</a:t>
            </a:r>
          </a:p>
        </p:txBody>
      </p:sp>
      <p:sp>
        <p:nvSpPr>
          <p:cNvPr id="89091" name="Rectangle 3"/>
          <p:cNvSpPr>
            <a:spLocks noGrp="1" noChangeArrowheads="1"/>
          </p:cNvSpPr>
          <p:nvPr>
            <p:ph type="title"/>
          </p:nvPr>
        </p:nvSpPr>
        <p:spPr/>
        <p:txBody>
          <a:bodyPr/>
          <a:lstStyle/>
          <a:p>
            <a:pPr eaLnBrk="1" hangingPunct="1"/>
            <a:r>
              <a:rPr lang="es-AR" smtClean="0"/>
              <a:t>TIR: ¿Proyecto o Crédito?</a:t>
            </a:r>
            <a:endParaRPr lang="es-ES" smtClean="0"/>
          </a:p>
        </p:txBody>
      </p:sp>
      <p:pic>
        <p:nvPicPr>
          <p:cNvPr id="923652" name="Picture 4"/>
          <p:cNvPicPr>
            <a:picLocks noChangeAspect="1" noChangeArrowheads="1"/>
          </p:cNvPicPr>
          <p:nvPr/>
        </p:nvPicPr>
        <p:blipFill>
          <a:blip r:embed="rId3"/>
          <a:srcRect/>
          <a:stretch>
            <a:fillRect/>
          </a:stretch>
        </p:blipFill>
        <p:spPr bwMode="auto">
          <a:xfrm>
            <a:off x="2209800" y="3048000"/>
            <a:ext cx="2438400" cy="1163638"/>
          </a:xfrm>
          <a:prstGeom prst="rect">
            <a:avLst/>
          </a:prstGeom>
          <a:solidFill>
            <a:schemeClr val="tx1"/>
          </a:solidFill>
          <a:ln w="12700">
            <a:noFill/>
            <a:miter lim="800000"/>
            <a:headEnd/>
            <a:tailEnd/>
          </a:ln>
        </p:spPr>
      </p:pic>
      <p:pic>
        <p:nvPicPr>
          <p:cNvPr id="923653" name="Picture 5"/>
          <p:cNvPicPr>
            <a:picLocks noChangeAspect="1" noChangeArrowheads="1"/>
          </p:cNvPicPr>
          <p:nvPr/>
        </p:nvPicPr>
        <p:blipFill>
          <a:blip r:embed="rId4"/>
          <a:srcRect/>
          <a:stretch>
            <a:fillRect/>
          </a:stretch>
        </p:blipFill>
        <p:spPr bwMode="auto">
          <a:xfrm>
            <a:off x="4648200" y="3048000"/>
            <a:ext cx="2743200" cy="1169988"/>
          </a:xfrm>
          <a:prstGeom prst="rect">
            <a:avLst/>
          </a:prstGeom>
          <a:solidFill>
            <a:schemeClr val="tx1"/>
          </a:solidFill>
          <a:ln w="12700">
            <a:noFill/>
            <a:miter lim="800000"/>
            <a:headEnd/>
            <a:tailEnd/>
          </a:ln>
        </p:spPr>
      </p:pic>
      <p:sp>
        <p:nvSpPr>
          <p:cNvPr id="923654" name="Rectangle 6"/>
          <p:cNvSpPr>
            <a:spLocks noChangeArrowheads="1"/>
          </p:cNvSpPr>
          <p:nvPr/>
        </p:nvSpPr>
        <p:spPr bwMode="auto">
          <a:xfrm>
            <a:off x="1066800" y="4724400"/>
            <a:ext cx="7543800" cy="1143000"/>
          </a:xfrm>
          <a:prstGeom prst="rect">
            <a:avLst/>
          </a:prstGeom>
          <a:noFill/>
          <a:ln w="9525">
            <a:noFill/>
            <a:miter lim="800000"/>
            <a:headEnd/>
            <a:tailEnd/>
          </a:ln>
        </p:spPr>
        <p:txBody>
          <a:bodyPr/>
          <a:lstStyle/>
          <a:p>
            <a:pPr marL="342900" indent="-342900">
              <a:spcBef>
                <a:spcPct val="20000"/>
              </a:spcBef>
              <a:buClr>
                <a:schemeClr val="folHlink"/>
              </a:buClr>
              <a:buSzPct val="60000"/>
              <a:buFont typeface="Wingdings" pitchFamily="2" charset="2"/>
              <a:buChar char="n"/>
            </a:pPr>
            <a:r>
              <a:rPr lang="es-ES_tradnl">
                <a:latin typeface="Arial" charset="0"/>
              </a:rPr>
              <a:t>A es un </a:t>
            </a:r>
            <a:r>
              <a:rPr lang="es-ES_tradnl" b="1">
                <a:latin typeface="Arial" charset="0"/>
              </a:rPr>
              <a:t>proyecto de inversión</a:t>
            </a:r>
          </a:p>
          <a:p>
            <a:pPr marL="342900" indent="-342900">
              <a:spcBef>
                <a:spcPct val="20000"/>
              </a:spcBef>
              <a:buClr>
                <a:schemeClr val="folHlink"/>
              </a:buClr>
              <a:buSzPct val="60000"/>
              <a:buFont typeface="Wingdings" pitchFamily="2" charset="2"/>
              <a:buChar char="n"/>
            </a:pPr>
            <a:r>
              <a:rPr lang="es-ES_tradnl">
                <a:latin typeface="Arial" charset="0"/>
              </a:rPr>
              <a:t>B es un </a:t>
            </a:r>
            <a:r>
              <a:rPr lang="es-ES_tradnl" b="1">
                <a:latin typeface="Arial" charset="0"/>
              </a:rPr>
              <a:t>crédito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9236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9236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2365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2365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654"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1143000" y="2222500"/>
          <a:ext cx="7067550" cy="4483100"/>
        </p:xfrm>
        <a:graphic>
          <a:graphicData uri="http://schemas.openxmlformats.org/presentationml/2006/ole">
            <p:oleObj spid="_x0000_s2050" name="Chart" r:id="rId3" imgW="11792221" imgH="7477607" progId="Excel.Chart.8">
              <p:embed/>
            </p:oleObj>
          </a:graphicData>
        </a:graphic>
      </p:graphicFrame>
      <p:sp>
        <p:nvSpPr>
          <p:cNvPr id="2051" name="Rectangle 3"/>
          <p:cNvSpPr>
            <a:spLocks noGrp="1" noChangeArrowheads="1"/>
          </p:cNvSpPr>
          <p:nvPr>
            <p:ph type="title"/>
          </p:nvPr>
        </p:nvSpPr>
        <p:spPr>
          <a:xfrm>
            <a:off x="685800" y="0"/>
            <a:ext cx="7772400" cy="1143000"/>
          </a:xfrm>
        </p:spPr>
        <p:txBody>
          <a:bodyPr/>
          <a:lstStyle/>
          <a:p>
            <a:pPr eaLnBrk="1" hangingPunct="1"/>
            <a:r>
              <a:rPr lang="es-ES_tradnl" smtClean="0"/>
              <a:t>Costos Variables</a:t>
            </a:r>
          </a:p>
        </p:txBody>
      </p:sp>
      <p:sp>
        <p:nvSpPr>
          <p:cNvPr id="828420" name="Rectangle 4"/>
          <p:cNvSpPr>
            <a:spLocks noGrp="1" noChangeArrowheads="1"/>
          </p:cNvSpPr>
          <p:nvPr>
            <p:ph type="body" idx="1"/>
          </p:nvPr>
        </p:nvSpPr>
        <p:spPr>
          <a:xfrm>
            <a:off x="685800" y="914400"/>
            <a:ext cx="7772400" cy="1295400"/>
          </a:xfrm>
        </p:spPr>
        <p:txBody>
          <a:bodyPr/>
          <a:lstStyle/>
          <a:p>
            <a:pPr eaLnBrk="1" hangingPunct="1">
              <a:lnSpc>
                <a:spcPct val="90000"/>
              </a:lnSpc>
              <a:defRPr/>
            </a:pPr>
            <a:r>
              <a:rPr lang="es-ES_tradnl" sz="2800" smtClean="0"/>
              <a:t>Escala relevante también se aplica a los costos variables.</a:t>
            </a:r>
          </a:p>
          <a:p>
            <a:pPr eaLnBrk="1" hangingPunct="1">
              <a:lnSpc>
                <a:spcPct val="90000"/>
              </a:lnSpc>
              <a:defRPr/>
            </a:pPr>
            <a:r>
              <a:rPr lang="es-ES_tradnl" sz="2800" smtClean="0"/>
              <a:t>Fuera de esta escala, CVU no son fijos.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1143000" y="457200"/>
            <a:ext cx="7620000" cy="990600"/>
          </a:xfrm>
        </p:spPr>
        <p:txBody>
          <a:bodyPr/>
          <a:lstStyle/>
          <a:p>
            <a:pPr eaLnBrk="1" hangingPunct="1"/>
            <a:r>
              <a:rPr lang="es-ES_tradnl" smtClean="0"/>
              <a:t>TIR: ¿Proyecto o crédito? (II)</a:t>
            </a:r>
          </a:p>
        </p:txBody>
      </p:sp>
      <p:sp>
        <p:nvSpPr>
          <p:cNvPr id="925699" name="Rectangle 3"/>
          <p:cNvSpPr>
            <a:spLocks noGrp="1" noChangeArrowheads="1"/>
          </p:cNvSpPr>
          <p:nvPr>
            <p:ph type="body" idx="1"/>
          </p:nvPr>
        </p:nvSpPr>
        <p:spPr>
          <a:xfrm>
            <a:off x="1387475" y="2555875"/>
            <a:ext cx="7367588" cy="3124200"/>
          </a:xfrm>
        </p:spPr>
        <p:txBody>
          <a:bodyPr/>
          <a:lstStyle/>
          <a:p>
            <a:pPr eaLnBrk="1" hangingPunct="1">
              <a:defRPr/>
            </a:pPr>
            <a:r>
              <a:rPr lang="es-ES_tradnl" b="1" smtClean="0">
                <a:solidFill>
                  <a:srgbClr val="FF0000"/>
                </a:solidFill>
              </a:rPr>
              <a:t>Proyecto</a:t>
            </a:r>
            <a:r>
              <a:rPr lang="es-ES_tradnl" smtClean="0"/>
              <a:t>: Se elige aquel donde</a:t>
            </a:r>
          </a:p>
          <a:p>
            <a:pPr algn="ctr" eaLnBrk="1" hangingPunct="1">
              <a:buFont typeface="Wingdings" pitchFamily="2" charset="2"/>
              <a:buNone/>
              <a:defRPr/>
            </a:pPr>
            <a:r>
              <a:rPr lang="es-ES_tradnl" smtClean="0"/>
              <a:t>TIR</a:t>
            </a:r>
            <a:r>
              <a:rPr lang="en-US" smtClean="0"/>
              <a:t> &gt; r</a:t>
            </a:r>
            <a:endParaRPr lang="es-ES_tradnl" smtClean="0"/>
          </a:p>
          <a:p>
            <a:pPr eaLnBrk="1" hangingPunct="1">
              <a:defRPr/>
            </a:pPr>
            <a:endParaRPr lang="es-ES_tradnl" smtClean="0"/>
          </a:p>
          <a:p>
            <a:pPr eaLnBrk="1" hangingPunct="1">
              <a:defRPr/>
            </a:pPr>
            <a:r>
              <a:rPr lang="es-ES_tradnl" b="1" smtClean="0">
                <a:solidFill>
                  <a:srgbClr val="FF0000"/>
                </a:solidFill>
              </a:rPr>
              <a:t>Crédito</a:t>
            </a:r>
            <a:r>
              <a:rPr lang="es-ES_tradnl" smtClean="0"/>
              <a:t>: Se elige aquél donde</a:t>
            </a:r>
          </a:p>
          <a:p>
            <a:pPr algn="ctr" eaLnBrk="1" hangingPunct="1">
              <a:buFont typeface="Wingdings" pitchFamily="2" charset="2"/>
              <a:buNone/>
              <a:defRPr/>
            </a:pPr>
            <a:r>
              <a:rPr lang="es-ES_tradnl" smtClean="0"/>
              <a:t>TIR</a:t>
            </a:r>
            <a:r>
              <a:rPr lang="en-US" smtClean="0"/>
              <a:t> &lt; r</a:t>
            </a:r>
            <a:endParaRPr lang="es-ES_tradnl" smtClean="0"/>
          </a:p>
          <a:p>
            <a:pPr eaLnBrk="1" hangingPunct="1">
              <a:defRPr/>
            </a:pPr>
            <a:endParaRPr lang="es-ES_tradnl" smtClean="0"/>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7746" name="Rectangle 2"/>
          <p:cNvSpPr>
            <a:spLocks noGrp="1" noChangeArrowheads="1"/>
          </p:cNvSpPr>
          <p:nvPr>
            <p:ph type="body" idx="1"/>
          </p:nvPr>
        </p:nvSpPr>
        <p:spPr>
          <a:xfrm>
            <a:off x="1169988" y="1828800"/>
            <a:ext cx="7772400" cy="4114800"/>
          </a:xfrm>
        </p:spPr>
        <p:txBody>
          <a:bodyPr/>
          <a:lstStyle/>
          <a:p>
            <a:pPr eaLnBrk="1" hangingPunct="1">
              <a:lnSpc>
                <a:spcPct val="90000"/>
              </a:lnSpc>
              <a:defRPr/>
            </a:pPr>
            <a:endParaRPr lang="es-ES_tradnl" sz="2000" smtClean="0"/>
          </a:p>
          <a:p>
            <a:pPr eaLnBrk="1" hangingPunct="1">
              <a:lnSpc>
                <a:spcPct val="90000"/>
              </a:lnSpc>
              <a:defRPr/>
            </a:pPr>
            <a:endParaRPr lang="es-ES_tradnl" sz="2000" smtClean="0"/>
          </a:p>
          <a:p>
            <a:pPr eaLnBrk="1" hangingPunct="1">
              <a:lnSpc>
                <a:spcPct val="90000"/>
              </a:lnSpc>
              <a:defRPr/>
            </a:pPr>
            <a:endParaRPr lang="es-ES_tradnl" sz="2000" smtClean="0"/>
          </a:p>
          <a:p>
            <a:pPr eaLnBrk="1" hangingPunct="1">
              <a:lnSpc>
                <a:spcPct val="90000"/>
              </a:lnSpc>
              <a:defRPr/>
            </a:pPr>
            <a:r>
              <a:rPr lang="es-ES_tradnl" sz="2000" smtClean="0"/>
              <a:t>Calculando Matemáticamente:</a:t>
            </a:r>
          </a:p>
          <a:p>
            <a:pPr eaLnBrk="1" hangingPunct="1">
              <a:lnSpc>
                <a:spcPct val="90000"/>
              </a:lnSpc>
              <a:defRPr/>
            </a:pPr>
            <a:endParaRPr lang="es-ES_tradnl" sz="2000" smtClean="0"/>
          </a:p>
          <a:p>
            <a:pPr eaLnBrk="1" hangingPunct="1">
              <a:lnSpc>
                <a:spcPct val="90000"/>
              </a:lnSpc>
              <a:defRPr/>
            </a:pPr>
            <a:endParaRPr lang="es-ES_tradnl" sz="2000" smtClean="0"/>
          </a:p>
          <a:p>
            <a:pPr eaLnBrk="1" hangingPunct="1">
              <a:lnSpc>
                <a:spcPct val="90000"/>
              </a:lnSpc>
              <a:defRPr/>
            </a:pPr>
            <a:endParaRPr lang="es-ES_tradnl" sz="2000" smtClean="0"/>
          </a:p>
          <a:p>
            <a:pPr eaLnBrk="1" hangingPunct="1">
              <a:lnSpc>
                <a:spcPct val="90000"/>
              </a:lnSpc>
              <a:defRPr/>
            </a:pPr>
            <a:r>
              <a:rPr lang="es-ES_tradnl" sz="2000" smtClean="0"/>
              <a:t>y remplazando:</a:t>
            </a:r>
          </a:p>
          <a:p>
            <a:pPr eaLnBrk="1" hangingPunct="1">
              <a:lnSpc>
                <a:spcPct val="90000"/>
              </a:lnSpc>
              <a:defRPr/>
            </a:pPr>
            <a:endParaRPr lang="es-ES_tradnl" sz="2000" smtClean="0"/>
          </a:p>
          <a:p>
            <a:pPr eaLnBrk="1" hangingPunct="1">
              <a:lnSpc>
                <a:spcPct val="90000"/>
              </a:lnSpc>
              <a:defRPr/>
            </a:pPr>
            <a:endParaRPr lang="es-ES_tradnl" sz="2000" smtClean="0"/>
          </a:p>
          <a:p>
            <a:pPr eaLnBrk="1" hangingPunct="1">
              <a:lnSpc>
                <a:spcPct val="90000"/>
              </a:lnSpc>
              <a:defRPr/>
            </a:pPr>
            <a:endParaRPr lang="es-ES_tradnl" sz="2000" smtClean="0"/>
          </a:p>
          <a:p>
            <a:pPr eaLnBrk="1" hangingPunct="1">
              <a:lnSpc>
                <a:spcPct val="90000"/>
              </a:lnSpc>
              <a:defRPr/>
            </a:pPr>
            <a:r>
              <a:rPr lang="es-ES_tradnl" sz="2000" smtClean="0"/>
              <a:t>despejando:</a:t>
            </a:r>
          </a:p>
          <a:p>
            <a:pPr algn="ctr" eaLnBrk="1" hangingPunct="1">
              <a:lnSpc>
                <a:spcPct val="90000"/>
              </a:lnSpc>
              <a:buFont typeface="Wingdings" pitchFamily="2" charset="2"/>
              <a:buNone/>
              <a:defRPr/>
            </a:pPr>
            <a:r>
              <a:rPr lang="es-EC" sz="2000" smtClean="0"/>
              <a:t>400(1 + </a:t>
            </a:r>
            <a:r>
              <a:rPr lang="es-EC" sz="2000" i="1" smtClean="0"/>
              <a:t>r </a:t>
            </a:r>
            <a:r>
              <a:rPr lang="es-EC" sz="2000" smtClean="0"/>
              <a:t>)</a:t>
            </a:r>
            <a:r>
              <a:rPr lang="es-EC" sz="2000" baseline="30000" smtClean="0"/>
              <a:t>2 </a:t>
            </a:r>
            <a:r>
              <a:rPr lang="es-EC" sz="2000" smtClean="0"/>
              <a:t>- 2500(1 + </a:t>
            </a:r>
            <a:r>
              <a:rPr lang="es-EC" sz="2000" i="1" smtClean="0"/>
              <a:t>r </a:t>
            </a:r>
            <a:r>
              <a:rPr lang="es-EC" sz="2000" smtClean="0"/>
              <a:t>)+ 2500 = 0.</a:t>
            </a:r>
          </a:p>
          <a:p>
            <a:pPr algn="r" eaLnBrk="1" hangingPunct="1">
              <a:lnSpc>
                <a:spcPct val="90000"/>
              </a:lnSpc>
              <a:buFont typeface="Wingdings" pitchFamily="2" charset="2"/>
              <a:buNone/>
              <a:defRPr/>
            </a:pPr>
            <a:r>
              <a:rPr lang="es-EC" sz="2000" b="1" smtClean="0"/>
              <a:t>...</a:t>
            </a:r>
            <a:endParaRPr lang="es-ES_tradnl" sz="2000" smtClean="0"/>
          </a:p>
        </p:txBody>
      </p:sp>
      <p:sp>
        <p:nvSpPr>
          <p:cNvPr id="25606" name="Rectangle 3"/>
          <p:cNvSpPr>
            <a:spLocks noGrp="1" noChangeArrowheads="1"/>
          </p:cNvSpPr>
          <p:nvPr>
            <p:ph type="title"/>
          </p:nvPr>
        </p:nvSpPr>
        <p:spPr>
          <a:xfrm>
            <a:off x="1143000" y="228600"/>
            <a:ext cx="7772400" cy="1143000"/>
          </a:xfrm>
        </p:spPr>
        <p:txBody>
          <a:bodyPr/>
          <a:lstStyle/>
          <a:p>
            <a:pPr eaLnBrk="1" hangingPunct="1"/>
            <a:r>
              <a:rPr lang="es-ES_tradnl" sz="3600" smtClean="0"/>
              <a:t>TIR, Problema 4.-</a:t>
            </a:r>
            <a:br>
              <a:rPr lang="es-ES_tradnl" sz="3600" smtClean="0"/>
            </a:br>
            <a:r>
              <a:rPr lang="es-ES_tradnl" sz="3600" smtClean="0"/>
              <a:t>Hay Flujos con mas de una TIR</a:t>
            </a:r>
          </a:p>
        </p:txBody>
      </p:sp>
      <p:graphicFrame>
        <p:nvGraphicFramePr>
          <p:cNvPr id="25602" name="Object 4"/>
          <p:cNvGraphicFramePr>
            <a:graphicFrameLocks noChangeAspect="1"/>
          </p:cNvGraphicFramePr>
          <p:nvPr/>
        </p:nvGraphicFramePr>
        <p:xfrm>
          <a:off x="1447800" y="1673225"/>
          <a:ext cx="5867400" cy="1374775"/>
        </p:xfrm>
        <a:graphic>
          <a:graphicData uri="http://schemas.openxmlformats.org/presentationml/2006/ole">
            <p:oleObj spid="_x0000_s25602" name="Document" r:id="rId3" imgW="2854800" imgH="685800" progId="Word.Document.8">
              <p:embed/>
            </p:oleObj>
          </a:graphicData>
        </a:graphic>
      </p:graphicFrame>
      <p:graphicFrame>
        <p:nvGraphicFramePr>
          <p:cNvPr id="25603" name="Object 5"/>
          <p:cNvGraphicFramePr>
            <a:graphicFrameLocks noChangeAspect="1"/>
          </p:cNvGraphicFramePr>
          <p:nvPr/>
        </p:nvGraphicFramePr>
        <p:xfrm>
          <a:off x="1143000" y="3257550"/>
          <a:ext cx="2819400" cy="628650"/>
        </p:xfrm>
        <a:graphic>
          <a:graphicData uri="http://schemas.openxmlformats.org/presentationml/2006/ole">
            <p:oleObj spid="_x0000_s25603" name="Equation" r:id="rId4" imgW="1879560" imgH="419040" progId="Equation.3">
              <p:embed/>
            </p:oleObj>
          </a:graphicData>
        </a:graphic>
      </p:graphicFrame>
      <p:graphicFrame>
        <p:nvGraphicFramePr>
          <p:cNvPr id="25604" name="Object 6"/>
          <p:cNvGraphicFramePr>
            <a:graphicFrameLocks noChangeAspect="1"/>
          </p:cNvGraphicFramePr>
          <p:nvPr/>
        </p:nvGraphicFramePr>
        <p:xfrm>
          <a:off x="1371600" y="4648200"/>
          <a:ext cx="5410200" cy="611188"/>
        </p:xfrm>
        <a:graphic>
          <a:graphicData uri="http://schemas.openxmlformats.org/presentationml/2006/ole">
            <p:oleObj spid="_x0000_s25604" name="Equation" r:id="rId5" imgW="3924000" imgH="444240" progId="Equation.3">
              <p:embed/>
            </p:oleObj>
          </a:graphicData>
        </a:graphic>
      </p:graphicFrame>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p:txBody>
          <a:bodyPr/>
          <a:lstStyle/>
          <a:p>
            <a:pPr eaLnBrk="1" hangingPunct="1"/>
            <a:r>
              <a:rPr lang="es-ES_tradnl" sz="3600" smtClean="0"/>
              <a:t>TIR, Problema 4.-</a:t>
            </a:r>
            <a:br>
              <a:rPr lang="es-ES_tradnl" sz="3600" smtClean="0"/>
            </a:br>
            <a:r>
              <a:rPr lang="es-ES_tradnl" sz="3600" smtClean="0"/>
              <a:t>Hay Flujos con mas de una TIR</a:t>
            </a:r>
          </a:p>
        </p:txBody>
      </p:sp>
      <p:sp>
        <p:nvSpPr>
          <p:cNvPr id="928771" name="Rectangle 3"/>
          <p:cNvSpPr>
            <a:spLocks noGrp="1" noChangeArrowheads="1"/>
          </p:cNvSpPr>
          <p:nvPr>
            <p:ph type="body" idx="1"/>
          </p:nvPr>
        </p:nvSpPr>
        <p:spPr/>
        <p:txBody>
          <a:bodyPr/>
          <a:lstStyle/>
          <a:p>
            <a:pPr eaLnBrk="1" hangingPunct="1">
              <a:lnSpc>
                <a:spcPct val="90000"/>
              </a:lnSpc>
              <a:defRPr/>
            </a:pPr>
            <a:r>
              <a:rPr lang="es-ES_tradnl" sz="2000" smtClean="0"/>
              <a:t>Lo que corresponde a una ecuación del tipo:</a:t>
            </a:r>
          </a:p>
          <a:p>
            <a:pPr algn="ctr" eaLnBrk="1" hangingPunct="1">
              <a:lnSpc>
                <a:spcPct val="90000"/>
              </a:lnSpc>
              <a:buFont typeface="Wingdings" pitchFamily="2" charset="2"/>
              <a:buNone/>
              <a:defRPr/>
            </a:pPr>
            <a:r>
              <a:rPr lang="es-EC" sz="2000" b="1" i="1" smtClean="0"/>
              <a:t>a x</a:t>
            </a:r>
            <a:r>
              <a:rPr lang="es-EC" sz="2000" b="1" i="1" baseline="30000" smtClean="0"/>
              <a:t>2 </a:t>
            </a:r>
            <a:r>
              <a:rPr lang="es-EC" sz="2000" b="1" i="1" smtClean="0"/>
              <a:t>+ b x + c = 0</a:t>
            </a:r>
          </a:p>
          <a:p>
            <a:pPr eaLnBrk="1" hangingPunct="1">
              <a:lnSpc>
                <a:spcPct val="90000"/>
              </a:lnSpc>
              <a:defRPr/>
            </a:pPr>
            <a:r>
              <a:rPr lang="es-ES_tradnl" sz="2000" smtClean="0"/>
              <a:t>En donde :</a:t>
            </a:r>
          </a:p>
          <a:p>
            <a:pPr eaLnBrk="1" hangingPunct="1">
              <a:lnSpc>
                <a:spcPct val="90000"/>
              </a:lnSpc>
              <a:defRPr/>
            </a:pPr>
            <a:endParaRPr lang="es-ES_tradnl" sz="2000" smtClean="0"/>
          </a:p>
          <a:p>
            <a:pPr eaLnBrk="1" hangingPunct="1">
              <a:lnSpc>
                <a:spcPct val="90000"/>
              </a:lnSpc>
              <a:defRPr/>
            </a:pPr>
            <a:endParaRPr lang="es-ES_tradnl" sz="2000" smtClean="0"/>
          </a:p>
          <a:p>
            <a:pPr eaLnBrk="1" hangingPunct="1">
              <a:lnSpc>
                <a:spcPct val="90000"/>
              </a:lnSpc>
              <a:defRPr/>
            </a:pPr>
            <a:r>
              <a:rPr lang="es-ES_tradnl" sz="2000" smtClean="0"/>
              <a:t>o sea:</a:t>
            </a:r>
          </a:p>
          <a:p>
            <a:pPr eaLnBrk="1" hangingPunct="1">
              <a:lnSpc>
                <a:spcPct val="90000"/>
              </a:lnSpc>
              <a:defRPr/>
            </a:pPr>
            <a:endParaRPr lang="es-ES_tradnl" sz="2000" smtClean="0"/>
          </a:p>
          <a:p>
            <a:pPr eaLnBrk="1" hangingPunct="1">
              <a:lnSpc>
                <a:spcPct val="90000"/>
              </a:lnSpc>
              <a:defRPr/>
            </a:pPr>
            <a:endParaRPr lang="es-ES_tradnl" sz="2000" smtClean="0"/>
          </a:p>
          <a:p>
            <a:pPr eaLnBrk="1" hangingPunct="1">
              <a:lnSpc>
                <a:spcPct val="90000"/>
              </a:lnSpc>
              <a:defRPr/>
            </a:pPr>
            <a:endParaRPr lang="es-ES_tradnl" sz="2000" smtClean="0"/>
          </a:p>
          <a:p>
            <a:pPr eaLnBrk="1" hangingPunct="1">
              <a:lnSpc>
                <a:spcPct val="90000"/>
              </a:lnSpc>
              <a:defRPr/>
            </a:pPr>
            <a:r>
              <a:rPr lang="es-ES_tradnl" sz="2000" smtClean="0"/>
              <a:t>Teniendo entonces:</a:t>
            </a:r>
          </a:p>
          <a:p>
            <a:pPr lvl="1" algn="just" eaLnBrk="1" hangingPunct="1">
              <a:lnSpc>
                <a:spcPct val="90000"/>
              </a:lnSpc>
              <a:defRPr/>
            </a:pPr>
            <a:r>
              <a:rPr lang="es-EC" sz="2000" smtClean="0"/>
              <a:t>r</a:t>
            </a:r>
            <a:r>
              <a:rPr lang="es-EC" sz="2000" baseline="-25000" smtClean="0"/>
              <a:t>1</a:t>
            </a:r>
            <a:r>
              <a:rPr lang="es-EC" sz="2000" smtClean="0"/>
              <a:t> = (2500 +1500)/800 –1 = 400%</a:t>
            </a:r>
          </a:p>
          <a:p>
            <a:pPr lvl="1" algn="just" eaLnBrk="1" hangingPunct="1">
              <a:lnSpc>
                <a:spcPct val="90000"/>
              </a:lnSpc>
              <a:defRPr/>
            </a:pPr>
            <a:r>
              <a:rPr lang="es-EC" sz="2000" smtClean="0"/>
              <a:t>r</a:t>
            </a:r>
            <a:r>
              <a:rPr lang="es-EC" sz="2000" baseline="-25000" smtClean="0"/>
              <a:t>2</a:t>
            </a:r>
            <a:r>
              <a:rPr lang="es-EC" sz="2000" smtClean="0"/>
              <a:t> = (2500 - 1500)/800 –1 =   25%</a:t>
            </a:r>
            <a:endParaRPr lang="es-ES_tradnl" sz="2000" smtClean="0"/>
          </a:p>
        </p:txBody>
      </p:sp>
      <p:graphicFrame>
        <p:nvGraphicFramePr>
          <p:cNvPr id="26626" name="Object 4"/>
          <p:cNvGraphicFramePr>
            <a:graphicFrameLocks noChangeAspect="1"/>
          </p:cNvGraphicFramePr>
          <p:nvPr/>
        </p:nvGraphicFramePr>
        <p:xfrm>
          <a:off x="3124200" y="2895600"/>
          <a:ext cx="2438400" cy="868363"/>
        </p:xfrm>
        <a:graphic>
          <a:graphicData uri="http://schemas.openxmlformats.org/presentationml/2006/ole">
            <p:oleObj spid="_x0000_s26626" name="Equation" r:id="rId3" imgW="1244520" imgH="444240" progId="Equation.3">
              <p:embed/>
            </p:oleObj>
          </a:graphicData>
        </a:graphic>
      </p:graphicFrame>
      <p:graphicFrame>
        <p:nvGraphicFramePr>
          <p:cNvPr id="26627" name="Object 5"/>
          <p:cNvGraphicFramePr>
            <a:graphicFrameLocks noChangeAspect="1"/>
          </p:cNvGraphicFramePr>
          <p:nvPr/>
        </p:nvGraphicFramePr>
        <p:xfrm>
          <a:off x="2209800" y="4176713"/>
          <a:ext cx="5105400" cy="700087"/>
        </p:xfrm>
        <a:graphic>
          <a:graphicData uri="http://schemas.openxmlformats.org/presentationml/2006/ole">
            <p:oleObj spid="_x0000_s26627" name="Equation" r:id="rId4" imgW="3504960" imgH="482400" progId="Equation.3">
              <p:embed/>
            </p:oleObj>
          </a:graphicData>
        </a:graphic>
      </p:graphicFrame>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pPr eaLnBrk="1" hangingPunct="1"/>
            <a:r>
              <a:rPr lang="es-ES_tradnl" sz="3600" smtClean="0"/>
              <a:t>TIR, Problema 4.-</a:t>
            </a:r>
            <a:br>
              <a:rPr lang="es-ES_tradnl" sz="3600" smtClean="0"/>
            </a:br>
            <a:r>
              <a:rPr lang="es-ES_tradnl" sz="3600" smtClean="0"/>
              <a:t>Hay Flujos con mas de una TIR</a:t>
            </a:r>
          </a:p>
        </p:txBody>
      </p:sp>
      <p:graphicFrame>
        <p:nvGraphicFramePr>
          <p:cNvPr id="27650" name="Object 3"/>
          <p:cNvGraphicFramePr>
            <a:graphicFrameLocks noChangeAspect="1"/>
          </p:cNvGraphicFramePr>
          <p:nvPr>
            <p:ph type="chart" idx="1"/>
          </p:nvPr>
        </p:nvGraphicFramePr>
        <p:xfrm>
          <a:off x="228600" y="1752600"/>
          <a:ext cx="8534400" cy="4994275"/>
        </p:xfrm>
        <a:graphic>
          <a:graphicData uri="http://schemas.openxmlformats.org/presentationml/2006/ole">
            <p:oleObj spid="_x0000_s27650" name="Worksheet" r:id="rId3" imgW="5077231" imgH="2972162" progId="Excel.Sheet.8">
              <p:embed/>
            </p:oleObj>
          </a:graphicData>
        </a:graphic>
      </p:graphicFrame>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1143000" y="228600"/>
            <a:ext cx="7772400" cy="1143000"/>
          </a:xfrm>
        </p:spPr>
        <p:txBody>
          <a:bodyPr/>
          <a:lstStyle/>
          <a:p>
            <a:pPr eaLnBrk="1" hangingPunct="1"/>
            <a:r>
              <a:rPr lang="es-ES_tradnl" sz="3600" smtClean="0"/>
              <a:t>TIR, Problema 5.-</a:t>
            </a:r>
            <a:br>
              <a:rPr lang="es-ES_tradnl" sz="3600" smtClean="0"/>
            </a:br>
            <a:r>
              <a:rPr lang="es-ES_tradnl" sz="3600" smtClean="0"/>
              <a:t>No Considera Reinversiones a </a:t>
            </a:r>
            <a:br>
              <a:rPr lang="es-ES_tradnl" sz="3600" smtClean="0"/>
            </a:br>
            <a:r>
              <a:rPr lang="es-ES_tradnl" sz="3600" smtClean="0"/>
              <a:t>Costo de Oportunidad</a:t>
            </a:r>
          </a:p>
        </p:txBody>
      </p:sp>
      <p:sp>
        <p:nvSpPr>
          <p:cNvPr id="930819" name="Rectangle 3"/>
          <p:cNvSpPr>
            <a:spLocks noGrp="1" noChangeArrowheads="1"/>
          </p:cNvSpPr>
          <p:nvPr>
            <p:ph type="body" idx="1"/>
          </p:nvPr>
        </p:nvSpPr>
        <p:spPr/>
        <p:txBody>
          <a:bodyPr/>
          <a:lstStyle/>
          <a:p>
            <a:pPr eaLnBrk="1" hangingPunct="1">
              <a:lnSpc>
                <a:spcPct val="90000"/>
              </a:lnSpc>
              <a:defRPr/>
            </a:pPr>
            <a:endParaRPr lang="es-ES_tradnl" sz="2000" smtClean="0"/>
          </a:p>
          <a:p>
            <a:pPr eaLnBrk="1" hangingPunct="1">
              <a:lnSpc>
                <a:spcPct val="90000"/>
              </a:lnSpc>
              <a:defRPr/>
            </a:pPr>
            <a:endParaRPr lang="es-ES_tradnl" sz="2000" smtClean="0"/>
          </a:p>
          <a:p>
            <a:pPr eaLnBrk="1" hangingPunct="1">
              <a:lnSpc>
                <a:spcPct val="90000"/>
              </a:lnSpc>
              <a:defRPr/>
            </a:pPr>
            <a:endParaRPr lang="es-ES_tradnl" sz="2000" smtClean="0"/>
          </a:p>
          <a:p>
            <a:pPr eaLnBrk="1" hangingPunct="1">
              <a:lnSpc>
                <a:spcPct val="90000"/>
              </a:lnSpc>
              <a:defRPr/>
            </a:pPr>
            <a:endParaRPr lang="es-ES_tradnl" sz="2000" smtClean="0"/>
          </a:p>
          <a:p>
            <a:pPr eaLnBrk="1" hangingPunct="1">
              <a:lnSpc>
                <a:spcPct val="90000"/>
              </a:lnSpc>
              <a:defRPr/>
            </a:pPr>
            <a:r>
              <a:rPr lang="es-ES_tradnl" sz="2000" smtClean="0"/>
              <a:t>Regla  de la TIR</a:t>
            </a:r>
            <a:r>
              <a:rPr lang="en-US" sz="2000" smtClean="0"/>
              <a:t>: </a:t>
            </a:r>
            <a:r>
              <a:rPr lang="es-ES_tradnl" sz="2000" smtClean="0">
                <a:sym typeface="Symbol" pitchFamily="18" charset="2"/>
              </a:rPr>
              <a:t>Proyecto B.</a:t>
            </a:r>
          </a:p>
          <a:p>
            <a:pPr eaLnBrk="1" hangingPunct="1">
              <a:lnSpc>
                <a:spcPct val="90000"/>
              </a:lnSpc>
              <a:defRPr/>
            </a:pPr>
            <a:r>
              <a:rPr lang="es-ES_tradnl" sz="2000" smtClean="0">
                <a:sym typeface="Symbol" pitchFamily="18" charset="2"/>
              </a:rPr>
              <a:t>Regla del VAN </a:t>
            </a:r>
            <a:r>
              <a:rPr lang="en-US" sz="2000" smtClean="0"/>
              <a:t>: </a:t>
            </a:r>
            <a:r>
              <a:rPr lang="es-ES_tradnl" sz="2000" smtClean="0">
                <a:sym typeface="Symbol" pitchFamily="18" charset="2"/>
              </a:rPr>
              <a:t>depende de Costo de Oportunidad.</a:t>
            </a:r>
          </a:p>
          <a:p>
            <a:pPr lvl="1" algn="just" eaLnBrk="1" hangingPunct="1">
              <a:lnSpc>
                <a:spcPct val="90000"/>
              </a:lnSpc>
              <a:defRPr/>
            </a:pPr>
            <a:r>
              <a:rPr lang="es-EC" sz="2000" smtClean="0"/>
              <a:t>r&lt; 23% : Proyecto A.</a:t>
            </a:r>
          </a:p>
          <a:p>
            <a:pPr lvl="1" algn="just" eaLnBrk="1" hangingPunct="1">
              <a:lnSpc>
                <a:spcPct val="90000"/>
              </a:lnSpc>
              <a:defRPr/>
            </a:pPr>
            <a:r>
              <a:rPr lang="es-EC" sz="2000" smtClean="0"/>
              <a:t>23%&gt; r&lt; 30% </a:t>
            </a:r>
            <a:r>
              <a:rPr lang="en-US" sz="2000" smtClean="0">
                <a:sym typeface="Symbol" pitchFamily="18" charset="2"/>
              </a:rPr>
              <a:t>:</a:t>
            </a:r>
            <a:r>
              <a:rPr lang="es-EC" sz="2000" smtClean="0"/>
              <a:t> B.</a:t>
            </a:r>
          </a:p>
          <a:p>
            <a:pPr lvl="1" eaLnBrk="1" hangingPunct="1">
              <a:lnSpc>
                <a:spcPct val="90000"/>
              </a:lnSpc>
              <a:defRPr/>
            </a:pPr>
            <a:r>
              <a:rPr lang="es-EC" sz="2000" smtClean="0"/>
              <a:t>r &gt; 30% </a:t>
            </a:r>
            <a:r>
              <a:rPr lang="en-US" sz="2000" smtClean="0">
                <a:sym typeface="Symbol" pitchFamily="18" charset="2"/>
              </a:rPr>
              <a:t>:</a:t>
            </a:r>
            <a:r>
              <a:rPr lang="es-EC" sz="2000" smtClean="0"/>
              <a:t> Ninguno.</a:t>
            </a:r>
          </a:p>
          <a:p>
            <a:pPr algn="just" eaLnBrk="1" hangingPunct="1">
              <a:lnSpc>
                <a:spcPct val="90000"/>
              </a:lnSpc>
              <a:defRPr/>
            </a:pPr>
            <a:r>
              <a:rPr lang="es-EC" sz="2000" smtClean="0"/>
              <a:t>TIR asume reinversión excedentes  de flujo a una tasa igual a la TIR.</a:t>
            </a:r>
          </a:p>
          <a:p>
            <a:pPr algn="just" eaLnBrk="1" hangingPunct="1">
              <a:lnSpc>
                <a:spcPct val="90000"/>
              </a:lnSpc>
              <a:defRPr/>
            </a:pPr>
            <a:r>
              <a:rPr lang="es-EC" sz="2000" smtClean="0"/>
              <a:t>Inversionista eficiente reinvierte excedentes del primer año a su tasa de oportunidad.</a:t>
            </a:r>
            <a:endParaRPr lang="es-ES_tradnl" sz="2000" smtClean="0">
              <a:sym typeface="Symbol" pitchFamily="18" charset="2"/>
            </a:endParaRPr>
          </a:p>
        </p:txBody>
      </p:sp>
      <p:graphicFrame>
        <p:nvGraphicFramePr>
          <p:cNvPr id="28674" name="Object 4"/>
          <p:cNvGraphicFramePr>
            <a:graphicFrameLocks noChangeAspect="1"/>
          </p:cNvGraphicFramePr>
          <p:nvPr/>
        </p:nvGraphicFramePr>
        <p:xfrm>
          <a:off x="1524000" y="1828800"/>
          <a:ext cx="5837238" cy="1520825"/>
        </p:xfrm>
        <a:graphic>
          <a:graphicData uri="http://schemas.openxmlformats.org/presentationml/2006/ole">
            <p:oleObj spid="_x0000_s28674" name="Document" r:id="rId3" imgW="3388320" imgH="905040" progId="Word.Document.8">
              <p:embed/>
            </p:oleObj>
          </a:graphicData>
        </a:graphic>
      </p:graphicFrame>
    </p:spTree>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762000" y="228600"/>
            <a:ext cx="8686800" cy="1143000"/>
          </a:xfrm>
        </p:spPr>
        <p:txBody>
          <a:bodyPr/>
          <a:lstStyle/>
          <a:p>
            <a:pPr eaLnBrk="1" hangingPunct="1"/>
            <a:r>
              <a:rPr lang="es-ES_tradnl" sz="3600" smtClean="0"/>
              <a:t>TIR, Problema 5.-</a:t>
            </a:r>
            <a:r>
              <a:rPr lang="en-US" sz="3600" smtClean="0"/>
              <a:t> N</a:t>
            </a:r>
            <a:r>
              <a:rPr lang="es-ES_tradnl" sz="3600" smtClean="0"/>
              <a:t>o Considera Reinversiones a Costo de Oportunidad</a:t>
            </a:r>
          </a:p>
        </p:txBody>
      </p:sp>
      <p:graphicFrame>
        <p:nvGraphicFramePr>
          <p:cNvPr id="29698" name="Object 3"/>
          <p:cNvGraphicFramePr>
            <a:graphicFrameLocks noChangeAspect="1"/>
          </p:cNvGraphicFramePr>
          <p:nvPr>
            <p:ph type="chart" idx="1"/>
          </p:nvPr>
        </p:nvGraphicFramePr>
        <p:xfrm>
          <a:off x="228600" y="1371600"/>
          <a:ext cx="8610600" cy="5507038"/>
        </p:xfrm>
        <a:graphic>
          <a:graphicData uri="http://schemas.openxmlformats.org/presentationml/2006/ole">
            <p:oleObj spid="_x0000_s29698" name="Worksheet" r:id="rId3" imgW="5486761" imgH="3705707" progId="Excel.Sheet.8">
              <p:embed/>
            </p:oleObj>
          </a:graphicData>
        </a:graphic>
      </p:graphicFrame>
    </p:spTree>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1143000" y="76200"/>
            <a:ext cx="7772400" cy="1143000"/>
          </a:xfrm>
        </p:spPr>
        <p:txBody>
          <a:bodyPr/>
          <a:lstStyle/>
          <a:p>
            <a:pPr eaLnBrk="1" hangingPunct="1"/>
            <a:r>
              <a:rPr lang="es-ES_tradnl" sz="3600" smtClean="0"/>
              <a:t>Periodo Recuperación Inversión</a:t>
            </a:r>
            <a:r>
              <a:rPr lang="en-US" sz="3600" smtClean="0"/>
              <a:t/>
            </a:r>
            <a:br>
              <a:rPr lang="en-US" sz="3600" smtClean="0"/>
            </a:br>
            <a:r>
              <a:rPr lang="en-US" sz="3600" smtClean="0"/>
              <a:t>(Payback)</a:t>
            </a:r>
            <a:endParaRPr lang="es-ES_tradnl" sz="3600" smtClean="0"/>
          </a:p>
        </p:txBody>
      </p:sp>
      <p:sp>
        <p:nvSpPr>
          <p:cNvPr id="932867" name="Rectangle 3"/>
          <p:cNvSpPr>
            <a:spLocks noGrp="1" noChangeArrowheads="1"/>
          </p:cNvSpPr>
          <p:nvPr>
            <p:ph type="body" idx="1"/>
          </p:nvPr>
        </p:nvSpPr>
        <p:spPr>
          <a:xfrm>
            <a:off x="914400" y="1219200"/>
            <a:ext cx="8229600" cy="5257800"/>
          </a:xfrm>
        </p:spPr>
        <p:txBody>
          <a:bodyPr/>
          <a:lstStyle/>
          <a:p>
            <a:pPr algn="just" eaLnBrk="1" hangingPunct="1">
              <a:defRPr/>
            </a:pPr>
            <a:r>
              <a:rPr lang="es-EC" sz="2000" smtClean="0"/>
              <a:t>Años para que flujo caja acumulado sea igual a inversión original. Inversión inicial recuperada en periodo tiempo especifico.</a:t>
            </a:r>
          </a:p>
          <a:p>
            <a:pPr algn="just" eaLnBrk="1" hangingPunct="1">
              <a:defRPr/>
            </a:pPr>
            <a:r>
              <a:rPr lang="es-EC" sz="2000" smtClean="0"/>
              <a:t>Escoge proyectos cuyo periodo de recuperación sea menor que  periodo recuperación establecido como política de la empresa.</a:t>
            </a:r>
          </a:p>
          <a:p>
            <a:pPr algn="just" eaLnBrk="1" hangingPunct="1">
              <a:defRPr/>
            </a:pPr>
            <a:r>
              <a:rPr lang="es-EC" sz="2000" smtClean="0"/>
              <a:t>Hay información que no se toma en cuenta:</a:t>
            </a:r>
          </a:p>
          <a:p>
            <a:pPr lvl="1" algn="just" eaLnBrk="1" hangingPunct="1">
              <a:defRPr/>
            </a:pPr>
            <a:r>
              <a:rPr lang="es-EC" sz="2000" smtClean="0"/>
              <a:t>Beneficios (o costos) generados después de haber recuperado la inversión inicial.</a:t>
            </a:r>
          </a:p>
          <a:p>
            <a:pPr lvl="1" algn="just" eaLnBrk="1" hangingPunct="1">
              <a:defRPr/>
            </a:pPr>
            <a:r>
              <a:rPr lang="es-EC" sz="2000" smtClean="0"/>
              <a:t>No reconoce costo oportunidad: igual valor a todos antes fecha de recuperación, y ninguno después de esta.</a:t>
            </a:r>
          </a:p>
          <a:p>
            <a:pPr algn="just" eaLnBrk="1" hangingPunct="1">
              <a:defRPr/>
            </a:pPr>
            <a:r>
              <a:rPr lang="es-EC" sz="2000" smtClean="0"/>
              <a:t>Criterio sencillo y usado ampliamente.</a:t>
            </a:r>
          </a:p>
          <a:p>
            <a:pPr algn="just" eaLnBrk="1" hangingPunct="1">
              <a:defRPr/>
            </a:pPr>
            <a:r>
              <a:rPr lang="es-EC" sz="2000" smtClean="0"/>
              <a:t>No determina eficiencia de inversión.</a:t>
            </a:r>
          </a:p>
          <a:p>
            <a:pPr algn="just" eaLnBrk="1" hangingPunct="1">
              <a:defRPr/>
            </a:pPr>
            <a:r>
              <a:rPr lang="es-EC" sz="2000" smtClean="0"/>
              <a:t>Inspirado por política de liquidez acentuada y podría usarse en situaciones de alto riesgo u obselesencia, en donde es conveniente recuperar la inversión lo antes posible.</a:t>
            </a:r>
          </a:p>
          <a:p>
            <a:pPr eaLnBrk="1" hangingPunct="1">
              <a:defRPr/>
            </a:pPr>
            <a:endParaRPr lang="es-EC" sz="2000" smtClean="0"/>
          </a:p>
        </p:txBody>
      </p:sp>
    </p:spTree>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p:txBody>
          <a:bodyPr/>
          <a:lstStyle/>
          <a:p>
            <a:pPr eaLnBrk="1" hangingPunct="1"/>
            <a:r>
              <a:rPr lang="es-ES_tradnl" sz="3600" smtClean="0"/>
              <a:t>Periodo Recuperación de Inversión</a:t>
            </a:r>
          </a:p>
        </p:txBody>
      </p:sp>
      <p:graphicFrame>
        <p:nvGraphicFramePr>
          <p:cNvPr id="30722" name="Object 3"/>
          <p:cNvGraphicFramePr>
            <a:graphicFrameLocks noChangeAspect="1"/>
          </p:cNvGraphicFramePr>
          <p:nvPr>
            <p:ph type="tbl" idx="1"/>
          </p:nvPr>
        </p:nvGraphicFramePr>
        <p:xfrm>
          <a:off x="1243013" y="2608263"/>
          <a:ext cx="7458075" cy="2439987"/>
        </p:xfrm>
        <a:graphic>
          <a:graphicData uri="http://schemas.openxmlformats.org/presentationml/2006/ole">
            <p:oleObj spid="_x0000_s30722" name="Documento" r:id="rId3" imgW="4182321" imgH="1368740" progId="Word.Document.8">
              <p:embed/>
            </p:oleObj>
          </a:graphicData>
        </a:graphic>
      </p:graphicFrame>
    </p:spTree>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1143000" y="76200"/>
            <a:ext cx="7772400" cy="1143000"/>
          </a:xfrm>
        </p:spPr>
        <p:txBody>
          <a:bodyPr/>
          <a:lstStyle/>
          <a:p>
            <a:pPr eaLnBrk="1" hangingPunct="1"/>
            <a:r>
              <a:rPr lang="es-ES_tradnl" sz="3600" smtClean="0"/>
              <a:t>Periodo Recuperación Descontado</a:t>
            </a:r>
          </a:p>
        </p:txBody>
      </p:sp>
      <p:sp>
        <p:nvSpPr>
          <p:cNvPr id="934915" name="Rectangle 3"/>
          <p:cNvSpPr>
            <a:spLocks noGrp="1" noChangeArrowheads="1"/>
          </p:cNvSpPr>
          <p:nvPr>
            <p:ph type="body" idx="1"/>
          </p:nvPr>
        </p:nvSpPr>
        <p:spPr>
          <a:xfrm>
            <a:off x="1169988" y="1143000"/>
            <a:ext cx="7772400" cy="5334000"/>
          </a:xfrm>
        </p:spPr>
        <p:txBody>
          <a:bodyPr/>
          <a:lstStyle/>
          <a:p>
            <a:pPr algn="just" eaLnBrk="1" hangingPunct="1">
              <a:lnSpc>
                <a:spcPct val="90000"/>
              </a:lnSpc>
              <a:defRPr/>
            </a:pPr>
            <a:r>
              <a:rPr lang="es-EC" sz="2400" smtClean="0"/>
              <a:t>Años requeridos para que flujo acumulado sea igual a inversión original, </a:t>
            </a:r>
            <a:r>
              <a:rPr lang="es-EC" sz="2400" u="sng" smtClean="0"/>
              <a:t>en unidades monetarias actuales:</a:t>
            </a:r>
            <a:r>
              <a:rPr lang="es-EC" sz="2400" smtClean="0"/>
              <a:t> periodo de recuperación que considera el costo de oportunidad del dinero. </a:t>
            </a:r>
          </a:p>
          <a:p>
            <a:pPr algn="just" eaLnBrk="1" hangingPunct="1">
              <a:lnSpc>
                <a:spcPct val="90000"/>
              </a:lnSpc>
              <a:defRPr/>
            </a:pPr>
            <a:r>
              <a:rPr lang="es-EC" sz="2400" smtClean="0"/>
              <a:t>Problemas de no considerar tasa descuento puede ser en parte solucionado utilizando este método. </a:t>
            </a:r>
          </a:p>
          <a:p>
            <a:pPr algn="just" eaLnBrk="1" hangingPunct="1">
              <a:lnSpc>
                <a:spcPct val="90000"/>
              </a:lnSpc>
              <a:defRPr/>
            </a:pPr>
            <a:r>
              <a:rPr lang="es-EC" sz="2400" smtClean="0"/>
              <a:t>Cálculo se hace de misma forma que periodo de recuperación, pero utilizando un flujo descontado.</a:t>
            </a:r>
          </a:p>
          <a:p>
            <a:pPr algn="just" eaLnBrk="1" hangingPunct="1">
              <a:lnSpc>
                <a:spcPct val="90000"/>
              </a:lnSpc>
              <a:defRPr/>
            </a:pPr>
            <a:r>
              <a:rPr lang="es-EC" sz="2400" smtClean="0"/>
              <a:t>Sigue ignorando valor de flujos posteriores al periodo de recuperación.</a:t>
            </a:r>
            <a:endParaRPr lang="es-EC" sz="2400" b="1" smtClean="0"/>
          </a:p>
          <a:p>
            <a:pPr algn="just" eaLnBrk="1" hangingPunct="1">
              <a:lnSpc>
                <a:spcPct val="90000"/>
              </a:lnSpc>
              <a:defRPr/>
            </a:pPr>
            <a:r>
              <a:rPr lang="es-EC" sz="2400" smtClean="0"/>
              <a:t>Bajo este criterio de selección se aceptan aquellos proyectos cuyo periodo de recuperación descontado sea menor que  el periodo de recuperación descontado establecido como política de la empresa.</a:t>
            </a:r>
          </a:p>
          <a:p>
            <a:pPr eaLnBrk="1" hangingPunct="1">
              <a:lnSpc>
                <a:spcPct val="90000"/>
              </a:lnSpc>
              <a:defRPr/>
            </a:pPr>
            <a:endParaRPr lang="es-EC" sz="2400" smtClean="0"/>
          </a:p>
        </p:txBody>
      </p:sp>
    </p:spTree>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pPr eaLnBrk="1" hangingPunct="1"/>
            <a:r>
              <a:rPr lang="es-ES_tradnl" sz="3600" smtClean="0"/>
              <a:t>Periodo Recuperación Descontado</a:t>
            </a:r>
          </a:p>
        </p:txBody>
      </p:sp>
      <p:graphicFrame>
        <p:nvGraphicFramePr>
          <p:cNvPr id="31746" name="Object 3"/>
          <p:cNvGraphicFramePr>
            <a:graphicFrameLocks noChangeAspect="1"/>
          </p:cNvGraphicFramePr>
          <p:nvPr>
            <p:ph type="tbl" idx="1"/>
          </p:nvPr>
        </p:nvGraphicFramePr>
        <p:xfrm>
          <a:off x="468313" y="3071813"/>
          <a:ext cx="8424862" cy="2197100"/>
        </p:xfrm>
        <a:graphic>
          <a:graphicData uri="http://schemas.openxmlformats.org/presentationml/2006/ole">
            <p:oleObj spid="_x0000_s31746" name="Documento" r:id="rId3" imgW="4229725" imgH="1126794" progId="Word.Document.8">
              <p:embed/>
            </p:oleObj>
          </a:graphicData>
        </a:graphic>
      </p:graphicFrame>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title"/>
          </p:nvPr>
        </p:nvSpPr>
        <p:spPr>
          <a:xfrm>
            <a:off x="533400" y="0"/>
            <a:ext cx="8458200" cy="1143000"/>
          </a:xfrm>
        </p:spPr>
        <p:txBody>
          <a:bodyPr/>
          <a:lstStyle/>
          <a:p>
            <a:pPr eaLnBrk="1" hangingPunct="1"/>
            <a:r>
              <a:rPr lang="es-ES_tradnl" smtClean="0"/>
              <a:t>Relación Volumen Costo-utilidad</a:t>
            </a:r>
          </a:p>
        </p:txBody>
      </p:sp>
      <p:sp>
        <p:nvSpPr>
          <p:cNvPr id="830468" name="Rectangle 4"/>
          <p:cNvSpPr>
            <a:spLocks noGrp="1" noChangeArrowheads="1"/>
          </p:cNvSpPr>
          <p:nvPr>
            <p:ph type="body" idx="1"/>
          </p:nvPr>
        </p:nvSpPr>
        <p:spPr>
          <a:xfrm>
            <a:off x="685800" y="1295400"/>
            <a:ext cx="8458200" cy="5105400"/>
          </a:xfrm>
        </p:spPr>
        <p:txBody>
          <a:bodyPr/>
          <a:lstStyle/>
          <a:p>
            <a:pPr eaLnBrk="1" hangingPunct="1">
              <a:lnSpc>
                <a:spcPct val="90000"/>
              </a:lnSpc>
              <a:defRPr/>
            </a:pPr>
            <a:r>
              <a:rPr lang="es-ES_tradnl" smtClean="0"/>
              <a:t>Margen contribución = </a:t>
            </a:r>
            <a:r>
              <a:rPr lang="en-US" smtClean="0"/>
              <a:t>V</a:t>
            </a:r>
            <a:r>
              <a:rPr lang="es-ES_tradnl" smtClean="0"/>
              <a:t>entas – CV. (&gt;0).</a:t>
            </a:r>
            <a:endParaRPr lang="en-US" smtClean="0"/>
          </a:p>
          <a:p>
            <a:pPr lvl="1" eaLnBrk="1" hangingPunct="1">
              <a:lnSpc>
                <a:spcPct val="90000"/>
              </a:lnSpc>
              <a:defRPr/>
            </a:pPr>
            <a:r>
              <a:rPr lang="en-US" smtClean="0"/>
              <a:t>Contribuyen a cubrir CF y utilidad.</a:t>
            </a:r>
          </a:p>
          <a:p>
            <a:pPr eaLnBrk="1" hangingPunct="1">
              <a:lnSpc>
                <a:spcPct val="90000"/>
              </a:lnSpc>
              <a:defRPr/>
            </a:pPr>
            <a:r>
              <a:rPr lang="en-US" smtClean="0"/>
              <a:t>Margen Contribución Unitaria (MCU):</a:t>
            </a:r>
          </a:p>
          <a:p>
            <a:pPr lvl="1" eaLnBrk="1" hangingPunct="1">
              <a:lnSpc>
                <a:spcPct val="90000"/>
              </a:lnSpc>
              <a:defRPr/>
            </a:pPr>
            <a:r>
              <a:rPr lang="en-US" smtClean="0"/>
              <a:t>MC  / Unidades vendidas.</a:t>
            </a:r>
            <a:endParaRPr lang="es-ES_tradnl" smtClean="0"/>
          </a:p>
          <a:p>
            <a:pPr eaLnBrk="1" hangingPunct="1">
              <a:lnSpc>
                <a:spcPct val="90000"/>
              </a:lnSpc>
              <a:defRPr/>
            </a:pPr>
            <a:r>
              <a:rPr lang="es-ES_tradnl" smtClean="0"/>
              <a:t>Punto equilibrio:volumen producción donde ingresos = costos totales.</a:t>
            </a:r>
          </a:p>
          <a:p>
            <a:pPr lvl="1" eaLnBrk="1" hangingPunct="1">
              <a:lnSpc>
                <a:spcPct val="90000"/>
              </a:lnSpc>
              <a:defRPr/>
            </a:pPr>
            <a:r>
              <a:rPr lang="en-US" smtClean="0"/>
              <a:t>No gana ni pierde.</a:t>
            </a:r>
          </a:p>
          <a:p>
            <a:pPr lvl="1" eaLnBrk="1" hangingPunct="1">
              <a:lnSpc>
                <a:spcPct val="90000"/>
              </a:lnSpc>
              <a:defRPr/>
            </a:pPr>
            <a:r>
              <a:rPr lang="es-ES_tradnl" smtClean="0"/>
              <a:t>PE = Cfijos  / MCU.</a:t>
            </a:r>
          </a:p>
          <a:p>
            <a:pPr lvl="1" eaLnBrk="1" hangingPunct="1">
              <a:lnSpc>
                <a:spcPct val="90000"/>
              </a:lnSpc>
              <a:defRPr/>
            </a:pPr>
            <a:r>
              <a:rPr lang="es-ES_tradnl" smtClean="0"/>
              <a:t>Solo válido dentro de escala relevante</a:t>
            </a:r>
            <a:r>
              <a:rPr lang="en-US" smtClean="0"/>
              <a:t>.</a:t>
            </a:r>
          </a:p>
          <a:p>
            <a:pPr lvl="1" eaLnBrk="1" hangingPunct="1">
              <a:lnSpc>
                <a:spcPct val="90000"/>
              </a:lnSpc>
              <a:defRPr/>
            </a:pPr>
            <a:r>
              <a:rPr lang="en-US" smtClean="0"/>
              <a:t>Puede ser en unidades o dinero.</a:t>
            </a:r>
            <a:endParaRPr lang="es-ES_tradnl" smtClean="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p:txBody>
          <a:bodyPr/>
          <a:lstStyle/>
          <a:p>
            <a:pPr eaLnBrk="1" hangingPunct="1"/>
            <a:r>
              <a:rPr lang="es-ES_tradnl" sz="3600" smtClean="0"/>
              <a:t>Periodos de Recuperación</a:t>
            </a:r>
          </a:p>
        </p:txBody>
      </p:sp>
      <p:graphicFrame>
        <p:nvGraphicFramePr>
          <p:cNvPr id="32770" name="Object 3"/>
          <p:cNvGraphicFramePr>
            <a:graphicFrameLocks noChangeAspect="1"/>
          </p:cNvGraphicFramePr>
          <p:nvPr>
            <p:ph type="chart" idx="1"/>
          </p:nvPr>
        </p:nvGraphicFramePr>
        <p:xfrm>
          <a:off x="304800" y="1676400"/>
          <a:ext cx="8458200" cy="4857750"/>
        </p:xfrm>
        <a:graphic>
          <a:graphicData uri="http://schemas.openxmlformats.org/presentationml/2006/ole">
            <p:oleObj spid="_x0000_s32770" name="Worksheet" r:id="rId3" imgW="6334351" imgH="3638791" progId="Excel.Sheet.8">
              <p:embed/>
            </p:oleObj>
          </a:graphicData>
        </a:graphic>
      </p:graphicFrame>
    </p:spTree>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1143000" y="-76200"/>
            <a:ext cx="7772400" cy="1143000"/>
          </a:xfrm>
        </p:spPr>
        <p:txBody>
          <a:bodyPr/>
          <a:lstStyle/>
          <a:p>
            <a:pPr eaLnBrk="1" hangingPunct="1"/>
            <a:r>
              <a:rPr lang="es-ES_tradnl" sz="3600" smtClean="0"/>
              <a:t>Tasa de Retorno Contable</a:t>
            </a:r>
          </a:p>
        </p:txBody>
      </p:sp>
      <p:sp>
        <p:nvSpPr>
          <p:cNvPr id="937987" name="Rectangle 3"/>
          <p:cNvSpPr>
            <a:spLocks noGrp="1" noChangeArrowheads="1"/>
          </p:cNvSpPr>
          <p:nvPr>
            <p:ph type="body" idx="1"/>
          </p:nvPr>
        </p:nvSpPr>
        <p:spPr>
          <a:xfrm>
            <a:off x="1169988" y="1066800"/>
            <a:ext cx="7974012" cy="5486400"/>
          </a:xfrm>
        </p:spPr>
        <p:txBody>
          <a:bodyPr/>
          <a:lstStyle/>
          <a:p>
            <a:pPr algn="just" eaLnBrk="1" hangingPunct="1">
              <a:lnSpc>
                <a:spcPct val="90000"/>
              </a:lnSpc>
              <a:defRPr/>
            </a:pPr>
            <a:r>
              <a:rPr lang="es-EC" sz="2000" smtClean="0"/>
              <a:t>Se ajusta bien a información contable. </a:t>
            </a:r>
          </a:p>
          <a:p>
            <a:pPr algn="just" eaLnBrk="1" hangingPunct="1">
              <a:lnSpc>
                <a:spcPct val="90000"/>
              </a:lnSpc>
              <a:defRPr/>
            </a:pPr>
            <a:r>
              <a:rPr lang="es-EC" sz="2000" smtClean="0"/>
              <a:t>Relaciona utilidad neta anual promedio que genera </a:t>
            </a:r>
            <a:r>
              <a:rPr lang="es-EC" sz="2000" u="sng" smtClean="0"/>
              <a:t>contablemente</a:t>
            </a:r>
            <a:r>
              <a:rPr lang="es-EC" sz="2000" smtClean="0"/>
              <a:t> el proyecto con la inversión promedio:</a:t>
            </a:r>
          </a:p>
          <a:p>
            <a:pPr algn="just" eaLnBrk="1" hangingPunct="1">
              <a:lnSpc>
                <a:spcPct val="90000"/>
              </a:lnSpc>
              <a:defRPr/>
            </a:pPr>
            <a:endParaRPr lang="es-EC" sz="2000" smtClean="0"/>
          </a:p>
          <a:p>
            <a:pPr algn="just" eaLnBrk="1" hangingPunct="1">
              <a:lnSpc>
                <a:spcPct val="90000"/>
              </a:lnSpc>
              <a:defRPr/>
            </a:pPr>
            <a:endParaRPr lang="es-EC" sz="2000" smtClean="0"/>
          </a:p>
          <a:p>
            <a:pPr algn="just" eaLnBrk="1" hangingPunct="1">
              <a:lnSpc>
                <a:spcPct val="90000"/>
              </a:lnSpc>
              <a:defRPr/>
            </a:pPr>
            <a:endParaRPr lang="es-EC" sz="2000" smtClean="0"/>
          </a:p>
          <a:p>
            <a:pPr algn="just" eaLnBrk="1" hangingPunct="1">
              <a:lnSpc>
                <a:spcPct val="90000"/>
              </a:lnSpc>
              <a:defRPr/>
            </a:pPr>
            <a:r>
              <a:rPr lang="es-EC" sz="2000" smtClean="0"/>
              <a:t>Utilidad promedio: suma utilidades contables dividido # años.</a:t>
            </a:r>
          </a:p>
          <a:p>
            <a:pPr algn="just" eaLnBrk="1" hangingPunct="1">
              <a:lnSpc>
                <a:spcPct val="90000"/>
              </a:lnSpc>
              <a:defRPr/>
            </a:pPr>
            <a:r>
              <a:rPr lang="es-EC" sz="2000" smtClean="0"/>
              <a:t>Inversión promedio: suma valor contable inversiones al final de cada año dividido número de años.</a:t>
            </a:r>
          </a:p>
          <a:p>
            <a:pPr algn="just" eaLnBrk="1" hangingPunct="1">
              <a:lnSpc>
                <a:spcPct val="90000"/>
              </a:lnSpc>
              <a:defRPr/>
            </a:pPr>
            <a:r>
              <a:rPr lang="es-EC" sz="2000" smtClean="0"/>
              <a:t>Relación Rc comparada con tasa retorno contable mínima aceptada por empresa. Si valor de Rc es mayor, entonces proyecto se considera aceptables, de lo contrario no. </a:t>
            </a:r>
          </a:p>
          <a:p>
            <a:pPr algn="just" eaLnBrk="1" hangingPunct="1">
              <a:lnSpc>
                <a:spcPct val="90000"/>
              </a:lnSpc>
              <a:defRPr/>
            </a:pPr>
            <a:r>
              <a:rPr lang="es-EC" sz="2000" smtClean="0"/>
              <a:t>Debilidades bastante claras:</a:t>
            </a:r>
          </a:p>
          <a:p>
            <a:pPr lvl="1" algn="just" eaLnBrk="1" hangingPunct="1">
              <a:lnSpc>
                <a:spcPct val="90000"/>
              </a:lnSpc>
              <a:defRPr/>
            </a:pPr>
            <a:r>
              <a:rPr lang="es-EC" sz="2000" smtClean="0"/>
              <a:t>Utiliza concepto utilidad contable y no flujo de caja.</a:t>
            </a:r>
          </a:p>
          <a:p>
            <a:pPr lvl="1" algn="just" eaLnBrk="1" hangingPunct="1">
              <a:lnSpc>
                <a:spcPct val="90000"/>
              </a:lnSpc>
              <a:defRPr/>
            </a:pPr>
            <a:r>
              <a:rPr lang="es-EC" sz="2000" smtClean="0"/>
              <a:t>Considera igual valor del dinero en el tiempo, es decir considera igual una utilidad en el primer año que una en el quinto año.</a:t>
            </a:r>
            <a:endParaRPr lang="es-EC" smtClean="0"/>
          </a:p>
        </p:txBody>
      </p:sp>
      <p:graphicFrame>
        <p:nvGraphicFramePr>
          <p:cNvPr id="33794" name="Object 4"/>
          <p:cNvGraphicFramePr>
            <a:graphicFrameLocks noChangeAspect="1"/>
          </p:cNvGraphicFramePr>
          <p:nvPr/>
        </p:nvGraphicFramePr>
        <p:xfrm>
          <a:off x="2438400" y="2057400"/>
          <a:ext cx="4191000" cy="938213"/>
        </p:xfrm>
        <a:graphic>
          <a:graphicData uri="http://schemas.openxmlformats.org/presentationml/2006/ole">
            <p:oleObj spid="_x0000_s33794" name="Equation" r:id="rId3" imgW="1752480" imgH="393480" progId="Equation.3">
              <p:embed/>
            </p:oleObj>
          </a:graphicData>
        </a:graphic>
      </p:graphicFrame>
    </p:spTree>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1143000" y="-76200"/>
            <a:ext cx="7772400" cy="1143000"/>
          </a:xfrm>
        </p:spPr>
        <p:txBody>
          <a:bodyPr/>
          <a:lstStyle/>
          <a:p>
            <a:pPr eaLnBrk="1" hangingPunct="1"/>
            <a:r>
              <a:rPr lang="es-ES_tradnl" sz="3600" smtClean="0"/>
              <a:t>Relación Beneficio / Costo</a:t>
            </a:r>
          </a:p>
        </p:txBody>
      </p:sp>
      <p:sp>
        <p:nvSpPr>
          <p:cNvPr id="939011" name="Rectangle 3"/>
          <p:cNvSpPr>
            <a:spLocks noGrp="1" noChangeArrowheads="1"/>
          </p:cNvSpPr>
          <p:nvPr>
            <p:ph type="body" idx="1"/>
          </p:nvPr>
        </p:nvSpPr>
        <p:spPr>
          <a:xfrm>
            <a:off x="1169988" y="990600"/>
            <a:ext cx="7772400" cy="5070475"/>
          </a:xfrm>
        </p:spPr>
        <p:txBody>
          <a:bodyPr/>
          <a:lstStyle/>
          <a:p>
            <a:pPr algn="just" eaLnBrk="1" hangingPunct="1">
              <a:defRPr/>
            </a:pPr>
            <a:r>
              <a:rPr lang="es-EC" sz="2000" smtClean="0"/>
              <a:t>Relación de valor actual de todos los beneficios brutos sobre valor actual de todos los costos brutos.</a:t>
            </a:r>
          </a:p>
          <a:p>
            <a:pPr algn="just" eaLnBrk="1" hangingPunct="1">
              <a:defRPr/>
            </a:pPr>
            <a:r>
              <a:rPr lang="es-EC" sz="2000" smtClean="0"/>
              <a:t>Más que nuevo método es extensión de regla del VAN.</a:t>
            </a:r>
          </a:p>
          <a:p>
            <a:pPr algn="just" eaLnBrk="1" hangingPunct="1">
              <a:defRPr/>
            </a:pPr>
            <a:r>
              <a:rPr lang="es-EC" sz="2000" smtClean="0"/>
              <a:t>Todos los beneficios y costos se convierten a una unidad monetaria común: descontarse con costo oportunidad.</a:t>
            </a:r>
          </a:p>
          <a:p>
            <a:pPr algn="just" eaLnBrk="1" hangingPunct="1">
              <a:defRPr/>
            </a:pPr>
            <a:r>
              <a:rPr lang="es-EC" sz="2000" smtClean="0"/>
              <a:t>Se divide VA Beneficios para VA Costos.</a:t>
            </a:r>
          </a:p>
          <a:p>
            <a:pPr algn="just" eaLnBrk="1" hangingPunct="1">
              <a:defRPr/>
            </a:pPr>
            <a:r>
              <a:rPr lang="es-EC" sz="2000" smtClean="0"/>
              <a:t>Aceptar proyecto cuando su RBC es mayor que 1: cuando VA de beneficios &gt; VA costos. Preferir proyectos que mayor RBC tengan.</a:t>
            </a:r>
          </a:p>
          <a:p>
            <a:pPr algn="just" eaLnBrk="1" hangingPunct="1">
              <a:defRPr/>
            </a:pPr>
            <a:r>
              <a:rPr lang="es-EC" sz="2000" smtClean="0"/>
              <a:t>RBC&gt;1 solo se da si VAN &gt; 0: solo acepta proyectos que se aceptaría por regla del VAN.</a:t>
            </a:r>
          </a:p>
          <a:p>
            <a:pPr algn="just" eaLnBrk="1" hangingPunct="1">
              <a:defRPr/>
            </a:pPr>
            <a:r>
              <a:rPr lang="es-EC" sz="2000" smtClean="0"/>
              <a:t>Recordar que RBC da índice porcentual, y no en valor absoluto: En caso de decidir entre varios proyectos excluyentes, este método nos puede llevar a decisiones erróneas.</a:t>
            </a:r>
          </a:p>
        </p:txBody>
      </p:sp>
    </p:spTree>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1143000" y="228600"/>
            <a:ext cx="7772400" cy="1143000"/>
          </a:xfrm>
        </p:spPr>
        <p:txBody>
          <a:bodyPr/>
          <a:lstStyle/>
          <a:p>
            <a:pPr eaLnBrk="1" hangingPunct="1"/>
            <a:r>
              <a:rPr lang="es-ES_tradnl" sz="3600" smtClean="0"/>
              <a:t>Recomendaciones Sobre Uso VAN</a:t>
            </a:r>
          </a:p>
        </p:txBody>
      </p:sp>
      <p:sp>
        <p:nvSpPr>
          <p:cNvPr id="940035" name="Rectangle 3"/>
          <p:cNvSpPr>
            <a:spLocks noGrp="1" noChangeArrowheads="1"/>
          </p:cNvSpPr>
          <p:nvPr>
            <p:ph type="body" idx="1"/>
          </p:nvPr>
        </p:nvSpPr>
        <p:spPr/>
        <p:txBody>
          <a:bodyPr/>
          <a:lstStyle/>
          <a:p>
            <a:pPr algn="just" eaLnBrk="1" hangingPunct="1">
              <a:defRPr/>
            </a:pPr>
            <a:r>
              <a:rPr lang="es-EC" sz="2400" smtClean="0"/>
              <a:t>Solamente el concepto de flujo de caja es relevante.</a:t>
            </a:r>
          </a:p>
          <a:p>
            <a:pPr algn="just" eaLnBrk="1" hangingPunct="1">
              <a:defRPr/>
            </a:pPr>
            <a:r>
              <a:rPr lang="es-EC" sz="2400" smtClean="0"/>
              <a:t>Siempre estime flujos de caja en una base incremental.</a:t>
            </a:r>
          </a:p>
          <a:p>
            <a:pPr algn="just" eaLnBrk="1" hangingPunct="1">
              <a:defRPr/>
            </a:pPr>
            <a:r>
              <a:rPr lang="es-EC" sz="2400" smtClean="0"/>
              <a:t>Sea consistente en tratamiento de la inflación.</a:t>
            </a:r>
            <a:endParaRPr lang="es-EC" sz="2000" smtClean="0"/>
          </a:p>
        </p:txBody>
      </p:sp>
    </p:spTree>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1143000" y="76200"/>
            <a:ext cx="7772400" cy="1143000"/>
          </a:xfrm>
        </p:spPr>
        <p:txBody>
          <a:bodyPr/>
          <a:lstStyle/>
          <a:p>
            <a:pPr eaLnBrk="1" hangingPunct="1"/>
            <a:r>
              <a:rPr lang="es-ES_tradnl" sz="3600" smtClean="0"/>
              <a:t>Solo el Flujo de Caja es Relevante</a:t>
            </a:r>
          </a:p>
        </p:txBody>
      </p:sp>
      <p:sp>
        <p:nvSpPr>
          <p:cNvPr id="941059" name="Rectangle 3"/>
          <p:cNvSpPr>
            <a:spLocks noGrp="1" noChangeArrowheads="1"/>
          </p:cNvSpPr>
          <p:nvPr>
            <p:ph type="body" idx="1"/>
          </p:nvPr>
        </p:nvSpPr>
        <p:spPr>
          <a:xfrm>
            <a:off x="1169988" y="1143000"/>
            <a:ext cx="7772400" cy="4918075"/>
          </a:xfrm>
        </p:spPr>
        <p:txBody>
          <a:bodyPr/>
          <a:lstStyle/>
          <a:p>
            <a:pPr algn="just" eaLnBrk="1" hangingPunct="1">
              <a:defRPr/>
            </a:pPr>
            <a:r>
              <a:rPr lang="es-EC" sz="2000" smtClean="0"/>
              <a:t>El primer punto y el mas relevante en la regla del VAN es el concepto de </a:t>
            </a:r>
            <a:r>
              <a:rPr lang="es-EC" sz="2000" b="1" u="sng" smtClean="0"/>
              <a:t>flujo de caja</a:t>
            </a:r>
            <a:r>
              <a:rPr lang="es-EC" sz="2000" smtClean="0"/>
              <a:t>. </a:t>
            </a:r>
          </a:p>
          <a:p>
            <a:pPr lvl="1" algn="just" eaLnBrk="1" hangingPunct="1">
              <a:defRPr/>
            </a:pPr>
            <a:r>
              <a:rPr lang="es-EC" sz="2000" smtClean="0"/>
              <a:t>Diferencia entre $ recibidos y $ pagados. </a:t>
            </a:r>
          </a:p>
          <a:p>
            <a:pPr lvl="1" algn="just" eaLnBrk="1" hangingPunct="1">
              <a:defRPr/>
            </a:pPr>
            <a:r>
              <a:rPr lang="es-EC" sz="2000" smtClean="0"/>
              <a:t>No confundir flujo caja con estado de pérdidas y ganancias.</a:t>
            </a:r>
          </a:p>
          <a:p>
            <a:pPr algn="just" eaLnBrk="1" hangingPunct="1">
              <a:defRPr/>
            </a:pPr>
            <a:r>
              <a:rPr lang="es-EC" sz="2000" smtClean="0"/>
              <a:t>Contadores empiezan con “$ que entran” y “$ que salen”, pero ajustan la información en dos maneras importantes:</a:t>
            </a:r>
          </a:p>
          <a:p>
            <a:pPr lvl="1" algn="just" eaLnBrk="1" hangingPunct="1">
              <a:defRPr/>
            </a:pPr>
            <a:r>
              <a:rPr lang="es-EC" sz="2000" smtClean="0"/>
              <a:t>Muestran como se obtienen utilidades en lugar de indicar cuando empresa y sus clientes pueden pagar sus cuentas. </a:t>
            </a:r>
          </a:p>
          <a:p>
            <a:pPr lvl="1" algn="just" eaLnBrk="1" hangingPunct="1">
              <a:defRPr/>
            </a:pPr>
            <a:r>
              <a:rPr lang="es-EC" sz="2000" smtClean="0"/>
              <a:t>Tratan de clasificar flujos de caja en dos categorías: gastos corrientes y gastos de capital. </a:t>
            </a:r>
          </a:p>
          <a:p>
            <a:pPr lvl="1" algn="just" eaLnBrk="1" hangingPunct="1">
              <a:defRPr/>
            </a:pPr>
            <a:r>
              <a:rPr lang="es-EC" sz="2000" smtClean="0"/>
              <a:t>Gastos corrientes se deducen de utilidades pero no los gastos de capital: se deprecian a un número de años. </a:t>
            </a:r>
          </a:p>
          <a:p>
            <a:pPr algn="just" eaLnBrk="1" hangingPunct="1">
              <a:defRPr/>
            </a:pPr>
            <a:r>
              <a:rPr lang="es-EC" sz="2000" smtClean="0"/>
              <a:t>Utilidades incluyen parte de flujos de caja y excluyen  otra parte y, son reducidas por depreciación, que no es egreso.</a:t>
            </a:r>
          </a:p>
          <a:p>
            <a:pPr algn="just" eaLnBrk="1" hangingPunct="1">
              <a:defRPr/>
            </a:pPr>
            <a:endParaRPr lang="es-EC" smtClean="0"/>
          </a:p>
        </p:txBody>
      </p:sp>
    </p:spTree>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1143000" y="76200"/>
            <a:ext cx="7772400" cy="1143000"/>
          </a:xfrm>
        </p:spPr>
        <p:txBody>
          <a:bodyPr/>
          <a:lstStyle/>
          <a:p>
            <a:pPr eaLnBrk="1" hangingPunct="1"/>
            <a:r>
              <a:rPr lang="es-ES_tradnl" sz="3600" smtClean="0"/>
              <a:t>Solo el Flujo de Caja es Relevante</a:t>
            </a:r>
          </a:p>
        </p:txBody>
      </p:sp>
      <p:sp>
        <p:nvSpPr>
          <p:cNvPr id="942083" name="Rectangle 3"/>
          <p:cNvSpPr>
            <a:spLocks noGrp="1" noChangeArrowheads="1"/>
          </p:cNvSpPr>
          <p:nvPr>
            <p:ph type="body" idx="1"/>
          </p:nvPr>
        </p:nvSpPr>
        <p:spPr>
          <a:xfrm>
            <a:off x="1169988" y="1066800"/>
            <a:ext cx="7772400" cy="4994275"/>
          </a:xfrm>
        </p:spPr>
        <p:txBody>
          <a:bodyPr/>
          <a:lstStyle/>
          <a:p>
            <a:pPr algn="just" eaLnBrk="1" hangingPunct="1">
              <a:lnSpc>
                <a:spcPct val="90000"/>
              </a:lnSpc>
              <a:defRPr/>
            </a:pPr>
            <a:r>
              <a:rPr lang="es-EC" sz="2000" smtClean="0"/>
              <a:t>Registrar flujos de caja cuando ocurren y no cuando se realiza asiento contable o venta. Ej: Intereses descontados en su  fecha de pago y no desde registro de asiento contable.</a:t>
            </a:r>
          </a:p>
          <a:p>
            <a:pPr algn="just" eaLnBrk="1" hangingPunct="1">
              <a:lnSpc>
                <a:spcPct val="90000"/>
              </a:lnSpc>
              <a:defRPr/>
            </a:pPr>
            <a:r>
              <a:rPr lang="es-EC" sz="2000" smtClean="0"/>
              <a:t>Equivalencias entre P&amp;G y flujo de caja:</a:t>
            </a:r>
          </a:p>
          <a:p>
            <a:pPr lvl="1" algn="just" eaLnBrk="1" hangingPunct="1">
              <a:lnSpc>
                <a:spcPct val="90000"/>
              </a:lnSpc>
              <a:defRPr/>
            </a:pPr>
            <a:r>
              <a:rPr lang="es-EC" sz="2000" smtClean="0"/>
              <a:t>Sumar a utilidad neta ajustes por gastos no desembolsados (como la depreciación, amortización, provisiones o valor en libros de un activo que se vende).</a:t>
            </a:r>
          </a:p>
          <a:p>
            <a:pPr lvl="1" algn="just" eaLnBrk="1" hangingPunct="1">
              <a:lnSpc>
                <a:spcPct val="90000"/>
              </a:lnSpc>
              <a:defRPr/>
            </a:pPr>
            <a:r>
              <a:rPr lang="es-EC" sz="2000" smtClean="0"/>
              <a:t>Restar egresos no sujetos a impuesto (inversiones de capital, compras para aumento de inventario de materiales o productos, pagos de gastos ya provisionados, etc.).</a:t>
            </a:r>
          </a:p>
          <a:p>
            <a:pPr lvl="1" algn="just" eaLnBrk="1" hangingPunct="1">
              <a:lnSpc>
                <a:spcPct val="90000"/>
              </a:lnSpc>
              <a:defRPr/>
            </a:pPr>
            <a:r>
              <a:rPr lang="es-EC" sz="2000" smtClean="0"/>
              <a:t>Sumar beneficios no sujetos a impuestos (como el valor de desecho del proyecto y la recuperación del capital de trabajo).</a:t>
            </a:r>
          </a:p>
          <a:p>
            <a:pPr algn="just" eaLnBrk="1" hangingPunct="1">
              <a:lnSpc>
                <a:spcPct val="90000"/>
              </a:lnSpc>
              <a:defRPr/>
            </a:pPr>
            <a:r>
              <a:rPr lang="es-EC" sz="2000" smtClean="0"/>
              <a:t>Resulta más sencillo e incluso mas realista el construir el flujo de caja financiero por separado del estado de pérdidas y ganancias.</a:t>
            </a:r>
            <a:endParaRPr lang="es-EC" smtClean="0"/>
          </a:p>
        </p:txBody>
      </p:sp>
    </p:spTree>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1143000" y="76200"/>
            <a:ext cx="7772400" cy="1143000"/>
          </a:xfrm>
        </p:spPr>
        <p:txBody>
          <a:bodyPr/>
          <a:lstStyle/>
          <a:p>
            <a:pPr eaLnBrk="1" hangingPunct="1"/>
            <a:r>
              <a:rPr lang="en-US" smtClean="0"/>
              <a:t>Construccion Flujo Caja</a:t>
            </a:r>
            <a:endParaRPr lang="es-ES_tradnl" smtClean="0"/>
          </a:p>
        </p:txBody>
      </p:sp>
      <p:sp>
        <p:nvSpPr>
          <p:cNvPr id="943107" name="Rectangle 3"/>
          <p:cNvSpPr>
            <a:spLocks noGrp="1" noChangeArrowheads="1"/>
          </p:cNvSpPr>
          <p:nvPr>
            <p:ph type="body" idx="1"/>
          </p:nvPr>
        </p:nvSpPr>
        <p:spPr>
          <a:xfrm>
            <a:off x="1169988" y="1371600"/>
            <a:ext cx="7772400" cy="4114800"/>
          </a:xfrm>
        </p:spPr>
        <p:txBody>
          <a:bodyPr/>
          <a:lstStyle/>
          <a:p>
            <a:pPr eaLnBrk="1" hangingPunct="1">
              <a:lnSpc>
                <a:spcPct val="90000"/>
              </a:lnSpc>
              <a:buFont typeface="Wingdings" pitchFamily="2" charset="2"/>
              <a:buNone/>
              <a:defRPr/>
            </a:pPr>
            <a:r>
              <a:rPr lang="es-ES_tradnl" sz="2800" smtClean="0"/>
              <a:t>Basad</a:t>
            </a:r>
            <a:r>
              <a:rPr lang="en-US" sz="2800" smtClean="0"/>
              <a:t>o</a:t>
            </a:r>
            <a:r>
              <a:rPr lang="es-ES_tradnl" sz="2800" smtClean="0"/>
              <a:t> en varios presupuestos:</a:t>
            </a:r>
          </a:p>
          <a:p>
            <a:pPr eaLnBrk="1" hangingPunct="1">
              <a:lnSpc>
                <a:spcPct val="90000"/>
              </a:lnSpc>
              <a:defRPr/>
            </a:pPr>
            <a:r>
              <a:rPr lang="es-ES_tradnl" sz="2400" smtClean="0"/>
              <a:t>De Ingresos (Ventas al contado, Cobranzas, créditos):</a:t>
            </a:r>
          </a:p>
          <a:p>
            <a:pPr lvl="1" eaLnBrk="1" hangingPunct="1">
              <a:lnSpc>
                <a:spcPct val="90000"/>
              </a:lnSpc>
              <a:defRPr/>
            </a:pPr>
            <a:r>
              <a:rPr lang="es-ES_tradnl" sz="2000" smtClean="0"/>
              <a:t>Ventas.</a:t>
            </a:r>
          </a:p>
          <a:p>
            <a:pPr lvl="1" eaLnBrk="1" hangingPunct="1">
              <a:lnSpc>
                <a:spcPct val="90000"/>
              </a:lnSpc>
              <a:defRPr/>
            </a:pPr>
            <a:r>
              <a:rPr lang="es-ES_tradnl" sz="2000" smtClean="0"/>
              <a:t>Producción.</a:t>
            </a:r>
          </a:p>
          <a:p>
            <a:pPr lvl="1" eaLnBrk="1" hangingPunct="1">
              <a:lnSpc>
                <a:spcPct val="90000"/>
              </a:lnSpc>
              <a:defRPr/>
            </a:pPr>
            <a:r>
              <a:rPr lang="es-ES_tradnl" sz="2000" smtClean="0"/>
              <a:t>Política de cobro.</a:t>
            </a:r>
          </a:p>
          <a:p>
            <a:pPr eaLnBrk="1" hangingPunct="1">
              <a:lnSpc>
                <a:spcPct val="90000"/>
              </a:lnSpc>
              <a:defRPr/>
            </a:pPr>
            <a:r>
              <a:rPr lang="es-ES_tradnl" sz="2400" smtClean="0"/>
              <a:t>De Egresos (Compras Contado, Pagos, etc):</a:t>
            </a:r>
          </a:p>
          <a:p>
            <a:pPr lvl="1" eaLnBrk="1" hangingPunct="1">
              <a:lnSpc>
                <a:spcPct val="90000"/>
              </a:lnSpc>
              <a:defRPr/>
            </a:pPr>
            <a:r>
              <a:rPr lang="es-ES_tradnl" sz="2000" smtClean="0"/>
              <a:t>Compras de Materia Prima e insumos.</a:t>
            </a:r>
          </a:p>
          <a:p>
            <a:pPr lvl="1" eaLnBrk="1" hangingPunct="1">
              <a:lnSpc>
                <a:spcPct val="90000"/>
              </a:lnSpc>
              <a:defRPr/>
            </a:pPr>
            <a:r>
              <a:rPr lang="es-ES_tradnl" sz="2000" smtClean="0"/>
              <a:t>Políticas de pago.</a:t>
            </a:r>
          </a:p>
          <a:p>
            <a:pPr lvl="1" eaLnBrk="1" hangingPunct="1">
              <a:lnSpc>
                <a:spcPct val="90000"/>
              </a:lnSpc>
              <a:defRPr/>
            </a:pPr>
            <a:r>
              <a:rPr lang="es-ES_tradnl" sz="2000" smtClean="0"/>
              <a:t>Mano de Obra.</a:t>
            </a:r>
          </a:p>
          <a:p>
            <a:pPr lvl="1" eaLnBrk="1" hangingPunct="1">
              <a:lnSpc>
                <a:spcPct val="90000"/>
              </a:lnSpc>
              <a:defRPr/>
            </a:pPr>
            <a:r>
              <a:rPr lang="es-ES_tradnl" sz="2000" smtClean="0"/>
              <a:t>Costos de Operación.</a:t>
            </a:r>
          </a:p>
          <a:p>
            <a:pPr lvl="1" eaLnBrk="1" hangingPunct="1">
              <a:lnSpc>
                <a:spcPct val="90000"/>
              </a:lnSpc>
              <a:defRPr/>
            </a:pPr>
            <a:r>
              <a:rPr lang="es-ES_tradnl" sz="2000" smtClean="0"/>
              <a:t>Gastos Generales.</a:t>
            </a:r>
          </a:p>
          <a:p>
            <a:pPr lvl="1" eaLnBrk="1" hangingPunct="1">
              <a:lnSpc>
                <a:spcPct val="90000"/>
              </a:lnSpc>
              <a:defRPr/>
            </a:pPr>
            <a:r>
              <a:rPr lang="es-ES_tradnl" sz="2000" smtClean="0"/>
              <a:t>Compra de Activos Fijos.</a:t>
            </a:r>
          </a:p>
          <a:p>
            <a:pPr lvl="1" eaLnBrk="1" hangingPunct="1">
              <a:lnSpc>
                <a:spcPct val="90000"/>
              </a:lnSpc>
              <a:defRPr/>
            </a:pPr>
            <a:r>
              <a:rPr lang="es-ES_tradnl" sz="2000" smtClean="0"/>
              <a:t>Gastos Financieros.</a:t>
            </a:r>
          </a:p>
        </p:txBody>
      </p:sp>
    </p:spTree>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n-US" smtClean="0"/>
              <a:t>Formato Contable Flujo Caja</a:t>
            </a:r>
            <a:endParaRPr lang="es-ES_tradnl" smtClean="0"/>
          </a:p>
        </p:txBody>
      </p:sp>
      <p:sp>
        <p:nvSpPr>
          <p:cNvPr id="944131" name="Rectangle 3"/>
          <p:cNvSpPr>
            <a:spLocks noGrp="1" noChangeArrowheads="1"/>
          </p:cNvSpPr>
          <p:nvPr>
            <p:ph type="body" idx="1"/>
          </p:nvPr>
        </p:nvSpPr>
        <p:spPr/>
        <p:txBody>
          <a:bodyPr/>
          <a:lstStyle/>
          <a:p>
            <a:pPr eaLnBrk="1" hangingPunct="1">
              <a:lnSpc>
                <a:spcPct val="90000"/>
              </a:lnSpc>
              <a:defRPr/>
            </a:pPr>
            <a:r>
              <a:rPr lang="es-ES_tradnl" sz="2800" smtClean="0"/>
              <a:t>Refleja los movimientos de la cuenta Caja y Bancos o Fondos Disponibles. Flujo Neto nunca es negativo, y bien manejado, debería ser cercano a cero.  </a:t>
            </a:r>
          </a:p>
          <a:p>
            <a:pPr eaLnBrk="1" hangingPunct="1">
              <a:lnSpc>
                <a:spcPct val="90000"/>
              </a:lnSpc>
              <a:defRPr/>
            </a:pPr>
            <a:r>
              <a:rPr lang="es-ES_tradnl" sz="2800" smtClean="0"/>
              <a:t>En Caso de:</a:t>
            </a:r>
          </a:p>
          <a:p>
            <a:pPr lvl="1" eaLnBrk="1" hangingPunct="1">
              <a:lnSpc>
                <a:spcPct val="90000"/>
              </a:lnSpc>
              <a:defRPr/>
            </a:pPr>
            <a:r>
              <a:rPr lang="es-ES_tradnl" sz="2400" smtClean="0"/>
              <a:t>Superávit: Hago inversiones.</a:t>
            </a:r>
          </a:p>
          <a:p>
            <a:pPr lvl="1" eaLnBrk="1" hangingPunct="1">
              <a:lnSpc>
                <a:spcPct val="90000"/>
              </a:lnSpc>
              <a:defRPr/>
            </a:pPr>
            <a:r>
              <a:rPr lang="es-ES_tradnl" sz="2400" smtClean="0"/>
              <a:t>Déficit: Busco Financiamiento.</a:t>
            </a:r>
          </a:p>
          <a:p>
            <a:pPr eaLnBrk="1" hangingPunct="1">
              <a:lnSpc>
                <a:spcPct val="90000"/>
              </a:lnSpc>
              <a:defRPr/>
            </a:pPr>
            <a:r>
              <a:rPr lang="es-ES_tradnl" sz="2800" smtClean="0"/>
              <a:t>Es más real desde el punto de vista contable de la compañía y de la cuenta Caja, pero no permite análisis financiero de los flujos.</a:t>
            </a:r>
            <a:endParaRPr lang="en-US" sz="2800" smtClean="0"/>
          </a:p>
          <a:p>
            <a:pPr eaLnBrk="1" hangingPunct="1">
              <a:lnSpc>
                <a:spcPct val="90000"/>
              </a:lnSpc>
              <a:defRPr/>
            </a:pPr>
            <a:r>
              <a:rPr lang="en-US" sz="2800" smtClean="0"/>
              <a:t>No es el que vamos a usar en este curso.</a:t>
            </a:r>
            <a:endParaRPr lang="es-ES_tradnl" sz="2800" smtClean="0"/>
          </a:p>
        </p:txBody>
      </p:sp>
    </p:spTree>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228600"/>
            <a:ext cx="8382000" cy="1143000"/>
          </a:xfrm>
        </p:spPr>
        <p:txBody>
          <a:bodyPr/>
          <a:lstStyle/>
          <a:p>
            <a:pPr eaLnBrk="1" hangingPunct="1"/>
            <a:r>
              <a:rPr lang="en-US" sz="4000" smtClean="0"/>
              <a:t>Armar Flujo: Punto Vista Contable I</a:t>
            </a:r>
            <a:endParaRPr lang="es-ES_tradnl" sz="4000" smtClean="0"/>
          </a:p>
        </p:txBody>
      </p:sp>
      <p:sp>
        <p:nvSpPr>
          <p:cNvPr id="947203" name="Rectangle 3"/>
          <p:cNvSpPr>
            <a:spLocks noGrp="1" noChangeArrowheads="1"/>
          </p:cNvSpPr>
          <p:nvPr>
            <p:ph type="body" idx="1"/>
          </p:nvPr>
        </p:nvSpPr>
        <p:spPr>
          <a:xfrm>
            <a:off x="1169988" y="838200"/>
            <a:ext cx="7821612" cy="5867400"/>
          </a:xfrm>
        </p:spPr>
        <p:txBody>
          <a:bodyPr/>
          <a:lstStyle/>
          <a:p>
            <a:pPr eaLnBrk="1" hangingPunct="1">
              <a:lnSpc>
                <a:spcPct val="90000"/>
              </a:lnSpc>
              <a:buFont typeface="Wingdings" pitchFamily="2" charset="2"/>
              <a:buNone/>
              <a:defRPr/>
            </a:pPr>
            <a:r>
              <a:rPr lang="es-ES_tradnl" smtClean="0"/>
              <a:t>Parte del P&amp;G:</a:t>
            </a:r>
          </a:p>
          <a:p>
            <a:pPr lvl="1" eaLnBrk="1" hangingPunct="1">
              <a:lnSpc>
                <a:spcPct val="90000"/>
              </a:lnSpc>
              <a:buSzPct val="110000"/>
              <a:buFontTx/>
              <a:buChar char="+"/>
              <a:defRPr/>
            </a:pPr>
            <a:r>
              <a:rPr lang="en-US" smtClean="0"/>
              <a:t>Ventas</a:t>
            </a:r>
            <a:endParaRPr lang="es-ES_tradnl" smtClean="0"/>
          </a:p>
          <a:p>
            <a:pPr lvl="1" eaLnBrk="1" hangingPunct="1">
              <a:lnSpc>
                <a:spcPct val="90000"/>
              </a:lnSpc>
              <a:buSzPct val="110000"/>
              <a:buFontTx/>
              <a:buChar char="–"/>
              <a:defRPr/>
            </a:pPr>
            <a:r>
              <a:rPr lang="es-ES_tradnl" smtClean="0"/>
              <a:t>Co</a:t>
            </a:r>
            <a:r>
              <a:rPr lang="en-US" smtClean="0"/>
              <a:t>sto de Ventas.</a:t>
            </a:r>
            <a:endParaRPr lang="es-ES_tradnl" smtClean="0"/>
          </a:p>
          <a:p>
            <a:pPr lvl="1" eaLnBrk="1" hangingPunct="1">
              <a:lnSpc>
                <a:spcPct val="90000"/>
              </a:lnSpc>
              <a:buClr>
                <a:schemeClr val="tx1"/>
              </a:buClr>
              <a:buSzPct val="110000"/>
              <a:buFontTx/>
              <a:buChar char="="/>
              <a:defRPr/>
            </a:pPr>
            <a:r>
              <a:rPr lang="en-US" smtClean="0"/>
              <a:t>Margen Bruto</a:t>
            </a:r>
            <a:r>
              <a:rPr lang="es-ES_tradnl" smtClean="0"/>
              <a:t>.</a:t>
            </a:r>
          </a:p>
          <a:p>
            <a:pPr lvl="1" eaLnBrk="1" hangingPunct="1">
              <a:lnSpc>
                <a:spcPct val="90000"/>
              </a:lnSpc>
              <a:buSzPct val="110000"/>
              <a:buFontTx/>
              <a:buChar char="–"/>
              <a:defRPr/>
            </a:pPr>
            <a:r>
              <a:rPr lang="en-US" smtClean="0"/>
              <a:t>Gastos Generales (provisión y pago)</a:t>
            </a:r>
            <a:r>
              <a:rPr lang="es-ES_tradnl" smtClean="0"/>
              <a:t>.</a:t>
            </a:r>
          </a:p>
          <a:p>
            <a:pPr lvl="1" eaLnBrk="1" hangingPunct="1">
              <a:lnSpc>
                <a:spcPct val="90000"/>
              </a:lnSpc>
              <a:buSzPct val="110000"/>
              <a:buFontTx/>
              <a:buChar char="–"/>
              <a:defRPr/>
            </a:pPr>
            <a:r>
              <a:rPr lang="en-US" smtClean="0"/>
              <a:t>Provisión Intereses</a:t>
            </a:r>
            <a:r>
              <a:rPr lang="es-ES_tradnl" smtClean="0"/>
              <a:t>.</a:t>
            </a:r>
            <a:endParaRPr lang="en-US" smtClean="0"/>
          </a:p>
          <a:p>
            <a:pPr lvl="1" eaLnBrk="1" hangingPunct="1">
              <a:lnSpc>
                <a:spcPct val="90000"/>
              </a:lnSpc>
              <a:buSzPct val="110000"/>
              <a:buFontTx/>
              <a:buChar char="–"/>
              <a:defRPr/>
            </a:pPr>
            <a:r>
              <a:rPr lang="en-US" smtClean="0"/>
              <a:t>Depreciación y Amortizaciones.</a:t>
            </a:r>
            <a:endParaRPr lang="es-ES_tradnl" smtClean="0"/>
          </a:p>
          <a:p>
            <a:pPr lvl="1" eaLnBrk="1" hangingPunct="1">
              <a:lnSpc>
                <a:spcPct val="90000"/>
              </a:lnSpc>
              <a:buSzPct val="110000"/>
              <a:buFontTx/>
              <a:buChar char="+"/>
              <a:defRPr/>
            </a:pPr>
            <a:r>
              <a:rPr lang="en-US" smtClean="0"/>
              <a:t>Otros Ingresos. </a:t>
            </a:r>
            <a:endParaRPr lang="es-ES_tradnl" smtClean="0"/>
          </a:p>
          <a:p>
            <a:pPr lvl="1" eaLnBrk="1" hangingPunct="1">
              <a:lnSpc>
                <a:spcPct val="90000"/>
              </a:lnSpc>
              <a:buClr>
                <a:schemeClr val="tx1"/>
              </a:buClr>
              <a:buSzPct val="110000"/>
              <a:buFontTx/>
              <a:buChar char="="/>
              <a:defRPr/>
            </a:pPr>
            <a:r>
              <a:rPr lang="en-US" smtClean="0"/>
              <a:t>Utilidad antes de Impuestos</a:t>
            </a:r>
            <a:r>
              <a:rPr lang="es-ES_tradnl" smtClean="0"/>
              <a:t>.</a:t>
            </a:r>
          </a:p>
          <a:p>
            <a:pPr lvl="1" eaLnBrk="1" hangingPunct="1">
              <a:lnSpc>
                <a:spcPct val="90000"/>
              </a:lnSpc>
              <a:buSzPct val="110000"/>
              <a:buFontTx/>
              <a:buChar char="–"/>
              <a:defRPr/>
            </a:pPr>
            <a:r>
              <a:rPr lang="en-US" smtClean="0"/>
              <a:t>Provisión Impuestos y Participación</a:t>
            </a:r>
            <a:r>
              <a:rPr lang="es-ES_tradnl" smtClean="0"/>
              <a:t>.</a:t>
            </a:r>
          </a:p>
          <a:p>
            <a:pPr lvl="1" eaLnBrk="1" hangingPunct="1">
              <a:lnSpc>
                <a:spcPct val="90000"/>
              </a:lnSpc>
              <a:buFont typeface="Wingdings" pitchFamily="2" charset="2"/>
              <a:buNone/>
              <a:defRPr/>
            </a:pPr>
            <a:r>
              <a:rPr lang="es-ES_tradnl" smtClean="0"/>
              <a:t>-----------------------------</a:t>
            </a:r>
          </a:p>
          <a:p>
            <a:pPr lvl="1" eaLnBrk="1" hangingPunct="1">
              <a:lnSpc>
                <a:spcPct val="90000"/>
              </a:lnSpc>
              <a:buClr>
                <a:schemeClr val="tx1"/>
              </a:buClr>
              <a:buSzPct val="110000"/>
              <a:buFontTx/>
              <a:buChar char="="/>
              <a:defRPr/>
            </a:pPr>
            <a:r>
              <a:rPr lang="en-US" smtClean="0"/>
              <a:t>Utilidad Neta</a:t>
            </a:r>
            <a:r>
              <a:rPr lang="es-ES_tradnl" smtClean="0"/>
              <a:t>.</a:t>
            </a:r>
          </a:p>
        </p:txBody>
      </p:sp>
    </p:spTree>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381000" y="-228600"/>
            <a:ext cx="8458200" cy="1143000"/>
          </a:xfrm>
        </p:spPr>
        <p:txBody>
          <a:bodyPr/>
          <a:lstStyle/>
          <a:p>
            <a:pPr eaLnBrk="1" hangingPunct="1"/>
            <a:r>
              <a:rPr lang="en-US" sz="4000" smtClean="0"/>
              <a:t>Armar Flujo: Punto Vista Contable II</a:t>
            </a:r>
            <a:endParaRPr lang="es-ES_tradnl" sz="4000" smtClean="0"/>
          </a:p>
        </p:txBody>
      </p:sp>
      <p:sp>
        <p:nvSpPr>
          <p:cNvPr id="948227" name="Rectangle 3"/>
          <p:cNvSpPr>
            <a:spLocks noGrp="1" noChangeArrowheads="1"/>
          </p:cNvSpPr>
          <p:nvPr>
            <p:ph type="body" idx="1"/>
          </p:nvPr>
        </p:nvSpPr>
        <p:spPr>
          <a:xfrm>
            <a:off x="1169988" y="838200"/>
            <a:ext cx="7821612" cy="5867400"/>
          </a:xfrm>
        </p:spPr>
        <p:txBody>
          <a:bodyPr/>
          <a:lstStyle/>
          <a:p>
            <a:pPr eaLnBrk="1" hangingPunct="1">
              <a:lnSpc>
                <a:spcPct val="90000"/>
              </a:lnSpc>
              <a:buFont typeface="Wingdings" pitchFamily="2" charset="2"/>
              <a:buNone/>
              <a:defRPr/>
            </a:pPr>
            <a:r>
              <a:rPr lang="en-US" sz="2800" smtClean="0"/>
              <a:t>Continua</a:t>
            </a:r>
            <a:r>
              <a:rPr lang="es-ES_tradnl" sz="2800" smtClean="0"/>
              <a:t>:</a:t>
            </a:r>
          </a:p>
          <a:p>
            <a:pPr lvl="1" eaLnBrk="1" hangingPunct="1">
              <a:lnSpc>
                <a:spcPct val="90000"/>
              </a:lnSpc>
              <a:buSzPct val="110000"/>
              <a:buFontTx/>
              <a:buChar char="+"/>
              <a:defRPr/>
            </a:pPr>
            <a:r>
              <a:rPr lang="es-ES_tradnl" sz="2400" smtClean="0"/>
              <a:t>Utilidad</a:t>
            </a:r>
            <a:r>
              <a:rPr lang="en-US" sz="2400" smtClean="0"/>
              <a:t> Neta</a:t>
            </a:r>
            <a:r>
              <a:rPr lang="es-ES_tradnl" sz="2400" smtClean="0"/>
              <a:t>.</a:t>
            </a:r>
          </a:p>
          <a:p>
            <a:pPr lvl="1" eaLnBrk="1" hangingPunct="1">
              <a:lnSpc>
                <a:spcPct val="90000"/>
              </a:lnSpc>
              <a:buSzPct val="110000"/>
              <a:buFontTx/>
              <a:buChar char="+"/>
              <a:defRPr/>
            </a:pPr>
            <a:r>
              <a:rPr lang="es-ES_tradnl" sz="2400" smtClean="0"/>
              <a:t>Depreciación Contable.</a:t>
            </a:r>
          </a:p>
          <a:p>
            <a:pPr lvl="1" eaLnBrk="1" hangingPunct="1">
              <a:lnSpc>
                <a:spcPct val="90000"/>
              </a:lnSpc>
              <a:buSzPct val="110000"/>
              <a:buFontTx/>
              <a:buChar char="–"/>
              <a:defRPr/>
            </a:pPr>
            <a:r>
              <a:rPr lang="es-ES_tradnl" sz="2400" smtClean="0"/>
              <a:t>Compra de Activos Fijos.</a:t>
            </a:r>
          </a:p>
          <a:p>
            <a:pPr lvl="1" eaLnBrk="1" hangingPunct="1">
              <a:lnSpc>
                <a:spcPct val="90000"/>
              </a:lnSpc>
              <a:buSzPct val="110000"/>
              <a:buFontTx/>
              <a:buChar char="+"/>
              <a:defRPr/>
            </a:pPr>
            <a:r>
              <a:rPr lang="es-ES_tradnl" sz="2400" smtClean="0"/>
              <a:t>Amortización y Provisión Contable.</a:t>
            </a:r>
          </a:p>
          <a:p>
            <a:pPr lvl="1" eaLnBrk="1" hangingPunct="1">
              <a:lnSpc>
                <a:spcPct val="90000"/>
              </a:lnSpc>
              <a:buSzPct val="110000"/>
              <a:buFontTx/>
              <a:buChar char="–"/>
              <a:defRPr/>
            </a:pPr>
            <a:r>
              <a:rPr lang="es-ES_tradnl" sz="2400" smtClean="0"/>
              <a:t>Pago Provisión.</a:t>
            </a:r>
          </a:p>
          <a:p>
            <a:pPr lvl="1" eaLnBrk="1" hangingPunct="1">
              <a:lnSpc>
                <a:spcPct val="90000"/>
              </a:lnSpc>
              <a:buSzPct val="110000"/>
              <a:buFontTx/>
              <a:buChar char="–"/>
              <a:defRPr/>
            </a:pPr>
            <a:r>
              <a:rPr lang="es-ES_tradnl" sz="2400" smtClean="0"/>
              <a:t>Pagos Anticipados.</a:t>
            </a:r>
          </a:p>
          <a:p>
            <a:pPr lvl="1" eaLnBrk="1" hangingPunct="1">
              <a:lnSpc>
                <a:spcPct val="90000"/>
              </a:lnSpc>
              <a:buSzPct val="110000"/>
              <a:buFontTx/>
              <a:buChar char="+"/>
              <a:defRPr/>
            </a:pPr>
            <a:r>
              <a:rPr lang="es-ES_tradnl" sz="2400" smtClean="0"/>
              <a:t>Obtención de Prestamos.</a:t>
            </a:r>
          </a:p>
          <a:p>
            <a:pPr lvl="1" eaLnBrk="1" hangingPunct="1">
              <a:lnSpc>
                <a:spcPct val="90000"/>
              </a:lnSpc>
              <a:buSzPct val="110000"/>
              <a:buFontTx/>
              <a:buChar char="–"/>
              <a:defRPr/>
            </a:pPr>
            <a:r>
              <a:rPr lang="es-ES_tradnl" sz="2400" smtClean="0"/>
              <a:t>Pago Principal.</a:t>
            </a:r>
          </a:p>
          <a:p>
            <a:pPr lvl="1" eaLnBrk="1" hangingPunct="1">
              <a:lnSpc>
                <a:spcPct val="90000"/>
              </a:lnSpc>
              <a:buFont typeface="Wingdings" pitchFamily="2" charset="2"/>
              <a:buNone/>
              <a:defRPr/>
            </a:pPr>
            <a:r>
              <a:rPr lang="es-ES_tradnl" sz="2600" smtClean="0">
                <a:solidFill>
                  <a:srgbClr val="FFFF00"/>
                </a:solidFill>
              </a:rPr>
              <a:t>+</a:t>
            </a:r>
            <a:r>
              <a:rPr lang="es-ES_tradnl" sz="2600" smtClean="0"/>
              <a:t>/</a:t>
            </a:r>
            <a:r>
              <a:rPr lang="es-ES_tradnl" sz="2600" smtClean="0">
                <a:solidFill>
                  <a:srgbClr val="FF0000"/>
                </a:solidFill>
              </a:rPr>
              <a:t>-</a:t>
            </a:r>
            <a:r>
              <a:rPr lang="en-US" sz="2400" smtClean="0"/>
              <a:t> </a:t>
            </a:r>
            <a:r>
              <a:rPr lang="es-ES_tradnl" sz="2400" smtClean="0"/>
              <a:t>(</a:t>
            </a:r>
            <a:r>
              <a:rPr lang="es-ES_tradnl" sz="2400" smtClean="0">
                <a:latin typeface="Symbol" pitchFamily="18" charset="2"/>
              </a:rPr>
              <a:t>D </a:t>
            </a:r>
            <a:r>
              <a:rPr lang="es-ES_tradnl" sz="2400" smtClean="0"/>
              <a:t>Capital Trabajo).</a:t>
            </a:r>
          </a:p>
          <a:p>
            <a:pPr lvl="1" eaLnBrk="1" hangingPunct="1">
              <a:lnSpc>
                <a:spcPct val="90000"/>
              </a:lnSpc>
              <a:buFont typeface="Wingdings" pitchFamily="2" charset="2"/>
              <a:buNone/>
              <a:defRPr/>
            </a:pPr>
            <a:r>
              <a:rPr lang="es-ES_tradnl" sz="2400" smtClean="0"/>
              <a:t>-----------------------------</a:t>
            </a:r>
          </a:p>
          <a:p>
            <a:pPr lvl="1" eaLnBrk="1" hangingPunct="1">
              <a:lnSpc>
                <a:spcPct val="90000"/>
              </a:lnSpc>
              <a:buClr>
                <a:schemeClr val="tx1"/>
              </a:buClr>
              <a:buSzPct val="110000"/>
              <a:buFontTx/>
              <a:buChar char="="/>
              <a:defRPr/>
            </a:pPr>
            <a:r>
              <a:rPr lang="es-ES_tradnl" sz="2400" smtClean="0"/>
              <a:t>Flujo de Caja.</a:t>
            </a:r>
          </a:p>
          <a:p>
            <a:pPr eaLnBrk="1" hangingPunct="1">
              <a:lnSpc>
                <a:spcPct val="90000"/>
              </a:lnSpc>
              <a:defRPr/>
            </a:pPr>
            <a:r>
              <a:rPr lang="es-ES_tradnl" sz="2800" smtClean="0"/>
              <a:t>Y por último no es valor real</a:t>
            </a:r>
            <a:r>
              <a:rPr lang="en-US" sz="2800" smtClean="0"/>
              <a:t> (</a:t>
            </a:r>
            <a:r>
              <a:rPr lang="es-ES_tradnl" sz="2800" smtClean="0"/>
              <a:t>no toma en cuenta políticas pago y cobro, etc.</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1026"/>
          <p:cNvGraphicFramePr>
            <a:graphicFrameLocks noChangeAspect="1"/>
          </p:cNvGraphicFramePr>
          <p:nvPr/>
        </p:nvGraphicFramePr>
        <p:xfrm>
          <a:off x="76200" y="1371600"/>
          <a:ext cx="9144000" cy="4827588"/>
        </p:xfrm>
        <a:graphic>
          <a:graphicData uri="http://schemas.openxmlformats.org/presentationml/2006/ole">
            <p:oleObj spid="_x0000_s3074" name="Chart" r:id="rId3" imgW="7506242" imgH="3962882" progId="Excel.Chart.8">
              <p:embed/>
            </p:oleObj>
          </a:graphicData>
        </a:graphic>
      </p:graphicFrame>
      <p:sp>
        <p:nvSpPr>
          <p:cNvPr id="3075" name="Rectangle 1027"/>
          <p:cNvSpPr>
            <a:spLocks noGrp="1" noChangeArrowheads="1"/>
          </p:cNvSpPr>
          <p:nvPr>
            <p:ph type="title"/>
          </p:nvPr>
        </p:nvSpPr>
        <p:spPr>
          <a:xfrm>
            <a:off x="457200" y="76200"/>
            <a:ext cx="8458200" cy="1143000"/>
          </a:xfrm>
        </p:spPr>
        <p:txBody>
          <a:bodyPr/>
          <a:lstStyle/>
          <a:p>
            <a:pPr eaLnBrk="1" hangingPunct="1"/>
            <a:r>
              <a:rPr lang="es-ES_tradnl" smtClean="0"/>
              <a:t>Relación Volumen Costo-utilidad</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1143000" y="-76200"/>
            <a:ext cx="7772400" cy="1143000"/>
          </a:xfrm>
        </p:spPr>
        <p:txBody>
          <a:bodyPr/>
          <a:lstStyle/>
          <a:p>
            <a:pPr eaLnBrk="1" hangingPunct="1"/>
            <a:r>
              <a:rPr lang="en-US" smtClean="0"/>
              <a:t>Formato Financiero Flujo Caja</a:t>
            </a:r>
            <a:endParaRPr lang="es-ES_tradnl" smtClean="0"/>
          </a:p>
        </p:txBody>
      </p:sp>
      <p:sp>
        <p:nvSpPr>
          <p:cNvPr id="945155" name="Rectangle 3"/>
          <p:cNvSpPr>
            <a:spLocks noGrp="1" noChangeArrowheads="1"/>
          </p:cNvSpPr>
          <p:nvPr>
            <p:ph type="body" idx="1"/>
          </p:nvPr>
        </p:nvSpPr>
        <p:spPr>
          <a:xfrm>
            <a:off x="762000" y="914400"/>
            <a:ext cx="8180388" cy="5146675"/>
          </a:xfrm>
        </p:spPr>
        <p:txBody>
          <a:bodyPr/>
          <a:lstStyle/>
          <a:p>
            <a:pPr eaLnBrk="1" hangingPunct="1">
              <a:lnSpc>
                <a:spcPct val="90000"/>
              </a:lnSpc>
              <a:defRPr/>
            </a:pPr>
            <a:r>
              <a:rPr lang="es-ES_tradnl" sz="2400" smtClean="0"/>
              <a:t>Refleja ingresos y egresos de efectivo en tiempo desde el punto de vista del inversionista. </a:t>
            </a:r>
            <a:r>
              <a:rPr lang="en-US" sz="2400" smtClean="0"/>
              <a:t>Este </a:t>
            </a:r>
            <a:r>
              <a:rPr lang="es-ES_tradnl" sz="2400" smtClean="0"/>
              <a:t>puede ser los socios o la misma compañía. </a:t>
            </a:r>
          </a:p>
          <a:p>
            <a:pPr eaLnBrk="1" hangingPunct="1">
              <a:lnSpc>
                <a:spcPct val="90000"/>
              </a:lnSpc>
              <a:defRPr/>
            </a:pPr>
            <a:r>
              <a:rPr lang="es-ES_tradnl" sz="2400" smtClean="0"/>
              <a:t>Flujo Neto es Positivo o negativo para reflejar superávit o déficit de efectivo.</a:t>
            </a:r>
          </a:p>
          <a:p>
            <a:pPr eaLnBrk="1" hangingPunct="1">
              <a:lnSpc>
                <a:spcPct val="90000"/>
              </a:lnSpc>
              <a:defRPr/>
            </a:pPr>
            <a:r>
              <a:rPr lang="es-ES_tradnl" sz="2400" smtClean="0"/>
              <a:t>En caso de:</a:t>
            </a:r>
          </a:p>
          <a:p>
            <a:pPr lvl="1" eaLnBrk="1" hangingPunct="1">
              <a:lnSpc>
                <a:spcPct val="90000"/>
              </a:lnSpc>
              <a:defRPr/>
            </a:pPr>
            <a:r>
              <a:rPr lang="es-ES_tradnl" sz="2000" smtClean="0"/>
              <a:t>Superávit: Inversionista coge su dinero y hace lo que le da la gana con él</a:t>
            </a:r>
            <a:r>
              <a:rPr lang="en-US" sz="2000" smtClean="0"/>
              <a:t>:</a:t>
            </a:r>
            <a:r>
              <a:rPr lang="es-ES_tradnl" sz="2000" smtClean="0"/>
              <a:t> usualmente reinvertirlo a un rendimiento igual a su costo de oportunidad.</a:t>
            </a:r>
          </a:p>
          <a:p>
            <a:pPr lvl="1" eaLnBrk="1" hangingPunct="1">
              <a:lnSpc>
                <a:spcPct val="90000"/>
              </a:lnSpc>
              <a:defRPr/>
            </a:pPr>
            <a:r>
              <a:rPr lang="es-ES_tradnl" sz="2000" smtClean="0"/>
              <a:t>Déficit: Inversionista debe de aportar recursos necesarios, dejando de usarlos para otras inversiones que le darían un rendimiento igual a su costo de oportunidad</a:t>
            </a:r>
            <a:r>
              <a:rPr lang="en-US" sz="2000" smtClean="0"/>
              <a:t> (costo)</a:t>
            </a:r>
            <a:r>
              <a:rPr lang="es-ES_tradnl" sz="2000" smtClean="0"/>
              <a:t>.</a:t>
            </a:r>
          </a:p>
          <a:p>
            <a:pPr eaLnBrk="1" hangingPunct="1">
              <a:lnSpc>
                <a:spcPct val="90000"/>
              </a:lnSpc>
              <a:defRPr/>
            </a:pPr>
            <a:r>
              <a:rPr lang="es-ES_tradnl" sz="2400" smtClean="0"/>
              <a:t>No toma en cuenta nivel real de cuenta Caja y Bancos en balance, pero Si permite hacer análisis de rentabilidad de los flujos. </a:t>
            </a:r>
          </a:p>
        </p:txBody>
      </p:sp>
    </p:spTree>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a:xfrm>
            <a:off x="914400" y="-152400"/>
            <a:ext cx="7772400" cy="1143000"/>
          </a:xfrm>
        </p:spPr>
        <p:txBody>
          <a:bodyPr/>
          <a:lstStyle/>
          <a:p>
            <a:pPr eaLnBrk="1" hangingPunct="1"/>
            <a:r>
              <a:rPr lang="en-US" smtClean="0"/>
              <a:t>Formato de Flujo de Caja</a:t>
            </a:r>
            <a:endParaRPr lang="es-ES_tradnl" smtClean="0"/>
          </a:p>
        </p:txBody>
      </p:sp>
      <p:graphicFrame>
        <p:nvGraphicFramePr>
          <p:cNvPr id="34818" name="Object 3"/>
          <p:cNvGraphicFramePr>
            <a:graphicFrameLocks noChangeAspect="1"/>
          </p:cNvGraphicFramePr>
          <p:nvPr/>
        </p:nvGraphicFramePr>
        <p:xfrm>
          <a:off x="76200" y="1120775"/>
          <a:ext cx="8991600" cy="4670425"/>
        </p:xfrm>
        <a:graphic>
          <a:graphicData uri="http://schemas.openxmlformats.org/presentationml/2006/ole">
            <p:oleObj spid="_x0000_s34818" name="Worksheet" r:id="rId3" imgW="10087390" imgH="5239197" progId="Excel.Sheet.8">
              <p:embed/>
            </p:oleObj>
          </a:graphicData>
        </a:graphic>
      </p:graphicFrame>
    </p:spTree>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1143000" y="76200"/>
            <a:ext cx="7772400" cy="1143000"/>
          </a:xfrm>
        </p:spPr>
        <p:txBody>
          <a:bodyPr/>
          <a:lstStyle/>
          <a:p>
            <a:pPr eaLnBrk="1" hangingPunct="1"/>
            <a:r>
              <a:rPr lang="en-US" smtClean="0"/>
              <a:t>Entrar Directamente al Flujo:</a:t>
            </a:r>
            <a:endParaRPr lang="es-ES_tradnl" smtClean="0"/>
          </a:p>
        </p:txBody>
      </p:sp>
      <p:sp>
        <p:nvSpPr>
          <p:cNvPr id="949251" name="Rectangle 3"/>
          <p:cNvSpPr>
            <a:spLocks noGrp="1" noChangeArrowheads="1"/>
          </p:cNvSpPr>
          <p:nvPr>
            <p:ph type="body" idx="1"/>
          </p:nvPr>
        </p:nvSpPr>
        <p:spPr>
          <a:xfrm>
            <a:off x="838200" y="1219200"/>
            <a:ext cx="8256588" cy="4841875"/>
          </a:xfrm>
        </p:spPr>
        <p:txBody>
          <a:bodyPr/>
          <a:lstStyle/>
          <a:p>
            <a:pPr eaLnBrk="1" hangingPunct="1">
              <a:lnSpc>
                <a:spcPct val="90000"/>
              </a:lnSpc>
              <a:defRPr/>
            </a:pPr>
            <a:r>
              <a:rPr lang="en-US" sz="2800" smtClean="0"/>
              <a:t>Parte de hacer una lista de acciones y suposiciones que afectan flujo y hacer modelo:</a:t>
            </a:r>
          </a:p>
          <a:p>
            <a:pPr lvl="1" eaLnBrk="1" hangingPunct="1">
              <a:lnSpc>
                <a:spcPct val="90000"/>
              </a:lnSpc>
              <a:defRPr/>
            </a:pPr>
            <a:r>
              <a:rPr lang="en-US" sz="2000" smtClean="0"/>
              <a:t>Estimar volumens producción y ventas.</a:t>
            </a:r>
          </a:p>
          <a:p>
            <a:pPr lvl="1" eaLnBrk="1" hangingPunct="1">
              <a:lnSpc>
                <a:spcPct val="90000"/>
              </a:lnSpc>
              <a:defRPr/>
            </a:pPr>
            <a:r>
              <a:rPr lang="en-US" sz="2000" smtClean="0"/>
              <a:t>Precio unitario.</a:t>
            </a:r>
          </a:p>
          <a:p>
            <a:pPr lvl="1" eaLnBrk="1" hangingPunct="1">
              <a:lnSpc>
                <a:spcPct val="90000"/>
              </a:lnSpc>
              <a:defRPr/>
            </a:pPr>
            <a:r>
              <a:rPr lang="en-US" sz="2000" smtClean="0"/>
              <a:t>Costos variables unitarios.</a:t>
            </a:r>
          </a:p>
          <a:p>
            <a:pPr lvl="1" eaLnBrk="1" hangingPunct="1">
              <a:lnSpc>
                <a:spcPct val="90000"/>
              </a:lnSpc>
              <a:defRPr/>
            </a:pPr>
            <a:r>
              <a:rPr lang="en-US" sz="2000" smtClean="0"/>
              <a:t>Costos y Gastos Fijos Totales.</a:t>
            </a:r>
          </a:p>
          <a:p>
            <a:pPr lvl="1" eaLnBrk="1" hangingPunct="1">
              <a:lnSpc>
                <a:spcPct val="90000"/>
              </a:lnSpc>
              <a:defRPr/>
            </a:pPr>
            <a:r>
              <a:rPr lang="en-US" sz="2000" smtClean="0"/>
              <a:t>Inversión Total incluido Capital de trabajo.</a:t>
            </a:r>
          </a:p>
          <a:p>
            <a:pPr eaLnBrk="1" hangingPunct="1">
              <a:lnSpc>
                <a:spcPct val="90000"/>
              </a:lnSpc>
              <a:defRPr/>
            </a:pPr>
            <a:r>
              <a:rPr lang="es-ES_tradnl" sz="2800" smtClean="0"/>
              <a:t>Simplemente poner todos los ingresos y egresos conforme van </a:t>
            </a:r>
            <a:r>
              <a:rPr lang="en-US" sz="2800" smtClean="0"/>
              <a:t>sucediendo.</a:t>
            </a:r>
            <a:endParaRPr lang="es-ES_tradnl" sz="2800" smtClean="0"/>
          </a:p>
          <a:p>
            <a:pPr eaLnBrk="1" hangingPunct="1">
              <a:lnSpc>
                <a:spcPct val="90000"/>
              </a:lnSpc>
              <a:defRPr/>
            </a:pPr>
            <a:r>
              <a:rPr lang="es-ES_tradnl" sz="2800" smtClean="0"/>
              <a:t>Es más fácil, menos complicado.</a:t>
            </a:r>
          </a:p>
          <a:p>
            <a:pPr eaLnBrk="1" hangingPunct="1">
              <a:lnSpc>
                <a:spcPct val="90000"/>
              </a:lnSpc>
              <a:defRPr/>
            </a:pPr>
            <a:r>
              <a:rPr lang="es-ES_tradnl" sz="2800" smtClean="0"/>
              <a:t>Es la forma más real de hacer flujo de caja.</a:t>
            </a:r>
          </a:p>
          <a:p>
            <a:pPr eaLnBrk="1" hangingPunct="1">
              <a:lnSpc>
                <a:spcPct val="90000"/>
              </a:lnSpc>
              <a:defRPr/>
            </a:pPr>
            <a:r>
              <a:rPr lang="es-ES_tradnl" sz="2800" smtClean="0"/>
              <a:t>Incluye Inversión inicial (Activos Fijos, transporte, instalación, capital de trabajo) en punto cero.</a:t>
            </a:r>
          </a:p>
        </p:txBody>
      </p:sp>
    </p:spTree>
  </p:cSld>
  <p:clrMapOvr>
    <a:masterClrMapping/>
  </p:clrMapOvr>
  <p:transition spd="med"/>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1143000" y="0"/>
            <a:ext cx="7772400" cy="1143000"/>
          </a:xfrm>
        </p:spPr>
        <p:txBody>
          <a:bodyPr/>
          <a:lstStyle/>
          <a:p>
            <a:pPr eaLnBrk="1" hangingPunct="1"/>
            <a:r>
              <a:rPr lang="es-ES_tradnl" smtClean="0"/>
              <a:t>Elaboracion Flujo de Caja</a:t>
            </a:r>
          </a:p>
        </p:txBody>
      </p:sp>
      <p:sp>
        <p:nvSpPr>
          <p:cNvPr id="950275" name="Rectangle 3"/>
          <p:cNvSpPr>
            <a:spLocks noGrp="1" noChangeArrowheads="1"/>
          </p:cNvSpPr>
          <p:nvPr>
            <p:ph type="body" idx="1"/>
          </p:nvPr>
        </p:nvSpPr>
        <p:spPr>
          <a:xfrm>
            <a:off x="1169988" y="1066800"/>
            <a:ext cx="7772400" cy="4994275"/>
          </a:xfrm>
        </p:spPr>
        <p:txBody>
          <a:bodyPr/>
          <a:lstStyle/>
          <a:p>
            <a:pPr eaLnBrk="1" hangingPunct="1">
              <a:defRPr/>
            </a:pPr>
            <a:r>
              <a:rPr lang="en-US" sz="2800" smtClean="0"/>
              <a:t>Estimación de Inversiones.</a:t>
            </a:r>
          </a:p>
          <a:p>
            <a:pPr eaLnBrk="1" hangingPunct="1">
              <a:defRPr/>
            </a:pPr>
            <a:r>
              <a:rPr lang="es-ES_tradnl" sz="2800" smtClean="0"/>
              <a:t>Estimación</a:t>
            </a:r>
            <a:r>
              <a:rPr lang="en-US" sz="2800" smtClean="0"/>
              <a:t> Capital de trabajo</a:t>
            </a:r>
            <a:r>
              <a:rPr lang="es-ES_tradnl" sz="2800" smtClean="0"/>
              <a:t>:</a:t>
            </a:r>
          </a:p>
          <a:p>
            <a:pPr lvl="1" eaLnBrk="1" hangingPunct="1">
              <a:defRPr/>
            </a:pPr>
            <a:r>
              <a:rPr lang="es-ES_tradnl" sz="2400" smtClean="0"/>
              <a:t>Proyección movimiento de caja.</a:t>
            </a:r>
          </a:p>
          <a:p>
            <a:pPr lvl="1" eaLnBrk="1" hangingPunct="1">
              <a:defRPr/>
            </a:pPr>
            <a:r>
              <a:rPr lang="es-ES_tradnl" sz="2400" smtClean="0"/>
              <a:t>Posteriormente puede aumentar o disminuir.</a:t>
            </a:r>
          </a:p>
          <a:p>
            <a:pPr lvl="1" eaLnBrk="1" hangingPunct="1">
              <a:defRPr/>
            </a:pPr>
            <a:r>
              <a:rPr lang="es-ES_tradnl" sz="2400" smtClean="0"/>
              <a:t>Sólo el incremento o disminución de stocks debe incluirse en los flujos de caja.</a:t>
            </a:r>
          </a:p>
          <a:p>
            <a:pPr eaLnBrk="1" hangingPunct="1">
              <a:defRPr/>
            </a:pPr>
            <a:r>
              <a:rPr lang="es-ES_tradnl" sz="2800" smtClean="0"/>
              <a:t>Costos Operacionales:</a:t>
            </a:r>
          </a:p>
          <a:p>
            <a:pPr lvl="1" eaLnBrk="1" hangingPunct="1">
              <a:defRPr/>
            </a:pPr>
            <a:r>
              <a:rPr lang="es-ES_tradnl" sz="2400" smtClean="0"/>
              <a:t>remuneraciones.</a:t>
            </a:r>
          </a:p>
          <a:p>
            <a:pPr lvl="1" eaLnBrk="1" hangingPunct="1">
              <a:defRPr/>
            </a:pPr>
            <a:r>
              <a:rPr lang="es-ES_tradnl" sz="2400" smtClean="0"/>
              <a:t>comisiones.</a:t>
            </a:r>
          </a:p>
          <a:p>
            <a:pPr lvl="1" eaLnBrk="1" hangingPunct="1">
              <a:defRPr/>
            </a:pPr>
            <a:r>
              <a:rPr lang="es-ES_tradnl" sz="2400" smtClean="0"/>
              <a:t>materias primas.</a:t>
            </a:r>
            <a:endParaRPr lang="en-US" sz="2400" smtClean="0"/>
          </a:p>
          <a:p>
            <a:pPr lvl="1" eaLnBrk="1" hangingPunct="1">
              <a:defRPr/>
            </a:pPr>
            <a:r>
              <a:rPr lang="en-US" sz="2400" smtClean="0"/>
              <a:t>Otros Costos o gastos.</a:t>
            </a:r>
            <a:endParaRPr lang="es-ES_tradnl" sz="2400" smtClean="0"/>
          </a:p>
        </p:txBody>
      </p:sp>
    </p:spTree>
  </p:cSld>
  <p:clrMapOvr>
    <a:masterClrMapping/>
  </p:clrMapOvr>
  <p:transition spd="slow"/>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1143000" y="76200"/>
            <a:ext cx="7772400" cy="1143000"/>
          </a:xfrm>
        </p:spPr>
        <p:txBody>
          <a:bodyPr/>
          <a:lstStyle/>
          <a:p>
            <a:pPr eaLnBrk="1" hangingPunct="1"/>
            <a:r>
              <a:rPr lang="en-US" smtClean="0"/>
              <a:t>Y el Financiamiento?</a:t>
            </a:r>
            <a:endParaRPr lang="es-ES_tradnl" smtClean="0"/>
          </a:p>
        </p:txBody>
      </p:sp>
      <p:sp>
        <p:nvSpPr>
          <p:cNvPr id="952323" name="Rectangle 3"/>
          <p:cNvSpPr>
            <a:spLocks noGrp="1" noChangeArrowheads="1"/>
          </p:cNvSpPr>
          <p:nvPr>
            <p:ph type="body" idx="1"/>
          </p:nvPr>
        </p:nvSpPr>
        <p:spPr/>
        <p:txBody>
          <a:bodyPr/>
          <a:lstStyle/>
          <a:p>
            <a:pPr eaLnBrk="1" hangingPunct="1">
              <a:lnSpc>
                <a:spcPct val="90000"/>
              </a:lnSpc>
              <a:defRPr/>
            </a:pPr>
            <a:r>
              <a:rPr lang="es-ES_tradnl" sz="2800" smtClean="0"/>
              <a:t>Flujo a analizar puede ser con o sin financiamiento, pero</a:t>
            </a:r>
            <a:r>
              <a:rPr lang="en-US" sz="2800" smtClean="0"/>
              <a:t>:</a:t>
            </a:r>
          </a:p>
          <a:p>
            <a:pPr eaLnBrk="1" hangingPunct="1">
              <a:lnSpc>
                <a:spcPct val="90000"/>
              </a:lnSpc>
              <a:defRPr/>
            </a:pPr>
            <a:r>
              <a:rPr lang="en-US" sz="2800" smtClean="0"/>
              <a:t>T</a:t>
            </a:r>
            <a:r>
              <a:rPr lang="es-ES_tradnl" sz="2800" smtClean="0"/>
              <a:t>odo proyecto debe ser rentable por si mismo y no dependiendo del financiamiento.</a:t>
            </a:r>
          </a:p>
          <a:p>
            <a:pPr eaLnBrk="1" hangingPunct="1">
              <a:lnSpc>
                <a:spcPct val="90000"/>
              </a:lnSpc>
              <a:defRPr/>
            </a:pPr>
            <a:r>
              <a:rPr lang="es-ES_tradnl" sz="2800" smtClean="0"/>
              <a:t>Recomendable analizar ambos flujos para ver efecto del financiamiento en flujo de inversionistas.</a:t>
            </a:r>
            <a:endParaRPr lang="en-US" sz="2800" smtClean="0"/>
          </a:p>
          <a:p>
            <a:pPr eaLnBrk="1" hangingPunct="1">
              <a:lnSpc>
                <a:spcPct val="90000"/>
              </a:lnSpc>
              <a:defRPr/>
            </a:pPr>
            <a:r>
              <a:rPr lang="en-US" sz="2800" smtClean="0"/>
              <a:t>No olvidar Escudo Fiscal de Gasto Financiero.</a:t>
            </a:r>
            <a:endParaRPr lang="es-ES_tradnl" sz="2800" smtClean="0"/>
          </a:p>
        </p:txBody>
      </p:sp>
    </p:spTree>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2"/>
          <p:cNvSpPr>
            <a:spLocks noGrp="1" noChangeArrowheads="1"/>
          </p:cNvSpPr>
          <p:nvPr>
            <p:ph type="title"/>
          </p:nvPr>
        </p:nvSpPr>
        <p:spPr>
          <a:xfrm>
            <a:off x="1143000" y="-76200"/>
            <a:ext cx="7772400" cy="1143000"/>
          </a:xfrm>
        </p:spPr>
        <p:txBody>
          <a:bodyPr/>
          <a:lstStyle/>
          <a:p>
            <a:pPr eaLnBrk="1" hangingPunct="1"/>
            <a:r>
              <a:rPr lang="en-US" smtClean="0"/>
              <a:t>Apalancamiento Financiero</a:t>
            </a:r>
            <a:endParaRPr lang="es-ES_tradnl" smtClean="0"/>
          </a:p>
        </p:txBody>
      </p:sp>
      <p:sp>
        <p:nvSpPr>
          <p:cNvPr id="953347" name="Rectangle 3"/>
          <p:cNvSpPr>
            <a:spLocks noGrp="1" noChangeArrowheads="1"/>
          </p:cNvSpPr>
          <p:nvPr>
            <p:ph type="body" idx="1"/>
          </p:nvPr>
        </p:nvSpPr>
        <p:spPr>
          <a:xfrm>
            <a:off x="1143000" y="1066800"/>
            <a:ext cx="7772400" cy="4572000"/>
          </a:xfrm>
        </p:spPr>
        <p:txBody>
          <a:bodyPr/>
          <a:lstStyle/>
          <a:p>
            <a:pPr eaLnBrk="1" hangingPunct="1">
              <a:lnSpc>
                <a:spcPct val="90000"/>
              </a:lnSpc>
              <a:defRPr/>
            </a:pPr>
            <a:r>
              <a:rPr lang="en-US" sz="2400" smtClean="0"/>
              <a:t>F</a:t>
            </a:r>
            <a:r>
              <a:rPr lang="es-ES_tradnl" sz="2400" smtClean="0"/>
              <a:t>inanciar proyecto con capital ajeno muchas veces no por falta de fondos, sino porque permite, aumentar </a:t>
            </a:r>
            <a:r>
              <a:rPr lang="en-US" sz="2400" smtClean="0"/>
              <a:t>VAN: Apalancamiento Financiero</a:t>
            </a:r>
            <a:r>
              <a:rPr lang="es-ES_tradnl" sz="2400" smtClean="0"/>
              <a:t>.</a:t>
            </a:r>
          </a:p>
          <a:p>
            <a:pPr eaLnBrk="1" hangingPunct="1">
              <a:lnSpc>
                <a:spcPct val="90000"/>
              </a:lnSpc>
              <a:defRPr/>
            </a:pPr>
            <a:r>
              <a:rPr lang="en-US" sz="2400" smtClean="0"/>
              <a:t>C</a:t>
            </a:r>
            <a:r>
              <a:rPr lang="es-ES_tradnl" sz="2400" smtClean="0"/>
              <a:t>on </a:t>
            </a:r>
            <a:r>
              <a:rPr lang="en-US" sz="2400" smtClean="0"/>
              <a:t>prestamo </a:t>
            </a:r>
            <a:r>
              <a:rPr lang="es-ES_tradnl" sz="2400" smtClean="0"/>
              <a:t>de interés i, costo de oportunidad r e impuesto a las utilidades t:</a:t>
            </a:r>
          </a:p>
          <a:p>
            <a:pPr eaLnBrk="1" hangingPunct="1">
              <a:lnSpc>
                <a:spcPct val="90000"/>
              </a:lnSpc>
              <a:defRPr/>
            </a:pPr>
            <a:endParaRPr lang="es-ES_tradnl" sz="2400" smtClean="0"/>
          </a:p>
          <a:p>
            <a:pPr eaLnBrk="1" hangingPunct="1">
              <a:lnSpc>
                <a:spcPct val="90000"/>
              </a:lnSpc>
              <a:defRPr/>
            </a:pPr>
            <a:endParaRPr lang="es-ES_tradnl" sz="2400" smtClean="0"/>
          </a:p>
          <a:p>
            <a:pPr eaLnBrk="1" hangingPunct="1">
              <a:lnSpc>
                <a:spcPct val="90000"/>
              </a:lnSpc>
              <a:defRPr/>
            </a:pPr>
            <a:r>
              <a:rPr lang="en-US" sz="2400" smtClean="0"/>
              <a:t>1er caso hay </a:t>
            </a:r>
            <a:r>
              <a:rPr lang="es-ES_tradnl" sz="2400" smtClean="0"/>
              <a:t>capital para financiar </a:t>
            </a:r>
            <a:r>
              <a:rPr lang="en-US" sz="2400" smtClean="0"/>
              <a:t>proyecto pero</a:t>
            </a:r>
            <a:r>
              <a:rPr lang="es-ES_tradnl" sz="2400" smtClean="0"/>
              <a:t> es más barato pedir prestado a otro que a nosotros.</a:t>
            </a:r>
          </a:p>
          <a:p>
            <a:pPr eaLnBrk="1" hangingPunct="1">
              <a:lnSpc>
                <a:spcPct val="90000"/>
              </a:lnSpc>
              <a:defRPr/>
            </a:pPr>
            <a:r>
              <a:rPr lang="en-US" sz="2400" smtClean="0"/>
              <a:t>2o </a:t>
            </a:r>
            <a:r>
              <a:rPr lang="es-ES_tradnl" sz="2400" smtClean="0"/>
              <a:t>caso, </a:t>
            </a:r>
            <a:r>
              <a:rPr lang="en-US" sz="2400" smtClean="0"/>
              <a:t>hay </a:t>
            </a:r>
            <a:r>
              <a:rPr lang="es-ES_tradnl" sz="2400" smtClean="0"/>
              <a:t>capital para financiar </a:t>
            </a:r>
            <a:r>
              <a:rPr lang="en-US" sz="2400" smtClean="0"/>
              <a:t>todo </a:t>
            </a:r>
            <a:r>
              <a:rPr lang="es-ES_tradnl" sz="2400" smtClean="0"/>
              <a:t>el proyecto, endeudamiento será conveniente si rentabilidad que nos exige el acreedor es menor que la que entregan los flujos del proyecto. </a:t>
            </a:r>
            <a:endParaRPr lang="en-US" sz="2400" smtClean="0"/>
          </a:p>
          <a:p>
            <a:pPr eaLnBrk="1" hangingPunct="1">
              <a:lnSpc>
                <a:spcPct val="90000"/>
              </a:lnSpc>
              <a:defRPr/>
            </a:pPr>
            <a:r>
              <a:rPr lang="es-ES_tradnl" sz="2400" smtClean="0"/>
              <a:t>En ambos casos se cumplirá que:</a:t>
            </a:r>
          </a:p>
        </p:txBody>
      </p:sp>
      <p:graphicFrame>
        <p:nvGraphicFramePr>
          <p:cNvPr id="35842" name="Object 4"/>
          <p:cNvGraphicFramePr>
            <a:graphicFrameLocks noChangeAspect="1"/>
          </p:cNvGraphicFramePr>
          <p:nvPr/>
        </p:nvGraphicFramePr>
        <p:xfrm>
          <a:off x="2247900" y="2914650"/>
          <a:ext cx="5219700" cy="711200"/>
        </p:xfrm>
        <a:graphic>
          <a:graphicData uri="http://schemas.openxmlformats.org/presentationml/2006/ole">
            <p:oleObj spid="_x0000_s35842" name="Ecuación" r:id="rId3" imgW="5219640" imgH="711000" progId="Equation.3">
              <p:embed/>
            </p:oleObj>
          </a:graphicData>
        </a:graphic>
      </p:graphicFrame>
      <p:graphicFrame>
        <p:nvGraphicFramePr>
          <p:cNvPr id="35843" name="Object 5"/>
          <p:cNvGraphicFramePr>
            <a:graphicFrameLocks noChangeAspect="1"/>
          </p:cNvGraphicFramePr>
          <p:nvPr/>
        </p:nvGraphicFramePr>
        <p:xfrm>
          <a:off x="3581400" y="6172200"/>
          <a:ext cx="2146300" cy="354013"/>
        </p:xfrm>
        <a:graphic>
          <a:graphicData uri="http://schemas.openxmlformats.org/presentationml/2006/ole">
            <p:oleObj spid="_x0000_s35843" name="Ecuación" r:id="rId4" imgW="2145960" imgH="355320" progId="Equation.3">
              <p:embed/>
            </p:oleObj>
          </a:graphicData>
        </a:graphic>
      </p:graphicFrame>
    </p:spTree>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4370" name="Rectangle 2"/>
          <p:cNvSpPr>
            <a:spLocks noChangeArrowheads="1"/>
          </p:cNvSpPr>
          <p:nvPr/>
        </p:nvSpPr>
        <p:spPr bwMode="auto">
          <a:xfrm>
            <a:off x="609600" y="1219200"/>
            <a:ext cx="7924800" cy="4800600"/>
          </a:xfrm>
          <a:prstGeom prst="rect">
            <a:avLst/>
          </a:prstGeom>
          <a:noFill/>
          <a:ln w="9525">
            <a:noFill/>
            <a:miter lim="800000"/>
            <a:headEnd/>
            <a:tailEnd/>
          </a:ln>
          <a:effectLst/>
        </p:spPr>
        <p:txBody>
          <a:bodyPr lIns="92075" tIns="46038" rIns="92075" bIns="46038"/>
          <a:lstStyle/>
          <a:p>
            <a:pPr marL="342900" indent="-342900">
              <a:spcBef>
                <a:spcPct val="20000"/>
              </a:spcBef>
              <a:buFontTx/>
              <a:buChar char="•"/>
              <a:defRPr/>
            </a:pPr>
            <a:endParaRPr lang="es-CL" b="1">
              <a:effectLst>
                <a:outerShdw blurRad="38100" dist="38100" dir="2700000" algn="tl">
                  <a:srgbClr val="000000"/>
                </a:outerShdw>
              </a:effectLst>
              <a:latin typeface="Arial" pitchFamily="34" charset="0"/>
            </a:endParaRPr>
          </a:p>
        </p:txBody>
      </p:sp>
      <p:sp>
        <p:nvSpPr>
          <p:cNvPr id="105475" name="Rectangle 3"/>
          <p:cNvSpPr>
            <a:spLocks noGrp="1" noChangeArrowheads="1"/>
          </p:cNvSpPr>
          <p:nvPr>
            <p:ph type="title"/>
          </p:nvPr>
        </p:nvSpPr>
        <p:spPr>
          <a:xfrm>
            <a:off x="1143000" y="0"/>
            <a:ext cx="7772400" cy="1143000"/>
          </a:xfrm>
        </p:spPr>
        <p:txBody>
          <a:bodyPr/>
          <a:lstStyle/>
          <a:p>
            <a:pPr eaLnBrk="1" hangingPunct="1"/>
            <a:r>
              <a:rPr lang="en-US" smtClean="0"/>
              <a:t>Escudo Fiscal</a:t>
            </a:r>
            <a:endParaRPr lang="es-ES_tradnl" smtClean="0"/>
          </a:p>
        </p:txBody>
      </p:sp>
      <p:sp>
        <p:nvSpPr>
          <p:cNvPr id="954372" name="Rectangle 4"/>
          <p:cNvSpPr>
            <a:spLocks noGrp="1" noChangeArrowheads="1"/>
          </p:cNvSpPr>
          <p:nvPr>
            <p:ph type="body" idx="1"/>
          </p:nvPr>
        </p:nvSpPr>
        <p:spPr>
          <a:xfrm>
            <a:off x="1169988" y="990600"/>
            <a:ext cx="7974012" cy="5562600"/>
          </a:xfrm>
        </p:spPr>
        <p:txBody>
          <a:bodyPr/>
          <a:lstStyle/>
          <a:p>
            <a:pPr eaLnBrk="1" hangingPunct="1">
              <a:lnSpc>
                <a:spcPct val="90000"/>
              </a:lnSpc>
              <a:defRPr/>
            </a:pPr>
            <a:r>
              <a:rPr lang="en-US" sz="2800" smtClean="0"/>
              <a:t>E</a:t>
            </a:r>
            <a:r>
              <a:rPr lang="es-ES_tradnl" sz="2800" smtClean="0"/>
              <a:t>stado </a:t>
            </a:r>
            <a:r>
              <a:rPr lang="en-US" sz="2800" smtClean="0"/>
              <a:t>p</a:t>
            </a:r>
            <a:r>
              <a:rPr lang="es-ES_tradnl" sz="2800" smtClean="0"/>
              <a:t>ermite disminución de base impositiva.</a:t>
            </a:r>
            <a:r>
              <a:rPr lang="en-US" sz="2800" smtClean="0"/>
              <a:t> E</a:t>
            </a:r>
            <a:r>
              <a:rPr lang="es-ES_tradnl" sz="2800" smtClean="0"/>
              <a:t>scudo fiscal se compone de:</a:t>
            </a:r>
          </a:p>
          <a:p>
            <a:pPr lvl="1" eaLnBrk="1" hangingPunct="1">
              <a:lnSpc>
                <a:spcPct val="90000"/>
              </a:lnSpc>
              <a:defRPr/>
            </a:pPr>
            <a:r>
              <a:rPr lang="es-ES_tradnl" sz="2400" smtClean="0"/>
              <a:t>Depreciación.</a:t>
            </a:r>
          </a:p>
          <a:p>
            <a:pPr lvl="1" eaLnBrk="1" hangingPunct="1">
              <a:lnSpc>
                <a:spcPct val="90000"/>
              </a:lnSpc>
              <a:defRPr/>
            </a:pPr>
            <a:r>
              <a:rPr lang="en-US" sz="2400" smtClean="0"/>
              <a:t>Amortización </a:t>
            </a:r>
            <a:r>
              <a:rPr lang="es-ES_tradnl" sz="2400" smtClean="0"/>
              <a:t>Pérdida ejercicio</a:t>
            </a:r>
            <a:r>
              <a:rPr lang="en-US" sz="2400" smtClean="0"/>
              <a:t>s</a:t>
            </a:r>
            <a:r>
              <a:rPr lang="es-ES_tradnl" sz="2400" smtClean="0"/>
              <a:t> anterior</a:t>
            </a:r>
            <a:r>
              <a:rPr lang="en-US" sz="2400" smtClean="0"/>
              <a:t>es</a:t>
            </a:r>
            <a:r>
              <a:rPr lang="es-ES_tradnl" sz="2400" smtClean="0"/>
              <a:t>.</a:t>
            </a:r>
          </a:p>
          <a:p>
            <a:pPr lvl="1" eaLnBrk="1" hangingPunct="1">
              <a:lnSpc>
                <a:spcPct val="90000"/>
              </a:lnSpc>
              <a:defRPr/>
            </a:pPr>
            <a:r>
              <a:rPr lang="es-ES_tradnl" sz="2400" smtClean="0"/>
              <a:t>Intereses por créditos en instituciones financieras.</a:t>
            </a:r>
            <a:endParaRPr lang="en-US" sz="2400" smtClean="0"/>
          </a:p>
          <a:p>
            <a:pPr lvl="1" eaLnBrk="1" hangingPunct="1">
              <a:lnSpc>
                <a:spcPct val="90000"/>
              </a:lnSpc>
              <a:defRPr/>
            </a:pPr>
            <a:r>
              <a:rPr lang="en-US" sz="2400" smtClean="0"/>
              <a:t>Amortización de Gastos Prepagados o Diferidos.</a:t>
            </a:r>
          </a:p>
          <a:p>
            <a:pPr lvl="1" eaLnBrk="1" hangingPunct="1">
              <a:lnSpc>
                <a:spcPct val="90000"/>
              </a:lnSpc>
              <a:defRPr/>
            </a:pPr>
            <a:r>
              <a:rPr lang="en-US" sz="2400" smtClean="0"/>
              <a:t>Provisión de Gastos por Pagar.</a:t>
            </a:r>
            <a:endParaRPr lang="es-ES_tradnl" sz="2400" smtClean="0"/>
          </a:p>
          <a:p>
            <a:pPr eaLnBrk="1" hangingPunct="1">
              <a:lnSpc>
                <a:spcPct val="90000"/>
              </a:lnSpc>
              <a:defRPr/>
            </a:pPr>
            <a:r>
              <a:rPr lang="es-ES_tradnl" sz="2800" smtClean="0"/>
              <a:t>Su efecto es simple: Disminuyen la cantidad de impuesto a pagar.</a:t>
            </a:r>
            <a:r>
              <a:rPr lang="en-US" sz="2800" smtClean="0"/>
              <a:t> </a:t>
            </a:r>
            <a:r>
              <a:rPr lang="es-ES_tradnl" sz="2800" smtClean="0"/>
              <a:t>Por lo tanto, empresas harán lo posible para maximizar </a:t>
            </a:r>
            <a:r>
              <a:rPr lang="en-US" sz="2800" smtClean="0"/>
              <a:t>el </a:t>
            </a:r>
            <a:r>
              <a:rPr lang="es-ES_tradnl" sz="2800" smtClean="0"/>
              <a:t>escudo.</a:t>
            </a:r>
            <a:r>
              <a:rPr lang="en-US" sz="2800" smtClean="0"/>
              <a:t> </a:t>
            </a:r>
          </a:p>
          <a:p>
            <a:pPr eaLnBrk="1" hangingPunct="1">
              <a:lnSpc>
                <a:spcPct val="90000"/>
              </a:lnSpc>
              <a:defRPr/>
            </a:pPr>
            <a:r>
              <a:rPr lang="en-US" sz="2800" smtClean="0"/>
              <a:t>Estos no afectan directamente al flujo pero su efecto en pago de impuestos si:</a:t>
            </a:r>
          </a:p>
          <a:p>
            <a:pPr lvl="1" eaLnBrk="1" hangingPunct="1">
              <a:lnSpc>
                <a:spcPct val="90000"/>
              </a:lnSpc>
              <a:defRPr/>
            </a:pPr>
            <a:r>
              <a:rPr lang="en-US" sz="2400" smtClean="0"/>
              <a:t>Calcular su efecto y sumarlos al flujo.</a:t>
            </a:r>
            <a:r>
              <a:rPr lang="es-ES_tradnl" sz="2400" smtClean="0"/>
              <a:t> </a:t>
            </a:r>
          </a:p>
        </p:txBody>
      </p:sp>
    </p:spTree>
  </p:cSld>
  <p:clrMapOvr>
    <a:masterClrMapping/>
  </p:clrMapOvr>
  <p:transition spd="med" advClick="0"/>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hangingPunct="1"/>
            <a:r>
              <a:rPr lang="en-US" smtClean="0"/>
              <a:t>IVA</a:t>
            </a:r>
            <a:endParaRPr lang="es-ES_tradnl" smtClean="0"/>
          </a:p>
        </p:txBody>
      </p:sp>
      <p:sp>
        <p:nvSpPr>
          <p:cNvPr id="955395" name="Rectangle 3"/>
          <p:cNvSpPr>
            <a:spLocks noGrp="1" noChangeArrowheads="1"/>
          </p:cNvSpPr>
          <p:nvPr>
            <p:ph type="body" idx="1"/>
          </p:nvPr>
        </p:nvSpPr>
        <p:spPr/>
        <p:txBody>
          <a:bodyPr/>
          <a:lstStyle/>
          <a:p>
            <a:pPr eaLnBrk="1" hangingPunct="1">
              <a:defRPr/>
            </a:pPr>
            <a:r>
              <a:rPr lang="en-US" smtClean="0"/>
              <a:t>IVA normalmente no debería ser un egreso: </a:t>
            </a:r>
            <a:r>
              <a:rPr lang="es-ES_tradnl" smtClean="0"/>
              <a:t>empresa simplemente recauda</a:t>
            </a:r>
            <a:r>
              <a:rPr lang="en-US" smtClean="0"/>
              <a:t>.</a:t>
            </a:r>
          </a:p>
          <a:p>
            <a:pPr eaLnBrk="1" hangingPunct="1">
              <a:defRPr/>
            </a:pPr>
            <a:r>
              <a:rPr lang="en-US" smtClean="0"/>
              <a:t>Sin embargo en el país, empresas que no exportan no reciben reliquidación de IVA y deberían de considerarlo como egreso.</a:t>
            </a:r>
            <a:endParaRPr lang="es-ES_tradnl" smtClean="0"/>
          </a:p>
          <a:p>
            <a:pPr eaLnBrk="1" hangingPunct="1">
              <a:defRPr/>
            </a:pPr>
            <a:endParaRPr lang="es-ES_tradnl" smtClean="0"/>
          </a:p>
          <a:p>
            <a:pPr eaLnBrk="1" hangingPunct="1">
              <a:defRPr/>
            </a:pPr>
            <a:endParaRPr lang="es-ES_tradnl" smtClean="0"/>
          </a:p>
        </p:txBody>
      </p:sp>
    </p:spTree>
  </p:cSld>
  <p:clrMapOvr>
    <a:masterClrMapping/>
  </p:clrMapOvr>
  <p:transition spd="slow"/>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1143000" y="0"/>
            <a:ext cx="7772400" cy="1143000"/>
          </a:xfrm>
        </p:spPr>
        <p:txBody>
          <a:bodyPr/>
          <a:lstStyle/>
          <a:p>
            <a:pPr eaLnBrk="1" hangingPunct="1"/>
            <a:r>
              <a:rPr lang="es-ES_tradnl" sz="3600" smtClean="0"/>
              <a:t>Estime Flujos de Caja en una </a:t>
            </a:r>
            <a:br>
              <a:rPr lang="es-ES_tradnl" sz="3600" smtClean="0"/>
            </a:br>
            <a:r>
              <a:rPr lang="es-ES_tradnl" sz="3600" smtClean="0"/>
              <a:t>Base Incremental</a:t>
            </a:r>
          </a:p>
        </p:txBody>
      </p:sp>
      <p:sp>
        <p:nvSpPr>
          <p:cNvPr id="957443" name="Rectangle 3"/>
          <p:cNvSpPr>
            <a:spLocks noGrp="1" noChangeArrowheads="1"/>
          </p:cNvSpPr>
          <p:nvPr>
            <p:ph type="body" idx="1"/>
          </p:nvPr>
        </p:nvSpPr>
        <p:spPr>
          <a:xfrm>
            <a:off x="1169988" y="1406525"/>
            <a:ext cx="7772400" cy="4918075"/>
          </a:xfrm>
        </p:spPr>
        <p:txBody>
          <a:bodyPr/>
          <a:lstStyle/>
          <a:p>
            <a:pPr algn="just" eaLnBrk="1" hangingPunct="1">
              <a:defRPr/>
            </a:pPr>
            <a:r>
              <a:rPr lang="es-EC" sz="2400" smtClean="0"/>
              <a:t>Efecto adicional de inversión que se hace.</a:t>
            </a:r>
          </a:p>
          <a:p>
            <a:pPr algn="just" eaLnBrk="1" hangingPunct="1">
              <a:defRPr/>
            </a:pPr>
            <a:r>
              <a:rPr lang="es-EC" sz="2400" smtClean="0"/>
              <a:t>Valor de proyecto depende de flujos </a:t>
            </a:r>
            <a:r>
              <a:rPr lang="es-EC" sz="2400" b="1" u="sng" smtClean="0"/>
              <a:t>adicionales</a:t>
            </a:r>
            <a:r>
              <a:rPr lang="es-EC" sz="2400" smtClean="0"/>
              <a:t> que se generen después de aceptación de proyecto. </a:t>
            </a:r>
          </a:p>
          <a:p>
            <a:pPr algn="just" eaLnBrk="1" hangingPunct="1">
              <a:defRPr/>
            </a:pPr>
            <a:r>
              <a:rPr lang="es-EC" sz="2400" u="sng" smtClean="0"/>
              <a:t>Evalue Flujo de Caja de Inversionista con y sin el proyecto, VAN de diferencia de flujos es el relevante.</a:t>
            </a:r>
          </a:p>
          <a:p>
            <a:pPr algn="just" eaLnBrk="1" hangingPunct="1">
              <a:defRPr/>
            </a:pPr>
            <a:r>
              <a:rPr lang="es-EC" sz="2400" smtClean="0"/>
              <a:t>No confunda retornos promedio con  ganancias incrementales:</a:t>
            </a:r>
          </a:p>
          <a:p>
            <a:pPr lvl="1" algn="just" eaLnBrk="1" hangingPunct="1">
              <a:defRPr/>
            </a:pPr>
            <a:r>
              <a:rPr lang="es-EC" sz="2000" smtClean="0"/>
              <a:t>A veces, VAN incremental en una inversión en una división no rentable es altamente positivo.</a:t>
            </a:r>
          </a:p>
          <a:p>
            <a:pPr lvl="1" algn="just" eaLnBrk="1" hangingPunct="1">
              <a:defRPr/>
            </a:pPr>
            <a:r>
              <a:rPr lang="es-EC" sz="2000" smtClean="0"/>
              <a:t>No siempre es bueno invertir más en una división rentable, porque puede llegarse a punto en donde ya no hay buenas oportunidades de rentabilidad. </a:t>
            </a:r>
            <a:endParaRPr lang="es-EC" sz="3200" smtClean="0"/>
          </a:p>
        </p:txBody>
      </p:sp>
    </p:spTree>
  </p:cSld>
  <p:clrMapOvr>
    <a:masterClrMapping/>
  </p:clrMapOvr>
  <p:transition spd="me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381000" y="-76200"/>
            <a:ext cx="8610600" cy="1143000"/>
          </a:xfrm>
        </p:spPr>
        <p:txBody>
          <a:bodyPr/>
          <a:lstStyle/>
          <a:p>
            <a:pPr eaLnBrk="1" hangingPunct="1"/>
            <a:r>
              <a:rPr lang="es-ES_tradnl" sz="3600" smtClean="0"/>
              <a:t>Estime Flujos de Caja Incremental</a:t>
            </a:r>
            <a:r>
              <a:rPr lang="en-US" sz="3600" smtClean="0"/>
              <a:t>es</a:t>
            </a:r>
            <a:endParaRPr lang="es-ES_tradnl" sz="3600" smtClean="0"/>
          </a:p>
        </p:txBody>
      </p:sp>
      <p:sp>
        <p:nvSpPr>
          <p:cNvPr id="958467" name="Rectangle 3"/>
          <p:cNvSpPr>
            <a:spLocks noGrp="1" noChangeArrowheads="1"/>
          </p:cNvSpPr>
          <p:nvPr>
            <p:ph type="body" idx="1"/>
          </p:nvPr>
        </p:nvSpPr>
        <p:spPr>
          <a:xfrm>
            <a:off x="1169988" y="914400"/>
            <a:ext cx="7772400" cy="5562600"/>
          </a:xfrm>
        </p:spPr>
        <p:txBody>
          <a:bodyPr/>
          <a:lstStyle/>
          <a:p>
            <a:pPr algn="just" eaLnBrk="1" hangingPunct="1">
              <a:lnSpc>
                <a:spcPct val="90000"/>
              </a:lnSpc>
              <a:defRPr/>
            </a:pPr>
            <a:r>
              <a:rPr lang="es-EC" sz="2400" smtClean="0"/>
              <a:t>Suponga un hotel que esté en malas condiciones y lo vayan a clausurar, pero inviertiendo en remodelarlo puede hacer que mucha gente vaya. El beneficio incremental será toda la gente que vaya </a:t>
            </a:r>
            <a:r>
              <a:rPr lang="es-EC" sz="2400" i="1" smtClean="0"/>
              <a:t>versus</a:t>
            </a:r>
            <a:r>
              <a:rPr lang="es-EC" sz="2400" smtClean="0"/>
              <a:t> el que no vaya nadie.</a:t>
            </a:r>
          </a:p>
          <a:p>
            <a:pPr algn="just" eaLnBrk="1" hangingPunct="1">
              <a:lnSpc>
                <a:spcPct val="90000"/>
              </a:lnSpc>
              <a:defRPr/>
            </a:pPr>
            <a:r>
              <a:rPr lang="es-EC" sz="2400" smtClean="0"/>
              <a:t>VAN incremental puede ser enorme. Pero beneficios deben de ser netos de todos los costos, o empresa puede embarcarse en reconstrucción parte a parte de una línea no rentable.</a:t>
            </a:r>
          </a:p>
          <a:p>
            <a:pPr algn="just" eaLnBrk="1" hangingPunct="1">
              <a:lnSpc>
                <a:spcPct val="90000"/>
              </a:lnSpc>
              <a:defRPr/>
            </a:pPr>
            <a:r>
              <a:rPr lang="es-EC" sz="2400" smtClean="0"/>
              <a:t>Incluya todos los efectos relacionados: Importante incluir los efectos que proyecto va a tener en el resto de los negocios: inversión en un bus de transporte puede no ser muy rentable, pero puede generar beneficios importantes al aumentar volumen de clientes que vayan al hotel.</a:t>
            </a:r>
          </a:p>
          <a:p>
            <a:pPr algn="just" eaLnBrk="1" hangingPunct="1">
              <a:lnSpc>
                <a:spcPct val="90000"/>
              </a:lnSpc>
              <a:defRPr/>
            </a:pPr>
            <a:r>
              <a:rPr lang="es-EC" sz="2400" smtClean="0"/>
              <a:t>No olvide requerimientos de capital de trabajo. </a:t>
            </a:r>
          </a:p>
        </p:txBody>
      </p:sp>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2961</TotalTime>
  <Words>10178</Words>
  <Application>Microsoft PowerPoint</Application>
  <PresentationFormat>Presentación en pantalla (4:3)</PresentationFormat>
  <Paragraphs>1253</Paragraphs>
  <Slides>168</Slides>
  <Notes>25</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9</vt:i4>
      </vt:variant>
      <vt:variant>
        <vt:lpstr>Títulos de diapositiva</vt:lpstr>
      </vt:variant>
      <vt:variant>
        <vt:i4>168</vt:i4>
      </vt:variant>
    </vt:vector>
  </HeadingPairs>
  <TitlesOfParts>
    <vt:vector size="185" baseType="lpstr">
      <vt:lpstr>Times New Roman</vt:lpstr>
      <vt:lpstr>Arial</vt:lpstr>
      <vt:lpstr>Wingdings</vt:lpstr>
      <vt:lpstr>Symbol</vt:lpstr>
      <vt:lpstr>Batang</vt:lpstr>
      <vt:lpstr>MS Gothic</vt:lpstr>
      <vt:lpstr>Arial Unicode MS</vt:lpstr>
      <vt:lpstr>Azure</vt:lpstr>
      <vt:lpstr>Microsoft Graph 2000 Chart</vt:lpstr>
      <vt:lpstr>Microsoft Excel Chart</vt:lpstr>
      <vt:lpstr>Microsoft Clip Gallery</vt:lpstr>
      <vt:lpstr>Microsoft Excel Worksheet</vt:lpstr>
      <vt:lpstr>Microsoft Equation 3.0</vt:lpstr>
      <vt:lpstr>Documento de Microsoft Word</vt:lpstr>
      <vt:lpstr>Microsoft Word Document</vt:lpstr>
      <vt:lpstr>Ecuación de MS Editor de ecuaciones 3.0</vt:lpstr>
      <vt:lpstr>Galería de imágenes de Microsoft</vt:lpstr>
      <vt:lpstr>Formulación y Evaluación de Proyectos Acuícolas</vt:lpstr>
      <vt:lpstr>Fabrizio Marcillo Morla</vt:lpstr>
      <vt:lpstr>Objetivos</vt:lpstr>
      <vt:lpstr>Introducción a las Finanzas</vt:lpstr>
      <vt:lpstr>Costos</vt:lpstr>
      <vt:lpstr>Escala Relevante</vt:lpstr>
      <vt:lpstr>Costos Variables</vt:lpstr>
      <vt:lpstr>Relación Volumen Costo-utilidad</vt:lpstr>
      <vt:lpstr>Relación Volumen Costo-utilidad</vt:lpstr>
      <vt:lpstr>Contabilidad Administrativa</vt:lpstr>
      <vt:lpstr>Metodología Análisis Proyectos</vt:lpstr>
      <vt:lpstr>Estados Financieros</vt:lpstr>
      <vt:lpstr>Requisitos EEFF</vt:lpstr>
      <vt:lpstr>Limitaciones EEFF</vt:lpstr>
      <vt:lpstr>Estados Financieros Usados en Análisis de Proyectos</vt:lpstr>
      <vt:lpstr>Diapositiva 16</vt:lpstr>
      <vt:lpstr>Balance General</vt:lpstr>
      <vt:lpstr>Activo</vt:lpstr>
      <vt:lpstr>Pasivo y Patrimonio</vt:lpstr>
      <vt:lpstr>P&amp;G</vt:lpstr>
      <vt:lpstr>CONSTRUCCION Y EVALUACION DE FLUJOS DE CAJA </vt:lpstr>
      <vt:lpstr>Costos y Gastos</vt:lpstr>
      <vt:lpstr>Evaluación Financiera</vt:lpstr>
      <vt:lpstr>Mas Vale Pajaro en Mano que Ciento Volando</vt:lpstr>
      <vt:lpstr>Tasas de Interés</vt:lpstr>
      <vt:lpstr>Tasa de Interés Simple</vt:lpstr>
      <vt:lpstr>Tasas de Interés Simple Ejemplos</vt:lpstr>
      <vt:lpstr>Tasa de Interés Compuesto</vt:lpstr>
      <vt:lpstr>Tasa Nominal y Efectiva</vt:lpstr>
      <vt:lpstr>Tasa de Descuento</vt:lpstr>
      <vt:lpstr>Esquema Prestamista – prestatario</vt:lpstr>
      <vt:lpstr>Esquema Inversionista Proyecto</vt:lpstr>
      <vt:lpstr>Tasa de Descuento (cont.)</vt:lpstr>
      <vt:lpstr>Diapositiva 34</vt:lpstr>
      <vt:lpstr>Diapositiva 35</vt:lpstr>
      <vt:lpstr>Equivalencia</vt:lpstr>
      <vt:lpstr>Valor Actual y Valor Futuro</vt:lpstr>
      <vt:lpstr>Valor Actual y Valor Futuro</vt:lpstr>
      <vt:lpstr>Flujo de Caja y  Diagrama de Flujo de Caja</vt:lpstr>
      <vt:lpstr>Diagrama de Flujo de Caja</vt:lpstr>
      <vt:lpstr>Valor Actual</vt:lpstr>
      <vt:lpstr>Flujo de Caja Descontado</vt:lpstr>
      <vt:lpstr>Valor Actual Neto</vt:lpstr>
      <vt:lpstr>Valor Actual Neto</vt:lpstr>
      <vt:lpstr>VAN como un dibujo</vt:lpstr>
      <vt:lpstr>Si la tasa crece, el VAN baja</vt:lpstr>
      <vt:lpstr>Así...</vt:lpstr>
      <vt:lpstr>Resultados del VAN</vt:lpstr>
      <vt:lpstr>Criterios de Evaluación  Financiera y Económica </vt:lpstr>
      <vt:lpstr>Que usan las compañías como criterio primario y secundario?</vt:lpstr>
      <vt:lpstr>Regla general de decisión</vt:lpstr>
      <vt:lpstr>Valor Actual Neto</vt:lpstr>
      <vt:lpstr>VAN</vt:lpstr>
      <vt:lpstr>VAN: Significado</vt:lpstr>
      <vt:lpstr>Propiedades y características del VAN</vt:lpstr>
      <vt:lpstr>VAN: Información</vt:lpstr>
      <vt:lpstr>VAN: Aditividad</vt:lpstr>
      <vt:lpstr>VAN: Aditividad (II)</vt:lpstr>
      <vt:lpstr>VAN: Ceros a la derecha</vt:lpstr>
      <vt:lpstr>VAN: Ceros a la derecha</vt:lpstr>
      <vt:lpstr>Ventajas y Desventajas</vt:lpstr>
      <vt:lpstr>Tasa Interna de Retorno (TIR)</vt:lpstr>
      <vt:lpstr>TIR Cálculo</vt:lpstr>
      <vt:lpstr>TIR, Problema 1.- No reconoce el monto de la Inversión</vt:lpstr>
      <vt:lpstr>TIR, Problema 2.- Hay Flujos Que No Tienen TIR</vt:lpstr>
      <vt:lpstr>TIR, Problema 2.- Hay Flujos Que No Tienen TIR</vt:lpstr>
      <vt:lpstr>TIR, Problema 3.- No todos los Flujos Declinan al aumentar la Tasa de Descuento</vt:lpstr>
      <vt:lpstr>TIR, Problema 3.- No todos los Flujos Declinan al aumentar la Tasa de Descuento</vt:lpstr>
      <vt:lpstr>TIR: ¿Proyecto o Crédito?</vt:lpstr>
      <vt:lpstr>TIR: ¿Proyecto o crédito? (II)</vt:lpstr>
      <vt:lpstr>TIR, Problema 4.- Hay Flujos con mas de una TIR</vt:lpstr>
      <vt:lpstr>TIR, Problema 4.- Hay Flujos con mas de una TIR</vt:lpstr>
      <vt:lpstr>TIR, Problema 4.- Hay Flujos con mas de una TIR</vt:lpstr>
      <vt:lpstr>TIR, Problema 5.- No Considera Reinversiones a  Costo de Oportunidad</vt:lpstr>
      <vt:lpstr>TIR, Problema 5.- No Considera Reinversiones a Costo de Oportunidad</vt:lpstr>
      <vt:lpstr>Periodo Recuperación Inversión (Payback)</vt:lpstr>
      <vt:lpstr>Periodo Recuperación de Inversión</vt:lpstr>
      <vt:lpstr>Periodo Recuperación Descontado</vt:lpstr>
      <vt:lpstr>Periodo Recuperación Descontado</vt:lpstr>
      <vt:lpstr>Periodos de Recuperación</vt:lpstr>
      <vt:lpstr>Tasa de Retorno Contable</vt:lpstr>
      <vt:lpstr>Relación Beneficio / Costo</vt:lpstr>
      <vt:lpstr>Recomendaciones Sobre Uso VAN</vt:lpstr>
      <vt:lpstr>Solo el Flujo de Caja es Relevante</vt:lpstr>
      <vt:lpstr>Solo el Flujo de Caja es Relevante</vt:lpstr>
      <vt:lpstr>Construccion Flujo Caja</vt:lpstr>
      <vt:lpstr>Formato Contable Flujo Caja</vt:lpstr>
      <vt:lpstr>Armar Flujo: Punto Vista Contable I</vt:lpstr>
      <vt:lpstr>Armar Flujo: Punto Vista Contable II</vt:lpstr>
      <vt:lpstr>Formato Financiero Flujo Caja</vt:lpstr>
      <vt:lpstr>Formato de Flujo de Caja</vt:lpstr>
      <vt:lpstr>Entrar Directamente al Flujo:</vt:lpstr>
      <vt:lpstr>Elaboracion Flujo de Caja</vt:lpstr>
      <vt:lpstr>Y el Financiamiento?</vt:lpstr>
      <vt:lpstr>Apalancamiento Financiero</vt:lpstr>
      <vt:lpstr>Escudo Fiscal</vt:lpstr>
      <vt:lpstr>IVA</vt:lpstr>
      <vt:lpstr>Estime Flujos de Caja en una  Base Incremental</vt:lpstr>
      <vt:lpstr>Estime Flujos de Caja Incrementales</vt:lpstr>
      <vt:lpstr>Efectos Secundarios</vt:lpstr>
      <vt:lpstr>Costos Hundidos</vt:lpstr>
      <vt:lpstr>Costos Hundidos</vt:lpstr>
      <vt:lpstr>Costo Hundido</vt:lpstr>
      <vt:lpstr>Costo de Oportunidad (Alternativo)</vt:lpstr>
      <vt:lpstr>Costos Alternativos</vt:lpstr>
      <vt:lpstr>Costos Alternativos</vt:lpstr>
      <vt:lpstr>Gastos Generales Imputados</vt:lpstr>
      <vt:lpstr>Recursos Subutilizados</vt:lpstr>
      <vt:lpstr>Soluciónes?</vt:lpstr>
      <vt:lpstr>Soluciónes?</vt:lpstr>
      <vt:lpstr>Ejemplo de Bodega</vt:lpstr>
      <vt:lpstr>Capital de Trabajo</vt:lpstr>
      <vt:lpstr>Horizonte del Proyecto</vt:lpstr>
      <vt:lpstr>Valor de Salvamento</vt:lpstr>
      <vt:lpstr>Costos y Beneficios Intangibles</vt:lpstr>
      <vt:lpstr>Costos y Beneficios Intangibles: “Valuación”</vt:lpstr>
      <vt:lpstr>Otros Conceptos Clave</vt:lpstr>
      <vt:lpstr>INTERRELACIÓN DE PROYECTOS</vt:lpstr>
      <vt:lpstr>Riesgo</vt:lpstr>
      <vt:lpstr>Sea Consistente en su  Tratamiento de la Inflación</vt:lpstr>
      <vt:lpstr>Ejemplos de Proyectos</vt:lpstr>
      <vt:lpstr>Decisión Reemplazar Equipos</vt:lpstr>
      <vt:lpstr>Uso Financiero de Excel</vt:lpstr>
      <vt:lpstr>Ejercicio</vt:lpstr>
      <vt:lpstr>Función o Fórmula?</vt:lpstr>
      <vt:lpstr>VAN: Función</vt:lpstr>
      <vt:lpstr>VAN: Función</vt:lpstr>
      <vt:lpstr>VAN: Formula</vt:lpstr>
      <vt:lpstr>TIR: Función</vt:lpstr>
      <vt:lpstr>TIR: Función</vt:lpstr>
      <vt:lpstr>TIR: Goal Seek (Buscar Objetivo)</vt:lpstr>
      <vt:lpstr>Periodo de Recuperación</vt:lpstr>
      <vt:lpstr>Periodo de Recuperación</vt:lpstr>
      <vt:lpstr>Relación Beneficio Costo</vt:lpstr>
      <vt:lpstr>Amortización Prestamos</vt:lpstr>
      <vt:lpstr>Tabla Amortización</vt:lpstr>
      <vt:lpstr>Inversiones</vt:lpstr>
      <vt:lpstr>Plan de Inversiones en  Proyectos Acuicolas</vt:lpstr>
      <vt:lpstr>Inversiones en Activos Fijos</vt:lpstr>
      <vt:lpstr>Inversiones en Activos Fijos</vt:lpstr>
      <vt:lpstr>Inversiones en Activos Fijos  Depreciación</vt:lpstr>
      <vt:lpstr>Inversiones Activos Intangibles</vt:lpstr>
      <vt:lpstr>Inversiones Activos Intangibles</vt:lpstr>
      <vt:lpstr>Inversion en Capital de Trabajo</vt:lpstr>
      <vt:lpstr>Inversion en Capital de Trabajo</vt:lpstr>
      <vt:lpstr>Inversion en Capital de Trabajo</vt:lpstr>
      <vt:lpstr>Valores ya Desembolsados</vt:lpstr>
      <vt:lpstr>Valores ya Desembolsados</vt:lpstr>
      <vt:lpstr>Valores Ya Desembolsados</vt:lpstr>
      <vt:lpstr>Valores de Desecho</vt:lpstr>
      <vt:lpstr>Estudio de Mercado</vt:lpstr>
      <vt:lpstr>Estudios de Viabilidad  Comercial y Mercado</vt:lpstr>
      <vt:lpstr>Estudios de Viabilidad  Comercial y Mercado (cont. II)</vt:lpstr>
      <vt:lpstr>Estudios de Viabilidad  Comercial y Mercado (cont. III)</vt:lpstr>
      <vt:lpstr>Estudio de Mercado</vt:lpstr>
      <vt:lpstr>Definicion del Producto o Servicio</vt:lpstr>
      <vt:lpstr>La Demanda</vt:lpstr>
      <vt:lpstr>Canales de Comercializacion</vt:lpstr>
      <vt:lpstr>Tamaño del Mercado</vt:lpstr>
      <vt:lpstr>Participación del Mercado</vt:lpstr>
      <vt:lpstr>Estrategias Competitivas Genéricas</vt:lpstr>
      <vt:lpstr>Estudio de la Oferta</vt:lpstr>
      <vt:lpstr>Competencia por Proveedores</vt:lpstr>
      <vt:lpstr>Competencia por Clientes</vt:lpstr>
      <vt:lpstr>Fuerzas Que Mueven La Competencia</vt:lpstr>
      <vt:lpstr>Estrategias Fijación de Precios</vt:lpstr>
      <vt:lpstr>Canales Distribución</vt:lpstr>
      <vt:lpstr>Diapositiva 168</vt:lpstr>
    </vt:vector>
  </TitlesOfParts>
  <Company>Barcillo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Barcillo Barzinister</dc:creator>
  <cp:lastModifiedBy>kenjjime</cp:lastModifiedBy>
  <cp:revision>452</cp:revision>
  <cp:lastPrinted>1601-01-01T00:00:00Z</cp:lastPrinted>
  <dcterms:created xsi:type="dcterms:W3CDTF">2002-07-19T11:47:45Z</dcterms:created>
  <dcterms:modified xsi:type="dcterms:W3CDTF">2010-01-29T17:37:00Z</dcterms:modified>
</cp:coreProperties>
</file>