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9"/>
  </p:notesMasterIdLst>
  <p:handoutMasterIdLst>
    <p:handoutMasterId r:id="rId60"/>
  </p:handoutMasterIdLst>
  <p:sldIdLst>
    <p:sldId id="352" r:id="rId2"/>
    <p:sldId id="353" r:id="rId3"/>
    <p:sldId id="258" r:id="rId4"/>
    <p:sldId id="259" r:id="rId5"/>
    <p:sldId id="260" r:id="rId6"/>
    <p:sldId id="257" r:id="rId7"/>
    <p:sldId id="316" r:id="rId8"/>
    <p:sldId id="263" r:id="rId9"/>
    <p:sldId id="264" r:id="rId10"/>
    <p:sldId id="311" r:id="rId11"/>
    <p:sldId id="312" r:id="rId12"/>
    <p:sldId id="313" r:id="rId13"/>
    <p:sldId id="314" r:id="rId14"/>
    <p:sldId id="271" r:id="rId15"/>
    <p:sldId id="315" r:id="rId16"/>
    <p:sldId id="273" r:id="rId17"/>
    <p:sldId id="261" r:id="rId18"/>
    <p:sldId id="276" r:id="rId19"/>
    <p:sldId id="280" r:id="rId20"/>
    <p:sldId id="281" r:id="rId21"/>
    <p:sldId id="282" r:id="rId22"/>
    <p:sldId id="283" r:id="rId23"/>
    <p:sldId id="321" r:id="rId24"/>
    <p:sldId id="339" r:id="rId25"/>
    <p:sldId id="318" r:id="rId26"/>
    <p:sldId id="319" r:id="rId27"/>
    <p:sldId id="277" r:id="rId28"/>
    <p:sldId id="340" r:id="rId29"/>
    <p:sldId id="285" r:id="rId30"/>
    <p:sldId id="286" r:id="rId31"/>
    <p:sldId id="287" r:id="rId32"/>
    <p:sldId id="288" r:id="rId33"/>
    <p:sldId id="322" r:id="rId34"/>
    <p:sldId id="341" r:id="rId35"/>
    <p:sldId id="292" r:id="rId36"/>
    <p:sldId id="294" r:id="rId37"/>
    <p:sldId id="317" r:id="rId38"/>
    <p:sldId id="331" r:id="rId39"/>
    <p:sldId id="332" r:id="rId40"/>
    <p:sldId id="284" r:id="rId41"/>
    <p:sldId id="333" r:id="rId42"/>
    <p:sldId id="278" r:id="rId43"/>
    <p:sldId id="295" r:id="rId44"/>
    <p:sldId id="297" r:id="rId45"/>
    <p:sldId id="324" r:id="rId46"/>
    <p:sldId id="293" r:id="rId47"/>
    <p:sldId id="326" r:id="rId48"/>
    <p:sldId id="328" r:id="rId49"/>
    <p:sldId id="329" r:id="rId50"/>
    <p:sldId id="289" r:id="rId51"/>
    <p:sldId id="342" r:id="rId52"/>
    <p:sldId id="343" r:id="rId53"/>
    <p:sldId id="344" r:id="rId54"/>
    <p:sldId id="345" r:id="rId55"/>
    <p:sldId id="350" r:id="rId56"/>
    <p:sldId id="291" r:id="rId57"/>
    <p:sldId id="351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221" autoAdjust="0"/>
    <p:restoredTop sz="90929"/>
  </p:normalViewPr>
  <p:slideViewPr>
    <p:cSldViewPr>
      <p:cViewPr varScale="1">
        <p:scale>
          <a:sx n="45" d="100"/>
          <a:sy n="45" d="100"/>
        </p:scale>
        <p:origin x="-9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8.xml"/><Relationship Id="rId18" Type="http://schemas.openxmlformats.org/officeDocument/2006/relationships/slide" Target="slides/slide23.xml"/><Relationship Id="rId26" Type="http://schemas.openxmlformats.org/officeDocument/2006/relationships/slide" Target="slides/slide32.xml"/><Relationship Id="rId39" Type="http://schemas.openxmlformats.org/officeDocument/2006/relationships/slide" Target="slides/slide46.xml"/><Relationship Id="rId3" Type="http://schemas.openxmlformats.org/officeDocument/2006/relationships/slide" Target="slides/slide5.xml"/><Relationship Id="rId21" Type="http://schemas.openxmlformats.org/officeDocument/2006/relationships/slide" Target="slides/slide27.xml"/><Relationship Id="rId34" Type="http://schemas.openxmlformats.org/officeDocument/2006/relationships/slide" Target="slides/slide41.xml"/><Relationship Id="rId42" Type="http://schemas.openxmlformats.org/officeDocument/2006/relationships/slide" Target="slides/slide49.xml"/><Relationship Id="rId47" Type="http://schemas.openxmlformats.org/officeDocument/2006/relationships/slide" Target="slides/slide54.xml"/><Relationship Id="rId50" Type="http://schemas.openxmlformats.org/officeDocument/2006/relationships/slide" Target="slides/slide57.xml"/><Relationship Id="rId7" Type="http://schemas.openxmlformats.org/officeDocument/2006/relationships/slide" Target="slides/slide12.xml"/><Relationship Id="rId12" Type="http://schemas.openxmlformats.org/officeDocument/2006/relationships/slide" Target="slides/slide17.xml"/><Relationship Id="rId17" Type="http://schemas.openxmlformats.org/officeDocument/2006/relationships/slide" Target="slides/slide22.xml"/><Relationship Id="rId25" Type="http://schemas.openxmlformats.org/officeDocument/2006/relationships/slide" Target="slides/slide31.xml"/><Relationship Id="rId33" Type="http://schemas.openxmlformats.org/officeDocument/2006/relationships/slide" Target="slides/slide40.xml"/><Relationship Id="rId38" Type="http://schemas.openxmlformats.org/officeDocument/2006/relationships/slide" Target="slides/slide45.xml"/><Relationship Id="rId46" Type="http://schemas.openxmlformats.org/officeDocument/2006/relationships/slide" Target="slides/slide53.xml"/><Relationship Id="rId2" Type="http://schemas.openxmlformats.org/officeDocument/2006/relationships/slide" Target="slides/slide4.xml"/><Relationship Id="rId16" Type="http://schemas.openxmlformats.org/officeDocument/2006/relationships/slide" Target="slides/slide21.xml"/><Relationship Id="rId20" Type="http://schemas.openxmlformats.org/officeDocument/2006/relationships/slide" Target="slides/slide26.xml"/><Relationship Id="rId29" Type="http://schemas.openxmlformats.org/officeDocument/2006/relationships/slide" Target="slides/slide35.xml"/><Relationship Id="rId41" Type="http://schemas.openxmlformats.org/officeDocument/2006/relationships/slide" Target="slides/slide48.xml"/><Relationship Id="rId1" Type="http://schemas.openxmlformats.org/officeDocument/2006/relationships/slide" Target="slides/slide1.xml"/><Relationship Id="rId6" Type="http://schemas.openxmlformats.org/officeDocument/2006/relationships/slide" Target="slides/slide11.xml"/><Relationship Id="rId11" Type="http://schemas.openxmlformats.org/officeDocument/2006/relationships/slide" Target="slides/slide16.xml"/><Relationship Id="rId24" Type="http://schemas.openxmlformats.org/officeDocument/2006/relationships/slide" Target="slides/slide30.xml"/><Relationship Id="rId32" Type="http://schemas.openxmlformats.org/officeDocument/2006/relationships/slide" Target="slides/slide38.xml"/><Relationship Id="rId37" Type="http://schemas.openxmlformats.org/officeDocument/2006/relationships/slide" Target="slides/slide44.xml"/><Relationship Id="rId40" Type="http://schemas.openxmlformats.org/officeDocument/2006/relationships/slide" Target="slides/slide47.xml"/><Relationship Id="rId45" Type="http://schemas.openxmlformats.org/officeDocument/2006/relationships/slide" Target="slides/slide52.xml"/><Relationship Id="rId5" Type="http://schemas.openxmlformats.org/officeDocument/2006/relationships/slide" Target="slides/slide9.xml"/><Relationship Id="rId15" Type="http://schemas.openxmlformats.org/officeDocument/2006/relationships/slide" Target="slides/slide20.xml"/><Relationship Id="rId23" Type="http://schemas.openxmlformats.org/officeDocument/2006/relationships/slide" Target="slides/slide29.xml"/><Relationship Id="rId28" Type="http://schemas.openxmlformats.org/officeDocument/2006/relationships/slide" Target="slides/slide34.xml"/><Relationship Id="rId36" Type="http://schemas.openxmlformats.org/officeDocument/2006/relationships/slide" Target="slides/slide43.xml"/><Relationship Id="rId49" Type="http://schemas.openxmlformats.org/officeDocument/2006/relationships/slide" Target="slides/slide56.xml"/><Relationship Id="rId10" Type="http://schemas.openxmlformats.org/officeDocument/2006/relationships/slide" Target="slides/slide15.xml"/><Relationship Id="rId19" Type="http://schemas.openxmlformats.org/officeDocument/2006/relationships/slide" Target="slides/slide25.xml"/><Relationship Id="rId31" Type="http://schemas.openxmlformats.org/officeDocument/2006/relationships/slide" Target="slides/slide37.xml"/><Relationship Id="rId44" Type="http://schemas.openxmlformats.org/officeDocument/2006/relationships/slide" Target="slides/slide51.xml"/><Relationship Id="rId4" Type="http://schemas.openxmlformats.org/officeDocument/2006/relationships/slide" Target="slides/slide8.xml"/><Relationship Id="rId9" Type="http://schemas.openxmlformats.org/officeDocument/2006/relationships/slide" Target="slides/slide14.xml"/><Relationship Id="rId14" Type="http://schemas.openxmlformats.org/officeDocument/2006/relationships/slide" Target="slides/slide19.xml"/><Relationship Id="rId22" Type="http://schemas.openxmlformats.org/officeDocument/2006/relationships/slide" Target="slides/slide28.xml"/><Relationship Id="rId27" Type="http://schemas.openxmlformats.org/officeDocument/2006/relationships/slide" Target="slides/slide33.xml"/><Relationship Id="rId30" Type="http://schemas.openxmlformats.org/officeDocument/2006/relationships/slide" Target="slides/slide36.xml"/><Relationship Id="rId35" Type="http://schemas.openxmlformats.org/officeDocument/2006/relationships/slide" Target="slides/slide42.xml"/><Relationship Id="rId43" Type="http://schemas.openxmlformats.org/officeDocument/2006/relationships/slide" Target="slides/slide50.xml"/><Relationship Id="rId48" Type="http://schemas.openxmlformats.org/officeDocument/2006/relationships/slide" Target="slides/slide55.xml"/><Relationship Id="rId8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E21103-B40B-4F53-925F-3FA6F0977E3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6C72AC-76D5-4D0E-B0CA-04734BAEB7F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41EB0-0D69-431D-80FA-5BE45D92D5CE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E8F9FA-603A-4EBC-8BA2-85260BDB1D96}" type="slidenum">
              <a:rPr lang="es-ES_tradnl" smtClean="0"/>
              <a:pPr/>
              <a:t>10</a:t>
            </a:fld>
            <a:endParaRPr lang="es-ES_tradnl" smtClean="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F5BA6-260E-41EB-A180-86CF008448D8}" type="slidenum">
              <a:rPr lang="es-ES_tradnl" smtClean="0"/>
              <a:pPr/>
              <a:t>11</a:t>
            </a:fld>
            <a:endParaRPr lang="es-ES_tradnl" smtClean="0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2F4945-0CB2-4C40-BE40-506DA6EB1C7E}" type="slidenum">
              <a:rPr lang="es-ES_tradnl" smtClean="0"/>
              <a:pPr/>
              <a:t>12</a:t>
            </a:fld>
            <a:endParaRPr lang="es-ES_tradnl" smtClean="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2E2E15-8BE0-4AA1-BE28-5CC736D9932C}" type="slidenum">
              <a:rPr lang="es-ES_tradnl" smtClean="0"/>
              <a:pPr/>
              <a:t>13</a:t>
            </a:fld>
            <a:endParaRPr lang="es-ES_tradnl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98282-EFA2-48CE-90C2-EC182E88FD7C}" type="slidenum">
              <a:rPr lang="es-ES_tradnl" smtClean="0"/>
              <a:pPr/>
              <a:t>14</a:t>
            </a:fld>
            <a:endParaRPr lang="es-ES_tradnl" smtClean="0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EBEAC2-22D8-482C-BA96-AC50CC77DCC4}" type="slidenum">
              <a:rPr lang="es-ES_tradnl" smtClean="0"/>
              <a:pPr/>
              <a:t>15</a:t>
            </a:fld>
            <a:endParaRPr lang="es-ES_tradnl" smtClean="0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8464BC-A670-4B9C-98CA-FD0E18A01052}" type="slidenum">
              <a:rPr lang="es-ES_tradnl" smtClean="0"/>
              <a:pPr/>
              <a:t>16</a:t>
            </a:fld>
            <a:endParaRPr lang="es-ES_tradnl" smtClean="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FEA0D4-01F3-4F47-90F2-4BD765EED0D6}" type="slidenum">
              <a:rPr lang="es-ES_tradnl" smtClean="0"/>
              <a:pPr/>
              <a:t>17</a:t>
            </a:fld>
            <a:endParaRPr lang="es-ES_tradnl" smtClean="0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7D2C7-B4CA-4D16-A2E8-747E7D99A55A}" type="slidenum">
              <a:rPr lang="es-ES_tradnl" smtClean="0"/>
              <a:pPr/>
              <a:t>18</a:t>
            </a:fld>
            <a:endParaRPr lang="es-ES_tradnl" smtClean="0"/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DD5C2-6F8A-42B9-B71C-C8DD8A5BF042}" type="slidenum">
              <a:rPr lang="es-ES_tradnl" smtClean="0"/>
              <a:pPr/>
              <a:t>19</a:t>
            </a:fld>
            <a:endParaRPr lang="es-ES_tradnl" smtClean="0"/>
          </a:p>
        </p:txBody>
      </p:sp>
      <p:sp>
        <p:nvSpPr>
          <p:cNvPr id="757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B8B4C5-5237-44D0-B6C1-7CBB74977A27}" type="slidenum">
              <a:rPr lang="es-ES_tradnl" smtClean="0"/>
              <a:pPr/>
              <a:t>20</a:t>
            </a:fld>
            <a:endParaRPr lang="es-ES_tradnl" smtClean="0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CEEA2-1CE3-49AB-B02B-D7B25D85A3C0}" type="slidenum">
              <a:rPr lang="es-ES_tradnl" smtClean="0"/>
              <a:pPr/>
              <a:t>21</a:t>
            </a:fld>
            <a:endParaRPr lang="es-ES_tradnl" smtClean="0"/>
          </a:p>
        </p:txBody>
      </p:sp>
      <p:sp>
        <p:nvSpPr>
          <p:cNvPr id="77827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C60D5-3882-40C8-A251-CAC116C24BD5}" type="slidenum">
              <a:rPr lang="es-ES_tradnl" smtClean="0"/>
              <a:pPr/>
              <a:t>22</a:t>
            </a:fld>
            <a:endParaRPr lang="es-ES_tradnl" smtClean="0"/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18DDAA-6DFF-4486-9F8F-A2E0D813288E}" type="slidenum">
              <a:rPr lang="es-ES_tradnl" smtClean="0"/>
              <a:pPr/>
              <a:t>23</a:t>
            </a:fld>
            <a:endParaRPr lang="es-ES_tradnl" smtClean="0"/>
          </a:p>
        </p:txBody>
      </p:sp>
      <p:sp>
        <p:nvSpPr>
          <p:cNvPr id="798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64160A-9FDF-4289-9B4E-BB42B1068B75}" type="slidenum">
              <a:rPr lang="es-ES_tradnl" smtClean="0"/>
              <a:pPr/>
              <a:t>24</a:t>
            </a:fld>
            <a:endParaRPr lang="es-ES_tradnl" smtClean="0"/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mtClean="0"/>
              <a:t>Estas son los rangos de Calidad de Agua recomendados por HBOI en 1999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2A5E6-7FDA-4028-A5A2-739E89159527}" type="slidenum">
              <a:rPr lang="es-ES_tradnl" smtClean="0"/>
              <a:pPr/>
              <a:t>25</a:t>
            </a:fld>
            <a:endParaRPr lang="es-ES_tradnl" smtClean="0"/>
          </a:p>
        </p:txBody>
      </p:sp>
      <p:sp>
        <p:nvSpPr>
          <p:cNvPr id="819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532B65-17BC-422F-8645-B5A2522291D5}" type="slidenum">
              <a:rPr lang="es-ES_tradnl" smtClean="0"/>
              <a:pPr/>
              <a:t>26</a:t>
            </a:fld>
            <a:endParaRPr lang="es-ES_tradnl" smtClean="0"/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ED7D56-41B8-4412-BF9E-143BC47CDFAE}" type="slidenum">
              <a:rPr lang="es-ES_tradnl" smtClean="0"/>
              <a:pPr/>
              <a:t>27</a:t>
            </a:fld>
            <a:endParaRPr lang="es-ES_tradnl" smtClean="0"/>
          </a:p>
        </p:txBody>
      </p:sp>
      <p:sp>
        <p:nvSpPr>
          <p:cNvPr id="839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EBBBC5-1B43-4705-ACD7-E39CBE35AE1C}" type="slidenum">
              <a:rPr lang="es-ES_tradnl" smtClean="0"/>
              <a:pPr/>
              <a:t>28</a:t>
            </a:fld>
            <a:endParaRPr lang="es-ES_tradnl" smtClean="0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96ED4F-A3CA-4C96-987F-E2724E97ABFD}" type="slidenum">
              <a:rPr lang="es-ES_tradnl" smtClean="0"/>
              <a:pPr/>
              <a:t>29</a:t>
            </a:fld>
            <a:endParaRPr lang="es-ES_tradnl" smtClean="0"/>
          </a:p>
        </p:txBody>
      </p:sp>
      <p:sp>
        <p:nvSpPr>
          <p:cNvPr id="8601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83DC9-549D-46A6-9A95-3ED2D56C6457}" type="slidenum">
              <a:rPr lang="es-ES_tradnl" smtClean="0"/>
              <a:pPr/>
              <a:t>3</a:t>
            </a:fld>
            <a:endParaRPr lang="es-ES_tradnl" smtClean="0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0D6C18-C746-48DA-B3DE-6390DA3892C3}" type="slidenum">
              <a:rPr lang="es-ES_tradnl" smtClean="0"/>
              <a:pPr/>
              <a:t>30</a:t>
            </a:fld>
            <a:endParaRPr lang="es-ES_tradnl" smtClean="0"/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EE4D17-5059-4E74-8061-175C94A2B265}" type="slidenum">
              <a:rPr lang="es-ES_tradnl" smtClean="0"/>
              <a:pPr/>
              <a:t>31</a:t>
            </a:fld>
            <a:endParaRPr lang="es-ES_tradnl" smtClean="0"/>
          </a:p>
        </p:txBody>
      </p:sp>
      <p:sp>
        <p:nvSpPr>
          <p:cNvPr id="8806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80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33FE89-520D-4C91-82B7-A78784933E95}" type="slidenum">
              <a:rPr lang="es-ES_tradnl" smtClean="0"/>
              <a:pPr/>
              <a:t>32</a:t>
            </a:fld>
            <a:endParaRPr lang="es-ES_tradnl" smtClean="0"/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B1E088-71A6-4BF5-9973-6FF8990B00C2}" type="slidenum">
              <a:rPr lang="es-ES_tradnl" smtClean="0"/>
              <a:pPr/>
              <a:t>33</a:t>
            </a:fld>
            <a:endParaRPr lang="es-ES_tradnl" smtClean="0"/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B1916B-44EF-4A5F-AA96-01D440473E20}" type="slidenum">
              <a:rPr lang="es-ES_tradnl" smtClean="0"/>
              <a:pPr/>
              <a:t>34</a:t>
            </a:fld>
            <a:endParaRPr lang="es-ES_tradnl" smtClean="0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2F8AE-B6D1-40F2-B340-10CED28315BF}" type="slidenum">
              <a:rPr lang="es-ES_tradnl" smtClean="0"/>
              <a:pPr/>
              <a:t>35</a:t>
            </a:fld>
            <a:endParaRPr lang="es-ES_tradnl" smtClean="0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74B40A-A39B-4E8D-A3FF-79DBC286F503}" type="slidenum">
              <a:rPr lang="es-ES_tradnl" smtClean="0"/>
              <a:pPr/>
              <a:t>36</a:t>
            </a:fld>
            <a:endParaRPr lang="es-ES_tradnl" smtClean="0"/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F85A3C-C83F-423E-AC7E-3928740BD895}" type="slidenum">
              <a:rPr lang="es-ES_tradnl" smtClean="0"/>
              <a:pPr/>
              <a:t>37</a:t>
            </a:fld>
            <a:endParaRPr lang="es-ES_tradnl" smtClean="0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397F1-7EBA-44A0-85AC-B33788B03620}" type="slidenum">
              <a:rPr lang="es-ES_tradnl" smtClean="0"/>
              <a:pPr/>
              <a:t>38</a:t>
            </a:fld>
            <a:endParaRPr lang="es-ES_tradnl" smtClean="0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B0D1F-EBBF-4871-88AD-122243173D25}" type="slidenum">
              <a:rPr lang="es-ES_tradnl" smtClean="0"/>
              <a:pPr/>
              <a:t>39</a:t>
            </a:fld>
            <a:endParaRPr lang="es-ES_tradnl" smtClean="0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BA78A9-B9B0-4C7A-B5EB-AB22B4EA0003}" type="slidenum">
              <a:rPr lang="es-ES_tradnl" smtClean="0"/>
              <a:pPr/>
              <a:t>4</a:t>
            </a:fld>
            <a:endParaRPr lang="es-ES_tradnl" smtClean="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49EADC-4F25-45E3-AE00-B41A74780C92}" type="slidenum">
              <a:rPr lang="es-ES_tradnl" smtClean="0"/>
              <a:pPr/>
              <a:t>40</a:t>
            </a:fld>
            <a:endParaRPr lang="es-ES_tradnl" smtClean="0"/>
          </a:p>
        </p:txBody>
      </p:sp>
      <p:sp>
        <p:nvSpPr>
          <p:cNvPr id="97283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9AD448-201F-4FA9-BE13-480075CFD349}" type="slidenum">
              <a:rPr lang="es-ES_tradnl" smtClean="0"/>
              <a:pPr/>
              <a:t>41</a:t>
            </a:fld>
            <a:endParaRPr lang="es-ES_tradnl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F3D691-F4CA-4219-8885-8318FDF940B2}" type="slidenum">
              <a:rPr lang="es-ES_tradnl" smtClean="0"/>
              <a:pPr/>
              <a:t>42</a:t>
            </a:fld>
            <a:endParaRPr lang="es-ES_tradnl" smtClean="0"/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EA52CE-B20B-435D-BFE5-6F9B7CFC36CD}" type="slidenum">
              <a:rPr lang="es-ES_tradnl" smtClean="0"/>
              <a:pPr/>
              <a:t>43</a:t>
            </a:fld>
            <a:endParaRPr lang="es-ES_tradnl" smtClean="0"/>
          </a:p>
        </p:txBody>
      </p:sp>
      <p:sp>
        <p:nvSpPr>
          <p:cNvPr id="1003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ACA5B-2A61-48A9-BEB9-5D9C2C9F3101}" type="slidenum">
              <a:rPr lang="es-ES_tradnl" smtClean="0"/>
              <a:pPr/>
              <a:t>44</a:t>
            </a:fld>
            <a:endParaRPr lang="es-ES_tradnl" smtClean="0"/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223774-BCA8-4E54-B996-58955252E16E}" type="slidenum">
              <a:rPr lang="es-ES_tradnl" smtClean="0"/>
              <a:pPr/>
              <a:t>45</a:t>
            </a:fld>
            <a:endParaRPr lang="es-ES_tradnl" smtClean="0"/>
          </a:p>
        </p:txBody>
      </p:sp>
      <p:sp>
        <p:nvSpPr>
          <p:cNvPr id="1024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62A3D6-433F-4811-A296-47730FD5132F}" type="slidenum">
              <a:rPr lang="es-ES_tradnl" smtClean="0"/>
              <a:pPr/>
              <a:t>46</a:t>
            </a:fld>
            <a:endParaRPr lang="es-ES_tradnl" smtClean="0"/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8F0613-88E6-45C4-ADC3-1A9159E290C1}" type="slidenum">
              <a:rPr lang="es-ES_tradnl" smtClean="0"/>
              <a:pPr/>
              <a:t>47</a:t>
            </a:fld>
            <a:endParaRPr lang="es-ES_tradnl" smtClean="0"/>
          </a:p>
        </p:txBody>
      </p:sp>
      <p:sp>
        <p:nvSpPr>
          <p:cNvPr id="1044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85557E-DD85-4A6B-93F5-ECF5A18DC5A5}" type="slidenum">
              <a:rPr lang="es-ES_tradnl" smtClean="0"/>
              <a:pPr/>
              <a:t>48</a:t>
            </a:fld>
            <a:endParaRPr lang="es-ES_tradnl" smtClean="0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CE2A65-448D-4690-B0FA-C1CF3EADEC8C}" type="slidenum">
              <a:rPr lang="es-ES_tradnl" smtClean="0"/>
              <a:pPr/>
              <a:t>49</a:t>
            </a:fld>
            <a:endParaRPr lang="es-ES_tradnl" smtClean="0"/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3C06D-641F-4D0E-A741-7F5C96958502}" type="slidenum">
              <a:rPr lang="es-ES_tradnl" smtClean="0"/>
              <a:pPr/>
              <a:t>5</a:t>
            </a:fld>
            <a:endParaRPr lang="es-ES_tradnl" smtClean="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endParaRPr lang="es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2EE70D-5E1C-41C0-A53A-B43D5E291FFD}" type="slidenum">
              <a:rPr lang="es-ES_tradnl" smtClean="0"/>
              <a:pPr/>
              <a:t>50</a:t>
            </a:fld>
            <a:endParaRPr lang="es-ES_tradnl" smtClean="0"/>
          </a:p>
        </p:txBody>
      </p:sp>
      <p:sp>
        <p:nvSpPr>
          <p:cNvPr id="1075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A4C212-178B-41E3-BB1C-872D37D82B45}" type="slidenum">
              <a:rPr lang="es-ES_tradnl" smtClean="0"/>
              <a:pPr/>
              <a:t>51</a:t>
            </a:fld>
            <a:endParaRPr lang="es-ES_tradnl" smtClean="0"/>
          </a:p>
        </p:txBody>
      </p:sp>
      <p:sp>
        <p:nvSpPr>
          <p:cNvPr id="1085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EEC2A9-5F6C-442C-9A17-146AD5795617}" type="slidenum">
              <a:rPr lang="es-ES_tradnl" smtClean="0"/>
              <a:pPr/>
              <a:t>52</a:t>
            </a:fld>
            <a:endParaRPr lang="es-ES_tradnl" smtClean="0"/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DB32CF-611C-4294-9196-5D0A10E98415}" type="slidenum">
              <a:rPr lang="es-ES_tradnl" smtClean="0"/>
              <a:pPr/>
              <a:t>53</a:t>
            </a:fld>
            <a:endParaRPr lang="es-ES_tradnl" smtClean="0"/>
          </a:p>
        </p:txBody>
      </p:sp>
      <p:sp>
        <p:nvSpPr>
          <p:cNvPr id="1105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C2458A-88E5-4988-960E-DFF2B07A1DBC}" type="slidenum">
              <a:rPr lang="es-ES_tradnl" smtClean="0"/>
              <a:pPr/>
              <a:t>54</a:t>
            </a:fld>
            <a:endParaRPr lang="es-ES_tradnl" smtClean="0"/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3B12E-845B-47C6-A046-E7FD370D84FC}" type="slidenum">
              <a:rPr lang="es-ES_tradnl" smtClean="0"/>
              <a:pPr/>
              <a:t>55</a:t>
            </a:fld>
            <a:endParaRPr lang="es-ES_tradnl" smtClean="0"/>
          </a:p>
        </p:txBody>
      </p:sp>
      <p:sp>
        <p:nvSpPr>
          <p:cNvPr id="1126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EBAD6-FD1A-46C5-8CD5-F60B6BF83CC6}" type="slidenum">
              <a:rPr lang="es-ES_tradnl" smtClean="0"/>
              <a:pPr/>
              <a:t>56</a:t>
            </a:fld>
            <a:endParaRPr lang="es-ES_tradnl" smtClean="0"/>
          </a:p>
        </p:txBody>
      </p:sp>
      <p:sp>
        <p:nvSpPr>
          <p:cNvPr id="11366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36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54791-20EE-4373-801B-2D72CA7F2794}" type="slidenum">
              <a:rPr lang="es-ES_tradnl" smtClean="0"/>
              <a:pPr/>
              <a:t>57</a:t>
            </a:fld>
            <a:endParaRPr lang="es-ES_tradnl" smtClean="0"/>
          </a:p>
        </p:txBody>
      </p:sp>
      <p:sp>
        <p:nvSpPr>
          <p:cNvPr id="1146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57A48-62AC-4894-86E5-78BDD56FBD63}" type="slidenum">
              <a:rPr lang="es-ES_tradnl" smtClean="0"/>
              <a:pPr/>
              <a:t>6</a:t>
            </a:fld>
            <a:endParaRPr lang="es-ES_tradnl" smtClean="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57DAE-54F3-4BD3-9AED-FA6E34B56188}" type="slidenum">
              <a:rPr lang="es-ES_tradnl" smtClean="0"/>
              <a:pPr/>
              <a:t>7</a:t>
            </a:fld>
            <a:endParaRPr lang="es-ES_tradnl" smtClean="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779EBC-AD76-4623-B47C-53D60CC6C258}" type="slidenum">
              <a:rPr lang="es-ES_tradnl" smtClean="0"/>
              <a:pPr/>
              <a:t>8</a:t>
            </a:fld>
            <a:endParaRPr lang="es-ES_tradnl" smtClean="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668631-63B6-441D-B5D2-A6066FBD9427}" type="slidenum">
              <a:rPr lang="es-ES_tradnl" smtClean="0"/>
              <a:pPr/>
              <a:t>9</a:t>
            </a:fld>
            <a:endParaRPr lang="es-ES_tradnl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s-ES_tradnl" smtClean="0"/>
              <a:t>Hablando de Experiencias anteriores en Agua Dulce, en el Ecuador no somos nuevos en este tema. </a:t>
            </a:r>
          </a:p>
          <a:p>
            <a:r>
              <a:rPr lang="es-ES_tradnl" smtClean="0"/>
              <a:t>En Ecuador se viene cultivando camarón en en aguas de baja salinidad en varias zonas desde hace mucho tiempo…</a:t>
            </a:r>
          </a:p>
          <a:p>
            <a:r>
              <a:rPr lang="es-ES_tradnl" smtClean="0"/>
              <a:t>En Florida en HBOI: se esta usando un sistema recirculación. Con agua de 300 mg/l cloruros.</a:t>
            </a:r>
          </a:p>
          <a:p>
            <a:r>
              <a:rPr lang="es-ES_tradnl" smtClean="0"/>
              <a:t>Van Wyk (1999): Aguas aptas para cultivos agrícolas pueden usarse para cultivo de camarón.</a:t>
            </a:r>
          </a:p>
          <a:p>
            <a:r>
              <a:rPr lang="es-ES_tradnl" smtClean="0"/>
              <a:t>Scarpa (1999), Scarpa y Vaughn (1998): Agua dulce con dureza (150 ppm CaCO</a:t>
            </a:r>
            <a:r>
              <a:rPr lang="es-ES_tradnl" baseline="-25000" smtClean="0"/>
              <a:t>3</a:t>
            </a:r>
            <a:r>
              <a:rPr lang="es-ES_tradnl" smtClean="0"/>
              <a:t>) y balance iones necesarios pueden ser utilizadas para cultivo de camarón.</a:t>
            </a:r>
          </a:p>
          <a:p>
            <a:r>
              <a:rPr lang="es-ES_tradnl" smtClean="0"/>
              <a:t>Nobol (2001): Cultivo </a:t>
            </a:r>
            <a:r>
              <a:rPr lang="es-ES_tradnl" i="1" smtClean="0"/>
              <a:t>P. vannamei</a:t>
            </a:r>
            <a:r>
              <a:rPr lang="es-ES_tradnl" smtClean="0"/>
              <a:t> con 76 ppm cloruros.</a:t>
            </a:r>
          </a:p>
          <a:p>
            <a:r>
              <a:rPr lang="es-ES_tradnl" smtClean="0"/>
              <a:t>....</a:t>
            </a:r>
          </a:p>
          <a:p>
            <a:pPr algn="just"/>
            <a:r>
              <a:rPr lang="es-ES_tradnl" smtClean="0">
                <a:cs typeface="Times New Roman" pitchFamily="18" charset="0"/>
              </a:rPr>
              <a:t>La importancia de los resultados de estos estudios es que se podría cultivar camarón en tierras agrícolas sin salinizar la tierra o las aguas circundantes. </a:t>
            </a:r>
          </a:p>
          <a:p>
            <a:pPr algn="just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00FFFF"/>
                </a:solidFill>
              </a:defRPr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B7BDEA3-479A-49FC-AD9A-6EA4BD39AA3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74A2F-0935-4169-BD69-39D0FEEF7A2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F9C8E-77DA-4A0F-AC56-8ECED3FD95B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61F94-F339-4C0F-B12C-0B3679BE8C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6366F-2C70-4D2B-BA04-D6FA88C6E04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04163-C53A-47CD-8429-07DF7BFC4BB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A941F-81B6-43E2-914A-EFCD8493B3C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339AA-7FAE-420E-BA9E-26805AA8D01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CE95D-3C19-4FC3-8327-D7957A15D7F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3EF45-E8C1-4A4D-91B4-FE8B9380F2B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B7284-FA51-4F35-9D97-AEAEC0798C8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95F22-F874-434F-ADE6-3CF2BC95042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5129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5123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FD1FD1A-7FD1-42FF-A9DB-375E2985E0E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Documents%20and%20Settings\Administrador\Mis%20documentos\Conferencias%20y%20Articulos\Calculos.xls!CostoInstalacion!R4C1:R26C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Documents%20and%20Settings\Administrador\Mis%20documentos\Conferencias%20y%20Articulos\Calculos.xls!CostoInstalacion!R28C1:R47C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file:///C:\Documents%20and%20Settings\Administrador\Mis%20documentos\Conferencias%20y%20Articulos\Calculos.xls!CostoOperacion!R1C1:R17C5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file:///C:\Documents%20and%20Settings\Administrador\Mis%20documentos\Conferencias%20y%20Articulos\CALCULOS.XLS!CostoOperacion!R19C1:R36C5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FFFF00"/>
                </a:solidFill>
              </a:rPr>
              <a:t>Futuro De La Actividad Camaronera Tierra Adentro En El Ecuador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7172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7174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Cultivo Tierra Adentro: Porque?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Fuentes de agua libre de patógenos + semilla libre de patógenos + bioseguridad permitirían prevenir enfermedades infecciosas.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Calidad de algunas aguas no afecta negativamente supervivencia y crecimiento.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Temperatura mayor en algunas zonas permitiría mayor crecimiento. Posible mejor resistencia enfermedades.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Cultivo tierra adentro sin semilla libre de patógenos y sin bioseguridad o con agua de calidad inadecuada no tiene sentido.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smtClean="0">
                <a:solidFill>
                  <a:srgbClr val="FFFF00"/>
                </a:solidFill>
              </a:rPr>
              <a:t>SI Hay WSSV</a:t>
            </a:r>
            <a:r>
              <a:rPr lang="es-ES_tradnl" sz="2800" smtClean="0"/>
              <a:t> y mortalidades en camaroneras tierra adentro.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Cultivo Intensivo, Porque?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565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No todas las camaroneras tierra adentro deben de ser intensivas.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Razones por la que la mayoría los son: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Alto costo y poca disponibilidad de agua y tierra.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Mejor absorción de costos fijos.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Bioseguridad es mas fácil en sistemas pequeños.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Alto costo de sales???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Si los otros lo hacen así, ha de ser por algo?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800" smtClean="0"/>
              <a:t>Futuro De La Actividad 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1219200"/>
            <a:ext cx="5284788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Difícil predecir futuro de actividad nueva. Especialmente si depende de tantas variables.</a:t>
            </a:r>
          </a:p>
          <a:p>
            <a:pPr eaLnBrk="1" hangingPunct="1">
              <a:defRPr/>
            </a:pPr>
            <a:r>
              <a:rPr lang="es-ES_tradnl" sz="2800" smtClean="0"/>
              <a:t>Análisis FODA.</a:t>
            </a:r>
          </a:p>
          <a:p>
            <a:pPr lvl="1" eaLnBrk="1" hangingPunct="1">
              <a:defRPr/>
            </a:pPr>
            <a:r>
              <a:rPr lang="es-ES_tradnl" sz="2800" smtClean="0"/>
              <a:t>Fortalezas y Debilidades (internas).</a:t>
            </a:r>
          </a:p>
          <a:p>
            <a:pPr lvl="1" eaLnBrk="1" hangingPunct="1">
              <a:defRPr/>
            </a:pPr>
            <a:r>
              <a:rPr lang="es-ES_tradnl" sz="2800" smtClean="0"/>
              <a:t>Oportunidades y Amenazas (externas).</a:t>
            </a:r>
          </a:p>
          <a:p>
            <a:pPr eaLnBrk="1" hangingPunct="1">
              <a:defRPr/>
            </a:pPr>
            <a:r>
              <a:rPr lang="es-ES_tradnl" sz="2800" smtClean="0"/>
              <a:t>Posibles Estrategias a Futuro.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95600"/>
            <a:ext cx="354647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Fortalezas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153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Industria de Apoyo.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Técnicos y M.O. Capacitada.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Técnicas producción validadas.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Prestigio y Experiencia del país en industria de camarones.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i="1" smtClean="0"/>
              <a:t>P. vannamei</a:t>
            </a:r>
            <a:r>
              <a:rPr lang="es-ES_tradnl" smtClean="0"/>
              <a:t> acepta condiciones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Mayor Bioseguridad.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Cultivo Intensivo permite mejor uso agua y suelo y mayores inversiones.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8392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Industria De Apoyo E Infraestructura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85800"/>
            <a:ext cx="7848600" cy="6172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FORTALEZA IMPORTANTE.</a:t>
            </a:r>
          </a:p>
          <a:p>
            <a:pPr eaLnBrk="1" hangingPunct="1">
              <a:defRPr/>
            </a:pPr>
            <a:r>
              <a:rPr lang="es-ES_tradnl" sz="2800" smtClean="0"/>
              <a:t>Proveedores (poder negociación bajo):</a:t>
            </a:r>
          </a:p>
          <a:p>
            <a:pPr lvl="1" eaLnBrk="1" hangingPunct="1">
              <a:defRPr/>
            </a:pPr>
            <a:r>
              <a:rPr lang="es-ES_tradnl" sz="2800" smtClean="0"/>
              <a:t>Larva y nauplios.</a:t>
            </a:r>
          </a:p>
          <a:p>
            <a:pPr lvl="1" eaLnBrk="1" hangingPunct="1">
              <a:defRPr/>
            </a:pPr>
            <a:r>
              <a:rPr lang="es-ES_tradnl" sz="2800" smtClean="0"/>
              <a:t>Balanceado.</a:t>
            </a:r>
          </a:p>
          <a:p>
            <a:pPr lvl="1" eaLnBrk="1" hangingPunct="1">
              <a:defRPr/>
            </a:pPr>
            <a:r>
              <a:rPr lang="es-ES_tradnl" sz="2800" smtClean="0"/>
              <a:t>Suministros e Insumos.</a:t>
            </a:r>
          </a:p>
          <a:p>
            <a:pPr lvl="1" eaLnBrk="1" hangingPunct="1">
              <a:defRPr/>
            </a:pPr>
            <a:r>
              <a:rPr lang="es-ES_tradnl" sz="2800" smtClean="0"/>
              <a:t>Equipos.</a:t>
            </a:r>
          </a:p>
          <a:p>
            <a:pPr eaLnBrk="1" hangingPunct="1">
              <a:defRPr/>
            </a:pPr>
            <a:r>
              <a:rPr lang="es-ES_tradnl" sz="2800" smtClean="0"/>
              <a:t>Apoyo:</a:t>
            </a:r>
          </a:p>
          <a:p>
            <a:pPr lvl="1" eaLnBrk="1" hangingPunct="1">
              <a:defRPr/>
            </a:pPr>
            <a:r>
              <a:rPr lang="es-ES_tradnl" sz="2800" smtClean="0"/>
              <a:t>Laboratorios de análisis y asesoría.</a:t>
            </a:r>
          </a:p>
          <a:p>
            <a:pPr lvl="1" eaLnBrk="1" hangingPunct="1">
              <a:defRPr/>
            </a:pPr>
            <a:r>
              <a:rPr lang="es-ES_tradnl" sz="2800" smtClean="0"/>
              <a:t>Seguridad y transporte.</a:t>
            </a:r>
          </a:p>
          <a:p>
            <a:pPr lvl="1" eaLnBrk="1" hangingPunct="1">
              <a:defRPr/>
            </a:pPr>
            <a:r>
              <a:rPr lang="es-ES_tradnl" sz="2800" smtClean="0"/>
              <a:t>Centros de capacitación.</a:t>
            </a:r>
          </a:p>
          <a:p>
            <a:pPr eaLnBrk="1" hangingPunct="1">
              <a:defRPr/>
            </a:pPr>
            <a:r>
              <a:rPr lang="es-ES_tradnl" sz="2800" smtClean="0"/>
              <a:t>Mercado abierto: Empacadoras compitiendo.</a:t>
            </a:r>
          </a:p>
          <a:p>
            <a:pPr eaLnBrk="1" hangingPunct="1">
              <a:defRPr/>
            </a:pPr>
            <a:r>
              <a:rPr lang="es-ES_tradnl" sz="2800" smtClean="0"/>
              <a:t>Otros Servicios.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Guayaquil, 1966.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Profesor ESPOL desde el 2001.</a:t>
            </a:r>
          </a:p>
          <a:p>
            <a:pPr algn="r">
              <a:buClr>
                <a:srgbClr val="FF0000"/>
              </a:buClr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Finanzas.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buClr>
                <a:srgbClr val="FFFF00"/>
              </a:buClr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Técnicos y Mano de Obra Capacitada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FORTALEZA IMPORTANTE.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Técnicos con formación académica y experiencia necesaria.</a:t>
            </a:r>
          </a:p>
          <a:p>
            <a:pPr lvl="1" eaLnBrk="1" hangingPunct="1">
              <a:defRPr/>
            </a:pPr>
            <a:r>
              <a:rPr lang="es-ES_tradnl" sz="2800" smtClean="0"/>
              <a:t>Se adaptan muy rápido a nueva metodología.</a:t>
            </a:r>
          </a:p>
          <a:p>
            <a:pPr eaLnBrk="1" hangingPunct="1">
              <a:defRPr/>
            </a:pPr>
            <a:r>
              <a:rPr lang="es-ES_tradnl" sz="2800" smtClean="0"/>
              <a:t>Centros de capacitación.</a:t>
            </a:r>
          </a:p>
          <a:p>
            <a:pPr lvl="1" eaLnBrk="1" hangingPunct="1">
              <a:defRPr/>
            </a:pPr>
            <a:r>
              <a:rPr lang="es-ES_tradnl" sz="2800" smtClean="0"/>
              <a:t>Oferta laboral a futuro.</a:t>
            </a:r>
          </a:p>
          <a:p>
            <a:pPr eaLnBrk="1" hangingPunct="1">
              <a:defRPr/>
            </a:pPr>
            <a:r>
              <a:rPr lang="es-ES_tradnl" sz="2800" smtClean="0"/>
              <a:t>Mano de obra experimentada.</a:t>
            </a:r>
          </a:p>
          <a:p>
            <a:pPr lvl="1" eaLnBrk="1" hangingPunct="1">
              <a:defRPr/>
            </a:pPr>
            <a:r>
              <a:rPr lang="es-ES_tradnl" sz="2800" smtClean="0"/>
              <a:t>En trabajos con camarón.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458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Técnicas Para Cultivo Intensivo  Y En Agua Dulce Validadas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686800" cy="5257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FORTALEZA IMPORTANTE.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Experiencias y tecnología extranjera, junto con experiencia nacional: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Técnica propia adaptada a nuestro medio.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Actualmente hay técnicas para cultivo intensivo y/o en agua dulce que funcionan en nuestro medio.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Después de haberlo hecho hay confianza en lo que se puede hacer.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Resultados exitosos de entre 4,000 y 20,000 lbs/ ha / ciclo reportados.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Problemas actuales en su mayor parte independientes de metodología cultivo.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Prestigio y Experiencia País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mtClean="0">
                <a:solidFill>
                  <a:srgbClr val="FF0000"/>
                </a:solidFill>
              </a:rPr>
              <a:t>FORTALEZA MENOR.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Ecuador a pesar de haber perdido su puesto en producción y ventas, es todavía visto en el exterior como líder.</a:t>
            </a:r>
          </a:p>
          <a:p>
            <a:pPr eaLnBrk="1" hangingPunct="1">
              <a:defRPr/>
            </a:pPr>
            <a:r>
              <a:rPr lang="es-ES_tradnl" smtClean="0"/>
              <a:t>Prestigio del país sigue vigente.</a:t>
            </a:r>
          </a:p>
          <a:p>
            <a:pPr eaLnBrk="1" hangingPunct="1">
              <a:defRPr/>
            </a:pPr>
            <a:r>
              <a:rPr lang="es-ES_tradnl" smtClean="0"/>
              <a:t>Experiencia e infraestructura de comercialización del país permite buen  acceso a mercados.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300" smtClean="0"/>
              <a:t>Especie Acepta Condiciones Cultivo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72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mtClean="0">
                <a:solidFill>
                  <a:srgbClr val="FF0000"/>
                </a:solidFill>
              </a:rPr>
              <a:t>FORTALEZA MENOR.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P. vannamei se cultiva fácilmente en altas densidades.</a:t>
            </a:r>
          </a:p>
          <a:p>
            <a:pPr eaLnBrk="1" hangingPunct="1">
              <a:defRPr/>
            </a:pPr>
            <a:r>
              <a:rPr lang="es-ES_tradnl" smtClean="0"/>
              <a:t>Maduración y producción de semilla con técnica conocida.</a:t>
            </a:r>
          </a:p>
          <a:p>
            <a:pPr eaLnBrk="1" hangingPunct="1">
              <a:defRPr/>
            </a:pPr>
            <a:r>
              <a:rPr lang="es-ES_tradnl" smtClean="0"/>
              <a:t>Resiste condiciones de baja salinidad sin afectar supervivencia y crecimiento.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752600"/>
          </a:xfrm>
        </p:spPr>
        <p:txBody>
          <a:bodyPr/>
          <a:lstStyle/>
          <a:p>
            <a:pPr eaLnBrk="1" hangingPunct="1"/>
            <a:r>
              <a:rPr lang="es-ES_tradnl" sz="4000" smtClean="0"/>
              <a:t>Rangos De Calidad De Agua Recomendados Para Cultivo Camarón </a:t>
            </a:r>
            <a:endParaRPr lang="es-ES_tradnl" sz="4300" smtClean="0"/>
          </a:p>
        </p:txBody>
      </p:sp>
      <p:graphicFrame>
        <p:nvGraphicFramePr>
          <p:cNvPr id="212995" name="Group 3"/>
          <p:cNvGraphicFramePr>
            <a:graphicFrameLocks noGrp="1"/>
          </p:cNvGraphicFramePr>
          <p:nvPr>
            <p:ph type="tbl" idx="1"/>
          </p:nvPr>
        </p:nvGraphicFramePr>
        <p:xfrm>
          <a:off x="381000" y="1452563"/>
          <a:ext cx="8382000" cy="4572000"/>
        </p:xfrm>
        <a:graphic>
          <a:graphicData uri="http://schemas.openxmlformats.org/drawingml/2006/table">
            <a:tbl>
              <a:tblPr/>
              <a:tblGrid>
                <a:gridCol w="5065713"/>
                <a:gridCol w="3316287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Parámetro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Salinidad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 – 35 ppt..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Cloruros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300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Sodio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200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150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Calcio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magnesio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 50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Alcalinidad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100 ppm.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762000" y="6172200"/>
            <a:ext cx="338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Van Wyk y Scarpa (1999)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Mayor Bioseguridad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772400" cy="47656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mtClean="0">
                <a:solidFill>
                  <a:srgbClr val="FF0000"/>
                </a:solidFill>
              </a:rPr>
              <a:t>FORTALEZA IMPORTANTE.</a:t>
            </a:r>
            <a:endParaRPr lang="es-ES_tradnl" smtClean="0"/>
          </a:p>
          <a:p>
            <a:pPr algn="just" eaLnBrk="1" hangingPunct="1">
              <a:defRPr/>
            </a:pPr>
            <a:r>
              <a:rPr lang="es-ES_tradnl" smtClean="0"/>
              <a:t>Cultivo tierra adentro aísla las piscinas de fuentes de enfermedades.</a:t>
            </a:r>
          </a:p>
          <a:p>
            <a:pPr algn="just" eaLnBrk="1" hangingPunct="1">
              <a:defRPr/>
            </a:pPr>
            <a:r>
              <a:rPr lang="es-ES_tradnl" smtClean="0"/>
              <a:t>Fuentes de agua no son compartidas.</a:t>
            </a:r>
          </a:p>
          <a:p>
            <a:pPr algn="just" eaLnBrk="1" hangingPunct="1">
              <a:defRPr/>
            </a:pPr>
            <a:r>
              <a:rPr lang="es-ES_tradnl" smtClean="0"/>
              <a:t>Invertebrados marinos portadores de enfermedades no existen.</a:t>
            </a:r>
          </a:p>
          <a:p>
            <a:pPr algn="just" eaLnBrk="1" hangingPunct="1">
              <a:defRPr/>
            </a:pPr>
            <a:r>
              <a:rPr lang="es-ES_tradnl" smtClean="0"/>
              <a:t>Menor área permitiría mejor control.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Mejor Uso Recursos y Mayores Inversiones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80388" cy="5105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FORTALEZA IMPORTANTE.</a:t>
            </a:r>
            <a:endParaRPr lang="es-ES_tradnl" sz="280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800" smtClean="0"/>
              <a:t>Cultivo intensivo permite uso de suelo y agua mas eficiente.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800" smtClean="0"/>
              <a:t>Permite mayor inversión ya que la misma se amortiza para mas libras.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800" smtClean="0"/>
              <a:t>Permite manejos que no se lo puede hacer en cultivos extensivos: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Liners.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Invernaderos.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Mejor control y bioseguridad.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Automatización.</a:t>
            </a:r>
          </a:p>
          <a:p>
            <a:pPr lvl="1" algn="just" eaLnBrk="1" hangingPunct="1">
              <a:lnSpc>
                <a:spcPct val="90000"/>
              </a:lnSpc>
              <a:defRPr/>
            </a:pP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Debilidades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914400"/>
            <a:ext cx="7669212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Alta inversión y capital de trabajo necesarios.</a:t>
            </a:r>
          </a:p>
          <a:p>
            <a:pPr eaLnBrk="1" hangingPunct="1">
              <a:defRPr/>
            </a:pPr>
            <a:r>
              <a:rPr lang="es-ES_tradnl" smtClean="0"/>
              <a:t>Desconocimiento de requerimientos iónicos exactos para P. vannamei.</a:t>
            </a:r>
          </a:p>
          <a:p>
            <a:pPr eaLnBrk="1" hangingPunct="1">
              <a:defRPr/>
            </a:pPr>
            <a:r>
              <a:rPr lang="es-ES_tradnl" smtClean="0"/>
              <a:t>Continúa uso de sales.</a:t>
            </a:r>
          </a:p>
          <a:p>
            <a:pPr eaLnBrk="1" hangingPunct="1">
              <a:defRPr/>
            </a:pPr>
            <a:r>
              <a:rPr lang="es-ES_tradnl" smtClean="0"/>
              <a:t>Falta de fuente confiable de semilla libre de virus WSSV.</a:t>
            </a:r>
          </a:p>
          <a:p>
            <a:pPr eaLnBrk="1" hangingPunct="1">
              <a:defRPr/>
            </a:pPr>
            <a:r>
              <a:rPr lang="es-ES_tradnl" smtClean="0"/>
              <a:t>No se ha logrado erradicar presencia de WSSV.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Alta Inversión Necesaria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447800"/>
            <a:ext cx="7772400" cy="46132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mtClean="0">
                <a:solidFill>
                  <a:srgbClr val="FF0000"/>
                </a:solidFill>
              </a:rPr>
              <a:t>DEBILIDAD MENOR.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No funciona como ventaja (barrera de entrada a competencia). </a:t>
            </a:r>
          </a:p>
          <a:p>
            <a:pPr lvl="1" eaLnBrk="1" hangingPunct="1">
              <a:defRPr/>
            </a:pPr>
            <a:r>
              <a:rPr lang="es-ES_tradnl" smtClean="0"/>
              <a:t>Se evalúa industria nacional.</a:t>
            </a:r>
          </a:p>
          <a:p>
            <a:pPr lvl="1" eaLnBrk="1" hangingPunct="1">
              <a:defRPr/>
            </a:pPr>
            <a:r>
              <a:rPr lang="es-ES_tradnl" smtClean="0"/>
              <a:t>Impide aumento de sector en el país.</a:t>
            </a:r>
          </a:p>
          <a:p>
            <a:pPr eaLnBrk="1" hangingPunct="1">
              <a:defRPr/>
            </a:pPr>
            <a:r>
              <a:rPr lang="es-ES_tradnl" smtClean="0"/>
              <a:t>A nivel internacional funcionaría de manera inversa por mayor disponibilidad de financiamiento.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 Construcción 15Has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295400" y="488950"/>
          <a:ext cx="7010400" cy="6146800"/>
        </p:xfrm>
        <a:graphic>
          <a:graphicData uri="http://schemas.openxmlformats.org/presentationml/2006/ole">
            <p:oleObj spid="_x0000_s1026" name="Worksheet" r:id="rId4" imgW="4258172" imgH="3734282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Exportaciones Camarón Ecuador</a:t>
            </a:r>
          </a:p>
        </p:txBody>
      </p:sp>
      <p:graphicFrame>
        <p:nvGraphicFramePr>
          <p:cNvPr id="30828" name="Group 108"/>
          <p:cNvGraphicFramePr>
            <a:graphicFrameLocks noGrp="1"/>
          </p:cNvGraphicFramePr>
          <p:nvPr>
            <p:ph type="tbl" idx="1"/>
          </p:nvPr>
        </p:nvGraphicFramePr>
        <p:xfrm>
          <a:off x="381000" y="1447800"/>
          <a:ext cx="8382000" cy="5029519"/>
        </p:xfrm>
        <a:graphic>
          <a:graphicData uri="http://schemas.openxmlformats.org/drawingml/2006/table">
            <a:tbl>
              <a:tblPr/>
              <a:tblGrid>
                <a:gridCol w="2895600"/>
                <a:gridCol w="1828800"/>
                <a:gridCol w="1905000"/>
                <a:gridCol w="17526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Período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000’s lbs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000’s US$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Precio Promedio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1998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252,986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875,051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$ 3.46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209,041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616,942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$ 2.95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82,956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297,408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$ 3.59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99,801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280,694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$ 2.81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Ene - Abr 2002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32,046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86,984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$ 2.71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 Construcción 15Has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066800" y="835025"/>
          <a:ext cx="7696200" cy="5870575"/>
        </p:xfrm>
        <a:graphic>
          <a:graphicData uri="http://schemas.openxmlformats.org/presentationml/2006/ole">
            <p:oleObj spid="_x0000_s2050" name="Worksheet" r:id="rId4" imgW="4258172" imgH="3248507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 Operación (1)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685800" y="990600"/>
          <a:ext cx="8229600" cy="5057775"/>
        </p:xfrm>
        <a:graphic>
          <a:graphicData uri="http://schemas.openxmlformats.org/presentationml/2006/ole">
            <p:oleObj spid="_x0000_s3074" name="Worksheet" r:id="rId4" imgW="4496161" imgH="2762732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 Operación (2)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62000" y="990600"/>
          <a:ext cx="8077200" cy="5254625"/>
        </p:xfrm>
        <a:graphic>
          <a:graphicData uri="http://schemas.openxmlformats.org/presentationml/2006/ole">
            <p:oleObj spid="_x0000_s4098" name="Worksheet" r:id="rId4" imgW="4496161" imgH="2924416" progId="Excel.Sheet.8">
              <p:link updateAutomatic="1"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868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Desconocimiento Requerimientos iónicos  mínimos de </a:t>
            </a:r>
            <a:r>
              <a:rPr lang="es-ES_tradnl" i="1" smtClean="0"/>
              <a:t>P. vannamei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46275"/>
            <a:ext cx="8180388" cy="46069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DEBILIDAD MENOR.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Muchos de los requerimientos mínimos antes determinados no han sido los mínimos. Se ha logrado cultivar camarón a menor concentración.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permite de antemano saber que agua es o no adecuada para cultivo de camarón.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Desconocimiento ha fomentado el uso de sales.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Sin embargo falta de conocimiento no ha detenido industria.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Uso de Sales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85188" cy="5410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DEBILIDAD MENOR.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Presenta varios problemas: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Riesgo medio Ambiente.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Percepción negativa público.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Alto costo producción y prevención.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Reacción negativa vecinos.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Imprescindible en ciertas áreas , pero preferible buscar otra área.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Investigación indica que es menos necesaria que lo que antes se pensaba.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Productores cambiando metodología.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Falta De Fuente Confiable De Semilla Libre De WSSV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95400"/>
            <a:ext cx="7974012" cy="5257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DEBILIDAD MAYOR.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Talvez mayor problema que enfrenta sector.</a:t>
            </a:r>
          </a:p>
          <a:p>
            <a:pPr eaLnBrk="1" hangingPunct="1">
              <a:defRPr/>
            </a:pPr>
            <a:r>
              <a:rPr lang="es-ES_tradnl" sz="2800" smtClean="0"/>
              <a:t>Fuente de agua de laboratorios está contaminada.</a:t>
            </a:r>
          </a:p>
          <a:p>
            <a:pPr eaLnBrk="1" hangingPunct="1">
              <a:defRPr/>
            </a:pPr>
            <a:r>
              <a:rPr lang="es-ES_tradnl" sz="2800" smtClean="0"/>
              <a:t>Como están reproductores?</a:t>
            </a:r>
          </a:p>
          <a:p>
            <a:pPr eaLnBrk="1" hangingPunct="1">
              <a:defRPr/>
            </a:pPr>
            <a:r>
              <a:rPr lang="es-ES_tradnl" sz="2800" smtClean="0"/>
              <a:t>Pruebas PCR no han detectado ni limitado introducción de virus a sistemas antes limpios. </a:t>
            </a:r>
          </a:p>
          <a:p>
            <a:pPr eaLnBrk="1" hangingPunct="1">
              <a:defRPr/>
            </a:pPr>
            <a:r>
              <a:rPr lang="es-ES_tradnl" sz="2800" smtClean="0"/>
              <a:t>Falla del sistema o falta confiabilidad de ciertos laboratorios PCR?</a:t>
            </a:r>
          </a:p>
          <a:p>
            <a:pPr eaLnBrk="1" hangingPunct="1">
              <a:defRPr/>
            </a:pPr>
            <a:r>
              <a:rPr lang="es-ES_tradnl" sz="2800" smtClean="0"/>
              <a:t>Culpa de propios camaroneros?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No Se Ha Logrado Impedir WSSV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332788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Talvez no Debilidad sino efecto de ella.???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Brotes de mortalidad por WSSV en la mayor parte de las zonas de cultivo tierra adentro: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Santa Lucía.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Palestina.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Nobol - Lomas Sargentillo.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Taura.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Puerto Inca.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piensa detonante: cambio de temperatura.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piensa que entró por larva. ???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Productores reacios a reconocer problema.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Camarón Flota cuando se muere.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smtClean="0">
                <a:solidFill>
                  <a:srgbClr val="FFFF00"/>
                </a:solidFill>
                <a:cs typeface="Arial" charset="0"/>
              </a:rPr>
              <a:t>¿Permanecerá virus?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6858000" y="6329363"/>
            <a:ext cx="2286000" cy="52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FF00"/>
                </a:solidFill>
                <a:latin typeface="Arial" charset="0"/>
              </a:rPr>
              <a:t>2002.06.18</a:t>
            </a:r>
            <a:endParaRPr lang="es-ES_tradnl" sz="280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Oportunidades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Bajos Costos Insumos.</a:t>
            </a:r>
          </a:p>
          <a:p>
            <a:pPr eaLnBrk="1" hangingPunct="1">
              <a:defRPr/>
            </a:pPr>
            <a:r>
              <a:rPr lang="es-ES_tradnl" smtClean="0"/>
              <a:t>Decreto 1952-A.</a:t>
            </a:r>
          </a:p>
          <a:p>
            <a:pPr eaLnBrk="1" hangingPunct="1">
              <a:defRPr/>
            </a:pPr>
            <a:r>
              <a:rPr lang="es-ES_tradnl" smtClean="0"/>
              <a:t>Menor peligro impactos ambientales y socio económicos.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Bajos Costos Insumos</a:t>
            </a:r>
          </a:p>
        </p:txBody>
      </p:sp>
      <p:graphicFrame>
        <p:nvGraphicFramePr>
          <p:cNvPr id="203865" name="Group 89"/>
          <p:cNvGraphicFramePr>
            <a:graphicFrameLocks noGrp="1"/>
          </p:cNvGraphicFramePr>
          <p:nvPr>
            <p:ph type="tbl" idx="1"/>
          </p:nvPr>
        </p:nvGraphicFramePr>
        <p:xfrm>
          <a:off x="304800" y="2344738"/>
          <a:ext cx="8637588" cy="4132262"/>
        </p:xfrm>
        <a:graphic>
          <a:graphicData uri="http://schemas.openxmlformats.org/drawingml/2006/table">
            <a:tbl>
              <a:tblPr/>
              <a:tblGrid>
                <a:gridCol w="2743200"/>
                <a:gridCol w="1600200"/>
                <a:gridCol w="1447800"/>
                <a:gridCol w="1600200"/>
                <a:gridCol w="1246188"/>
              </a:tblGrid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Ecuador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Panamá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Colombia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México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Larva (millar)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$2.00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$4.50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$4.50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$6.50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(T.M.)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$400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$500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$500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$630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Diesel (Galón)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$0.90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$1.33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$0.76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$1.12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M.O. (/ mes)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$170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$180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$170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$200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Empaque (/ Lb)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$0.40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$0.45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$0.40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$0.45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Comercializacion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2.0%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2.8%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1.0%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7.0%</a:t>
                      </a:r>
                      <a:endParaRPr kumimoji="0" lang="es-ES_tradnl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7" name="Text Box 90"/>
          <p:cNvSpPr txBox="1">
            <a:spLocks noChangeArrowheads="1"/>
          </p:cNvSpPr>
          <p:nvPr/>
        </p:nvSpPr>
        <p:spPr bwMode="auto">
          <a:xfrm>
            <a:off x="838200" y="6491288"/>
            <a:ext cx="380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Fuente : Panorama Acuícola (2002)</a:t>
            </a:r>
          </a:p>
        </p:txBody>
      </p:sp>
      <p:sp>
        <p:nvSpPr>
          <p:cNvPr id="203867" name="Rectangle 91"/>
          <p:cNvSpPr>
            <a:spLocks noChangeArrowheads="1"/>
          </p:cNvSpPr>
          <p:nvPr/>
        </p:nvSpPr>
        <p:spPr bwMode="auto">
          <a:xfrm>
            <a:off x="228600" y="762000"/>
            <a:ext cx="89154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OPORTUNIDAD MENOR.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Coyuntural.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No sostenible a largo plazo.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76200"/>
            <a:ext cx="9753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Efectos WSSV En Industria Acuícola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7669213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Calderón </a:t>
            </a:r>
            <a:r>
              <a:rPr lang="es-ES_tradnl" i="1" smtClean="0"/>
              <a:t>et al</a:t>
            </a:r>
            <a:r>
              <a:rPr lang="es-ES_tradnl" smtClean="0"/>
              <a:t> (2000):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50% camaroneras paralizadas.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70% camaroneras positivas WSSV.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Ortiz (2001):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70% reducción en número de laboratorios.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40% área de camaroneras inactiva.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90,000 personas perdieron fuente trabajo relacionado con el sector.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C.N.A. (2002).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Perdidas Industria 600 millones.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Perdidas Exportación 900 millones.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Decreto Ejecutivo 1952-A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382000" cy="5943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OPORTUNIDAD </a:t>
            </a:r>
            <a:r>
              <a:rPr lang="en-US" sz="2800" smtClean="0">
                <a:solidFill>
                  <a:srgbClr val="FF0000"/>
                </a:solidFill>
              </a:rPr>
              <a:t>IMPORTANTE</a:t>
            </a:r>
            <a:r>
              <a:rPr lang="es-ES_tradnl" sz="2800" smtClean="0">
                <a:solidFill>
                  <a:srgbClr val="FF0000"/>
                </a:solidFill>
              </a:rPr>
              <a:t>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Pese a sus problemas: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Es instrumento que legaliza y da derecho de funcionamiento a la actividad.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Una vez aprobado, quita presión ambiental al productor. Importante en sector cuestionado.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Regula el desarrollo sustentable del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Permitiría cultivo amistoso al ambiente: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Da paso a estrategias de mercadeo “verdes.”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Principales problemas: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Falta de regulaciones complementarias:</a:t>
            </a:r>
            <a:endParaRPr lang="en-US" sz="28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800" smtClean="0"/>
              <a:t> Resta Aplicabilidad.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Generaliza mucho.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Menor Peligro Impactos Ambientales Y Socio Económicos.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229600" cy="5257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OPORTUNIDAD MENOR.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Percepción del público disminuye esta oportunidad.</a:t>
            </a:r>
          </a:p>
          <a:p>
            <a:pPr eaLnBrk="1" hangingPunct="1">
              <a:defRPr/>
            </a:pPr>
            <a:r>
              <a:rPr lang="es-ES_tradnl" sz="2800" smtClean="0"/>
              <a:t>Bien manejado, cultivo en tierras altas tendría menor impacto ambiental que cultivo de camarón tradicional:</a:t>
            </a:r>
          </a:p>
          <a:p>
            <a:pPr lvl="1" eaLnBrk="1" hangingPunct="1">
              <a:defRPr/>
            </a:pPr>
            <a:r>
              <a:rPr lang="es-ES_tradnl" sz="2400" smtClean="0"/>
              <a:t>Menor impacto sobre manglares y zonas costeras.</a:t>
            </a:r>
          </a:p>
          <a:p>
            <a:pPr lvl="1" eaLnBrk="1" hangingPunct="1">
              <a:defRPr/>
            </a:pPr>
            <a:r>
              <a:rPr lang="es-ES_tradnl" sz="2400" smtClean="0"/>
              <a:t>Mayor diversificación de tierra productiva.</a:t>
            </a:r>
          </a:p>
          <a:p>
            <a:pPr lvl="1" eaLnBrk="1" hangingPunct="1">
              <a:defRPr/>
            </a:pPr>
            <a:r>
              <a:rPr lang="es-ES_tradnl" sz="2400" smtClean="0"/>
              <a:t>Menor descarga de aguas residuales.</a:t>
            </a:r>
          </a:p>
          <a:p>
            <a:pPr lvl="1" eaLnBrk="1" hangingPunct="1">
              <a:defRPr/>
            </a:pPr>
            <a:r>
              <a:rPr lang="es-ES_tradnl" sz="2400" smtClean="0"/>
              <a:t>No pesca de larva silvestre y pesca acompañante.</a:t>
            </a:r>
          </a:p>
          <a:p>
            <a:pPr eaLnBrk="1" hangingPunct="1">
              <a:defRPr/>
            </a:pPr>
            <a:endParaRPr lang="es-ES_tradnl" sz="240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Amenazas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8180388" cy="49180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Falta de opciones de Financiamiento y riesgo del país.</a:t>
            </a:r>
          </a:p>
          <a:p>
            <a:pPr eaLnBrk="1" hangingPunct="1">
              <a:defRPr/>
            </a:pPr>
            <a:r>
              <a:rPr lang="es-ES_tradnl" sz="2800" smtClean="0"/>
              <a:t>Precios bajos en mercado del camarón.</a:t>
            </a:r>
          </a:p>
          <a:p>
            <a:pPr eaLnBrk="1" hangingPunct="1">
              <a:defRPr/>
            </a:pPr>
            <a:r>
              <a:rPr lang="es-ES_tradnl" sz="2800" smtClean="0"/>
              <a:t>Pérdida de diferenciación del producto.</a:t>
            </a:r>
          </a:p>
          <a:p>
            <a:pPr eaLnBrk="1" hangingPunct="1">
              <a:defRPr/>
            </a:pPr>
            <a:r>
              <a:rPr lang="es-ES_tradnl" sz="2800" smtClean="0"/>
              <a:t>Falta apoyo en investigación aplicada por entidades gubernamentales. </a:t>
            </a:r>
          </a:p>
          <a:p>
            <a:pPr eaLnBrk="1" hangingPunct="1">
              <a:defRPr/>
            </a:pPr>
            <a:r>
              <a:rPr lang="es-ES_tradnl" sz="2800" smtClean="0"/>
              <a:t>Percepción de Camarón = Sal.</a:t>
            </a:r>
          </a:p>
          <a:p>
            <a:pPr eaLnBrk="1" hangingPunct="1">
              <a:defRPr/>
            </a:pPr>
            <a:r>
              <a:rPr lang="es-ES_tradnl" sz="2800" smtClean="0"/>
              <a:t>Trámites engorrosos y falta de regulaciones complementarias.</a:t>
            </a:r>
          </a:p>
          <a:p>
            <a:pPr eaLnBrk="1" hangingPunct="1">
              <a:defRPr/>
            </a:pPr>
            <a:r>
              <a:rPr lang="es-ES_tradnl" sz="2800" smtClean="0"/>
              <a:t>Intereses políticos.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467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Falta Financiamiento Y Riesgo País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mtClean="0">
                <a:solidFill>
                  <a:srgbClr val="FF0000"/>
                </a:solidFill>
              </a:rPr>
              <a:t>AMENAZA MAYOR.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Falta de fuentes de financiamiento no permiten una mayor difusión de la actividad.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En caso de falta de liquidez, falta de créditos limitarían capacidad de reacción de empresas ya establecidas.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Inversión extranjera poco probable.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Precios Bajos Camarón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408988" cy="43846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MAYOR.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De continuar precios bajos y alta oferta por otros países, márgenes se reducirían dramáticamente.</a:t>
            </a:r>
          </a:p>
          <a:p>
            <a:pPr eaLnBrk="1" hangingPunct="1">
              <a:defRPr/>
            </a:pPr>
            <a:r>
              <a:rPr lang="es-ES_tradnl" sz="2800" smtClean="0"/>
              <a:t>Problemas de mortalidad por enfermedades  limitarían capacidad de reacción.</a:t>
            </a:r>
          </a:p>
          <a:p>
            <a:pPr eaLnBrk="1" hangingPunct="1">
              <a:defRPr/>
            </a:pPr>
            <a:r>
              <a:rPr lang="es-ES_tradnl" sz="2800" smtClean="0"/>
              <a:t>Perdidas de capital de operación en negocios nuevos podrían obligar a cierre de empresas con menor liquidez.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Perdida Diferenciación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143000"/>
            <a:ext cx="7772400" cy="49180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MAYOR.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En economías restringidas, comensales aceptaron ofertas de restaurantes con camarón de menor calidad y precio (Asia).</a:t>
            </a:r>
          </a:p>
          <a:p>
            <a:pPr eaLnBrk="1" hangingPunct="1">
              <a:defRPr/>
            </a:pPr>
            <a:r>
              <a:rPr lang="es-ES_tradnl" sz="2800" smtClean="0"/>
              <a:t>Difícil saber si </a:t>
            </a:r>
            <a:r>
              <a:rPr lang="es-ES_tradnl" sz="2800" i="1" smtClean="0"/>
              <a:t>P. vannamei</a:t>
            </a:r>
            <a:r>
              <a:rPr lang="es-ES_tradnl" sz="2800" smtClean="0"/>
              <a:t> podrá recobrar su puesto anterior.</a:t>
            </a:r>
          </a:p>
          <a:p>
            <a:pPr eaLnBrk="1" hangingPunct="1">
              <a:defRPr/>
            </a:pPr>
            <a:r>
              <a:rPr lang="es-ES_tradnl" sz="2800" smtClean="0"/>
              <a:t>“Ecuadorian White” perdió en parte su valor percibido.</a:t>
            </a:r>
          </a:p>
          <a:p>
            <a:pPr eaLnBrk="1" hangingPunct="1">
              <a:defRPr/>
            </a:pPr>
            <a:r>
              <a:rPr lang="es-ES_tradnl" sz="2800" smtClean="0"/>
              <a:t>Una vez que producto ha sido remplazado, es difícil que recobre su puesto anterior.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Falta Apoyo En Investigación Aplicada Por Gobierno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382000" cy="5029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MENOR.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Centros de investigación auspiciados por gobierno no se enfocan en temas específicos que requiere industria.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Ha sido compensado en parte por esfuerzo de investigación de empresa privada e importación de tecnología.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Contras: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Duplicación de esfuerzos y falta de unidad y continuidad en investigación.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Falta de aplicabilidad de algunas tecnologías.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Percepción Camarón = Sal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MENOR.</a:t>
            </a:r>
            <a:endParaRPr lang="es-ES_tradnl" sz="2800" smtClean="0"/>
          </a:p>
          <a:p>
            <a:pPr eaLnBrk="1" hangingPunct="1">
              <a:defRPr/>
            </a:pPr>
            <a:r>
              <a:rPr lang="es-ES_tradnl" sz="2800" smtClean="0"/>
              <a:t>Percepción del público no del todo de acuerdo a la realidad.</a:t>
            </a:r>
          </a:p>
          <a:p>
            <a:pPr eaLnBrk="1" hangingPunct="1">
              <a:defRPr/>
            </a:pPr>
            <a:r>
              <a:rPr lang="es-ES_tradnl" sz="2800" smtClean="0"/>
              <a:t>Influenciada por intereses políticos y grupos de presión.</a:t>
            </a:r>
          </a:p>
          <a:p>
            <a:pPr eaLnBrk="1" hangingPunct="1">
              <a:defRPr/>
            </a:pPr>
            <a:r>
              <a:rPr lang="es-ES_tradnl" sz="2800" smtClean="0"/>
              <a:t>En realidad camarón puede ser cultivado con agua dulce apta para cultivo agrícola.</a:t>
            </a:r>
          </a:p>
          <a:p>
            <a:pPr eaLnBrk="1" hangingPunct="1">
              <a:defRPr/>
            </a:pPr>
            <a:r>
              <a:rPr lang="es-ES_tradnl" sz="2800" smtClean="0"/>
              <a:t>Falta difusión de información al público.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Tramites Engorrosos y Falta Regulaciones Complementarias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13788" cy="4876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MENOR.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Trámites engorrosos dificultan legalización de la actividad, lo que limita control de “ilegales”.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Subsecretaría Agricultura activamente oponiéndose al desarrollo de actividad.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Trámite de permiso de funcionamiento demora mas de 6 meses.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Faltan regulaciones que complementen leyes actuales.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Pago de Licencia Ambiental.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Texto Garantía.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Intereses Político - Económicos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AMENAZA MENOR =&gt; MAYOR?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Percepción Camarón = PLATA.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Intereses de particulares incentivan masas para protestar bajo agenda propia: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Universidad Agraria.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Swett.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Comités Campesinos. Pensando pescar a rio revuelto. Algunos auspiciados por los anteriores.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Primera Defensa: Legalizar situación.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609600"/>
            <a:ext cx="9220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CRISIS= Peligro + Oportunidad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Experiencias en el exterior y en el país llevaron a pensar: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Cultivar camarón en agua de baja salinidad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Cultivar Camarón en Sitios Libres de WSSV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Aprovechar Infraestructura de Langostera para cultivar camarón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Estrategias A Futuro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485188" cy="5181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Cambio a no usar Sal.</a:t>
            </a:r>
          </a:p>
          <a:p>
            <a:pPr eaLnBrk="1" hangingPunct="1">
              <a:defRPr/>
            </a:pPr>
            <a:r>
              <a:rPr lang="es-ES_tradnl" smtClean="0"/>
              <a:t>Diferenciación: Camarón Ecológico.</a:t>
            </a:r>
          </a:p>
          <a:p>
            <a:pPr eaLnBrk="1" hangingPunct="1">
              <a:defRPr/>
            </a:pPr>
            <a:r>
              <a:rPr lang="es-ES_tradnl" smtClean="0"/>
              <a:t>Sistema “Pollo”:</a:t>
            </a:r>
          </a:p>
          <a:p>
            <a:pPr eaLnBrk="1" hangingPunct="1">
              <a:defRPr/>
            </a:pPr>
            <a:r>
              <a:rPr lang="es-ES_tradnl" smtClean="0"/>
              <a:t>Uso de Liners.</a:t>
            </a:r>
          </a:p>
          <a:p>
            <a:pPr eaLnBrk="1" hangingPunct="1">
              <a:defRPr/>
            </a:pPr>
            <a:r>
              <a:rPr lang="es-ES_tradnl" smtClean="0"/>
              <a:t>Sistemas de invernadero.</a:t>
            </a:r>
          </a:p>
          <a:p>
            <a:pPr eaLnBrk="1" hangingPunct="1">
              <a:defRPr/>
            </a:pPr>
            <a:r>
              <a:rPr lang="es-ES_tradnl" smtClean="0"/>
              <a:t>Sistemas Heterótrofos cero recambio (ZEHS).</a:t>
            </a:r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No Sal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79248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Inicios de Cultivo tierra adentro se pensó que sal era indispensable.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Resultados han demostrado que no es necesario en mucho de los casos.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En casos donde es necesario, podría ser mas rentable buscar otro sitio donde no se necesite sal.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Muchos productores se están inclinando por no uso de sal: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Economía en costo directo.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Economía en Inversiones Fijas.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Economía percepción público.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Camarón Ecológico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Percepción de “Valor” por público dirá que tan conveniente es.</a:t>
            </a:r>
          </a:p>
          <a:p>
            <a:pPr eaLnBrk="1" hangingPunct="1">
              <a:defRPr/>
            </a:pPr>
            <a:r>
              <a:rPr lang="es-ES_tradnl" smtClean="0"/>
              <a:t>Regulaciones actuales y menor impacto sobre medio ambiente ayudarían a lograr diferenciación por “amigable con medio ambiente”.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Sistema “Pollo”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8001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Independencia de semilla silvestre.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Ya se está logrando.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Bioseguridad.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En camino.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Mayor intensificación y control sobre el sistema.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En camino.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Mejoramiento Genético: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Ver características más importantes.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Vacunas: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No aplicable.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Uso Liners e Invernaderos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946275"/>
            <a:ext cx="77724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Liners: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rotación piscinas.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Menor contaminación enfermedades.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control materia orgánica.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Invernaderos: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control temperatura.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Mayor crecimiento.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Posible menor riesgo enfermedad.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Contras: Alto Costo.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0678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Manejo De N Y  Materia Orgánica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1213" y="990600"/>
            <a:ext cx="8561387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16% de la proteína en un balanceado es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30% Prot. </a:t>
            </a:r>
            <a:r>
              <a:rPr lang="es-ES_tradnl" sz="2800" smtClean="0">
                <a:cs typeface="Times New Roman" pitchFamily="18" charset="0"/>
              </a:rPr>
              <a:t>~ C:N ~ 11:1.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22% Prot. </a:t>
            </a:r>
            <a:r>
              <a:rPr lang="es-ES_tradnl" sz="2800" smtClean="0">
                <a:cs typeface="Times New Roman" pitchFamily="18" charset="0"/>
              </a:rPr>
              <a:t>~ C:N ~ 16:1.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18% Prot. </a:t>
            </a:r>
            <a:r>
              <a:rPr lang="es-ES_tradnl" sz="2800" smtClean="0">
                <a:cs typeface="Times New Roman" pitchFamily="18" charset="0"/>
              </a:rPr>
              <a:t>~ C:N ~ 20:1.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35-40% Prot. </a:t>
            </a:r>
            <a:r>
              <a:rPr lang="es-ES_tradnl" sz="2800" smtClean="0">
                <a:cs typeface="Times New Roman" pitchFamily="18" charset="0"/>
              </a:rPr>
              <a:t>~ C:N &lt; 10:1.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Relación C:N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Muy alta: MO se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Muy baja: Acumula N y MO descompone lento.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Optimo : 15 – 30 : 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>
                <a:cs typeface="Times New Roman" pitchFamily="18" charset="0"/>
              </a:rPr>
              <a:t>Balanceado con menor proteína o aplicación de MO con baja proteína ayuda a descomposición MO y establecer comunidad bacteriana.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Manejo De N Y  Materia Orgánica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942388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Descomposición de MO por bacterias necesita además de correcto C:N de Oxigeno.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Bacterias </a:t>
            </a:r>
            <a:r>
              <a:rPr lang="es-ES_tradnl" sz="2800" b="1" smtClean="0"/>
              <a:t>Ya están presentes </a:t>
            </a:r>
            <a:r>
              <a:rPr lang="es-ES_tradnl" sz="2800" smtClean="0"/>
              <a:t>en piscina, necesario para su desarrollo : Relación C:N y O</a:t>
            </a:r>
            <a:r>
              <a:rPr lang="es-ES_tradnl" sz="2800" baseline="-25000" smtClean="0"/>
              <a:t>2</a:t>
            </a:r>
            <a:r>
              <a:rPr lang="es-ES_tradnl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Sistema ZEHS: Baja proteína, alta alimentación y alta  aireación:Suspender MO y formar comunidades bacterianas, aportan alimento para el camarón.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Liners. Evitar suspender arcilla.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Alta biomasa y alta densidad (125 –140 Pl/m</a:t>
            </a:r>
            <a:r>
              <a:rPr lang="es-ES_tradnl" sz="2800" baseline="30000" smtClean="0"/>
              <a:t>2</a:t>
            </a:r>
            <a:r>
              <a:rPr lang="es-ES_tradnl" sz="2800" smtClean="0"/>
              <a:t>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Alta Aireación (30 HP/Ha):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para camarón, suspender sólidos (6- 12 m/Min.) y O</a:t>
            </a:r>
            <a:r>
              <a:rPr lang="es-ES_tradnl" sz="2800" baseline="-25000" smtClean="0"/>
              <a:t>2</a:t>
            </a:r>
            <a:r>
              <a:rPr lang="es-ES_tradnl" sz="2800" smtClean="0"/>
              <a:t> Bacterias.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Alto aporte MO.Alimento+Fertilización Orgánica.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800" smtClean="0"/>
              <a:t>Correcto C:N. Baja Proteína y Aplicación MO.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447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5400" b="1" smtClean="0">
                <a:solidFill>
                  <a:srgbClr val="FFFF00"/>
                </a:solidFill>
              </a:rPr>
              <a:t>Muchas Gracias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Cambio Actividad Fincas Tierras Altas (2001)</a:t>
            </a:r>
          </a:p>
        </p:txBody>
      </p:sp>
      <p:graphicFrame>
        <p:nvGraphicFramePr>
          <p:cNvPr id="29761" name="Group 1089"/>
          <p:cNvGraphicFramePr>
            <a:graphicFrameLocks noGrp="1"/>
          </p:cNvGraphicFramePr>
          <p:nvPr>
            <p:ph type="tbl" idx="1"/>
          </p:nvPr>
        </p:nvGraphicFramePr>
        <p:xfrm>
          <a:off x="533400" y="1946275"/>
          <a:ext cx="8408988" cy="4035426"/>
        </p:xfrm>
        <a:graphic>
          <a:graphicData uri="http://schemas.openxmlformats.org/drawingml/2006/table">
            <a:tbl>
              <a:tblPr/>
              <a:tblGrid>
                <a:gridCol w="1414463"/>
                <a:gridCol w="1252537"/>
                <a:gridCol w="1752600"/>
                <a:gridCol w="1085850"/>
                <a:gridCol w="1222375"/>
                <a:gridCol w="839788"/>
                <a:gridCol w="841375"/>
              </a:tblGrid>
              <a:tr h="688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Actividad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Anterior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Actividad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</a:tr>
              <a:tr h="690563">
                <a:tc vMerge="1">
                  <a:txBody>
                    <a:bodyPr/>
                    <a:lstStyle/>
                    <a:p>
                      <a:endParaRPr lang="es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Camarón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Inactiva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Langosta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Otro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Camarón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Langosta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Otro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3" name="Text Box 1081"/>
          <p:cNvSpPr txBox="1">
            <a:spLocks noChangeArrowheads="1"/>
          </p:cNvSpPr>
          <p:nvPr/>
        </p:nvSpPr>
        <p:spPr bwMode="auto">
          <a:xfrm>
            <a:off x="838200" y="6094413"/>
            <a:ext cx="424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Fuente : Subsecretaría de Pesca (2001)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Situación Camaroneras Tierras Altas (2002)</a:t>
            </a:r>
          </a:p>
        </p:txBody>
      </p:sp>
      <p:graphicFrame>
        <p:nvGraphicFramePr>
          <p:cNvPr id="185441" name="Group 97"/>
          <p:cNvGraphicFramePr>
            <a:graphicFrameLocks noGrp="1"/>
          </p:cNvGraphicFramePr>
          <p:nvPr>
            <p:ph type="tbl" idx="1"/>
          </p:nvPr>
        </p:nvGraphicFramePr>
        <p:xfrm>
          <a:off x="533400" y="1946275"/>
          <a:ext cx="8153400" cy="3529013"/>
        </p:xfrm>
        <a:graphic>
          <a:graphicData uri="http://schemas.openxmlformats.org/drawingml/2006/table">
            <a:tbl>
              <a:tblPr/>
              <a:tblGrid>
                <a:gridCol w="1981200"/>
                <a:gridCol w="1143000"/>
                <a:gridCol w="1676400"/>
                <a:gridCol w="1676400"/>
                <a:gridCol w="1676400"/>
              </a:tblGrid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Numero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Has 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Has Construidas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Has Producción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Abandonadas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2,598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Inactiva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3,744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1,418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53" name="Text Box 55"/>
          <p:cNvSpPr txBox="1">
            <a:spLocks noChangeArrowheads="1"/>
          </p:cNvSpPr>
          <p:nvPr/>
        </p:nvSpPr>
        <p:spPr bwMode="auto">
          <a:xfrm>
            <a:off x="838200" y="5867400"/>
            <a:ext cx="424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Fuente : Subsecretaría de Pesca (2002)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Cultivo Camarón Tierra Adentro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058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Tailandia 87: al menos 1 Cultivo tierra adentro con salmuera + agua de pozo.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Tailandia 90’s: Salmuera + agua de pozo (5ppt) para evitar WSSV.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Alabama 01 : Productores </a:t>
            </a:r>
            <a:r>
              <a:rPr lang="es-ES_tradnl" sz="2800" i="1" smtClean="0"/>
              <a:t>I. punctatus</a:t>
            </a:r>
            <a:r>
              <a:rPr lang="es-ES_tradnl" sz="2800" smtClean="0"/>
              <a:t> : probaron cultivo camarón con agua de 2-5 ppt.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Florida (Harbor Branch): Cultivo exitoso de </a:t>
            </a:r>
            <a:r>
              <a:rPr lang="es-ES_tradnl" sz="2800" i="1" smtClean="0"/>
              <a:t>P. vannamei</a:t>
            </a:r>
            <a:r>
              <a:rPr lang="es-ES_tradnl" sz="2800" smtClean="0"/>
              <a:t> con </a:t>
            </a:r>
            <a:r>
              <a:rPr lang="es-ES_tradnl" sz="2800" b="1" smtClean="0">
                <a:solidFill>
                  <a:srgbClr val="FFFF00"/>
                </a:solidFill>
              </a:rPr>
              <a:t>agua dulce</a:t>
            </a:r>
            <a:r>
              <a:rPr lang="es-ES_tradnl" sz="2800" smtClean="0"/>
              <a:t> (0.5ppt / 300ppm Cl</a:t>
            </a:r>
            <a:r>
              <a:rPr lang="es-ES_tradnl" sz="2800" baseline="30000" smtClean="0"/>
              <a:t>-</a:t>
            </a:r>
            <a:r>
              <a:rPr lang="es-ES_tradnl" sz="2800" smtClean="0"/>
              <a:t>) en sistemas de raceway techados.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Arizona: Cultivo de camarón en desierto. Efluentes usados para irrigar cultivos agrícolas.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Ecuador: </a:t>
            </a:r>
            <a:r>
              <a:rPr lang="es-ES_tradnl" sz="2800" smtClean="0"/>
              <a:t>Popularizó uso desde finales 2,000 a inicios 2001</a:t>
            </a:r>
            <a:r>
              <a:rPr lang="en-US" sz="2800" smtClean="0"/>
              <a:t>.</a:t>
            </a:r>
            <a:endParaRPr lang="es-ES_tradnl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Experiencias En Agua Dulce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248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600" smtClean="0"/>
              <a:t>Ecuador: cultivo en aguas de baja salinidad: Estuario del Río Guayas, Río Chone, etc.</a:t>
            </a:r>
          </a:p>
          <a:p>
            <a:pPr eaLnBrk="1" hangingPunct="1">
              <a:defRPr/>
            </a:pPr>
            <a:r>
              <a:rPr lang="es-ES_tradnl" sz="2600" smtClean="0"/>
              <a:t>HBOI: Recirculación. Agua con 300 mg/l [Cl].</a:t>
            </a:r>
          </a:p>
          <a:p>
            <a:pPr eaLnBrk="1" hangingPunct="1">
              <a:defRPr/>
            </a:pPr>
            <a:r>
              <a:rPr lang="es-ES_tradnl" sz="2600" smtClean="0"/>
              <a:t>Van Wyk (1999): </a:t>
            </a:r>
            <a:r>
              <a:rPr lang="es-ES_tradnl" sz="2600" b="1" smtClean="0">
                <a:solidFill>
                  <a:srgbClr val="FFFF00"/>
                </a:solidFill>
              </a:rPr>
              <a:t>Aguas aptas para cultivos agrícolas</a:t>
            </a:r>
            <a:r>
              <a:rPr lang="es-ES_tradnl" sz="2600" smtClean="0"/>
              <a:t> pueden usarse para cultivo de camarón.</a:t>
            </a:r>
          </a:p>
          <a:p>
            <a:pPr eaLnBrk="1" hangingPunct="1">
              <a:defRPr/>
            </a:pPr>
            <a:r>
              <a:rPr lang="es-ES_tradnl" sz="2600" smtClean="0"/>
              <a:t>Scarpa (1999), Scarpa y Vaughn (1998): Agua dulce con dureza (150 ppm CaCO</a:t>
            </a:r>
            <a:r>
              <a:rPr lang="es-ES_tradnl" sz="2600" baseline="-25000" smtClean="0"/>
              <a:t>3</a:t>
            </a:r>
            <a:r>
              <a:rPr lang="es-ES_tradnl" sz="2600" smtClean="0"/>
              <a:t>) y balance iones necesarios pueden ser utilizadas para cultivo de camarón.</a:t>
            </a:r>
          </a:p>
          <a:p>
            <a:pPr eaLnBrk="1" hangingPunct="1">
              <a:defRPr/>
            </a:pPr>
            <a:r>
              <a:rPr lang="es-ES_tradnl" sz="2600" smtClean="0"/>
              <a:t>Nobol (2001): Cultivo </a:t>
            </a:r>
            <a:r>
              <a:rPr lang="es-ES_tradnl" sz="2600" i="1" smtClean="0"/>
              <a:t>P. vannamei</a:t>
            </a:r>
            <a:r>
              <a:rPr lang="es-ES_tradnl" sz="2600" smtClean="0"/>
              <a:t> con 76 ppm cloruros. Misma agua utilizada para regar mango.</a:t>
            </a:r>
          </a:p>
          <a:p>
            <a:pPr eaLnBrk="1" hangingPunct="1">
              <a:defRPr/>
            </a:pPr>
            <a:r>
              <a:rPr lang="es-ES_tradnl" sz="2600" smtClean="0"/>
              <a:t>Guayas (2002): Cultivos exitosos de P. vannamei con niveles de salinidad, Cl, Na y K mas bajos que antes considerados posibles.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2903</Words>
  <PresentationFormat>Presentación en pantalla (4:3)</PresentationFormat>
  <Paragraphs>535</Paragraphs>
  <Slides>57</Slides>
  <Notes>57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Vínculos</vt:lpstr>
      </vt:variant>
      <vt:variant>
        <vt:i4>4</vt:i4>
      </vt:variant>
      <vt:variant>
        <vt:lpstr>Títulos de diapositiva</vt:lpstr>
      </vt:variant>
      <vt:variant>
        <vt:i4>57</vt:i4>
      </vt:variant>
    </vt:vector>
  </HeadingPairs>
  <TitlesOfParts>
    <vt:vector size="65" baseType="lpstr">
      <vt:lpstr>Times New Roman</vt:lpstr>
      <vt:lpstr>Arial</vt:lpstr>
      <vt:lpstr>Wingdings</vt:lpstr>
      <vt:lpstr>Azure</vt:lpstr>
      <vt:lpstr>C:\Documents and Settings\Administrador\Mis documentos\Conferencias y Articulos\Calculos.xls!CostoInstalacion!R4C1:R26C4</vt:lpstr>
      <vt:lpstr>C:\Documents and Settings\Administrador\Mis documentos\Conferencias y Articulos\Calculos.xls!CostoInstalacion!R28C1:R47C4</vt:lpstr>
      <vt:lpstr>C:\Documents and Settings\Administrador\Mis documentos\Conferencias y Articulos\Calculos.xls!CostoOperacion!R1C1:R17C5</vt:lpstr>
      <vt:lpstr>C:\Documents and Settings\Administrador\Mis documentos\Conferencias y Articulos\CALCULOS.XLS!CostoOperacion!R19C1:R36C5</vt:lpstr>
      <vt:lpstr>Futuro De La Actividad Camaronera Tierra Adentro En El Ecuador</vt:lpstr>
      <vt:lpstr>Fabrizio Marcillo Morla</vt:lpstr>
      <vt:lpstr>Exportaciones Camarón Ecuador</vt:lpstr>
      <vt:lpstr>Efectos WSSV En Industria Acuícola</vt:lpstr>
      <vt:lpstr>CRISIS= Peligro + Oportunidad </vt:lpstr>
      <vt:lpstr>Cambio Actividad Fincas Tierras Altas (2001)</vt:lpstr>
      <vt:lpstr>Situación Camaroneras Tierras Altas (2002)</vt:lpstr>
      <vt:lpstr>Cultivo Camarón Tierra Adentro</vt:lpstr>
      <vt:lpstr>Experiencias En Agua Dulce</vt:lpstr>
      <vt:lpstr>Diapositiva 10</vt:lpstr>
      <vt:lpstr>Diapositiva 11</vt:lpstr>
      <vt:lpstr>Diapositiva 12</vt:lpstr>
      <vt:lpstr>Diapositiva 13</vt:lpstr>
      <vt:lpstr>Cultivo Tierra Adentro: Porque?</vt:lpstr>
      <vt:lpstr>Diapositiva 15</vt:lpstr>
      <vt:lpstr>Cultivo Intensivo, Porque?</vt:lpstr>
      <vt:lpstr>Futuro De La Actividad ?</vt:lpstr>
      <vt:lpstr>Fortalezas</vt:lpstr>
      <vt:lpstr>Industria De Apoyo E Infraestructura</vt:lpstr>
      <vt:lpstr>Técnicos y Mano de Obra Capacitada</vt:lpstr>
      <vt:lpstr>Técnicas Para Cultivo Intensivo  Y En Agua Dulce Validadas</vt:lpstr>
      <vt:lpstr>Prestigio y Experiencia País</vt:lpstr>
      <vt:lpstr>Especie Acepta Condiciones Cultivo</vt:lpstr>
      <vt:lpstr>Rangos De Calidad De Agua Recomendados Para Cultivo Camarón </vt:lpstr>
      <vt:lpstr>Mayor Bioseguridad</vt:lpstr>
      <vt:lpstr>Mejor Uso Recursos y Mayores Inversiones</vt:lpstr>
      <vt:lpstr>Debilidades</vt:lpstr>
      <vt:lpstr>Alta Inversión Necesaria</vt:lpstr>
      <vt:lpstr>Costos Construcción 15Has</vt:lpstr>
      <vt:lpstr>Costos Construcción 15Has</vt:lpstr>
      <vt:lpstr>Costos Operación (1)</vt:lpstr>
      <vt:lpstr>Costos Operación (2)</vt:lpstr>
      <vt:lpstr>Desconocimiento Requerimientos iónicos  mínimos de P. vannamei</vt:lpstr>
      <vt:lpstr>Uso de Sales</vt:lpstr>
      <vt:lpstr>Falta De Fuente Confiable De Semilla Libre De WSSV</vt:lpstr>
      <vt:lpstr>No Se Ha Logrado Impedir WSSV</vt:lpstr>
      <vt:lpstr>Diapositiva 37</vt:lpstr>
      <vt:lpstr>Oportunidades</vt:lpstr>
      <vt:lpstr>Bajos Costos Insumos</vt:lpstr>
      <vt:lpstr>Decreto Ejecutivo 1952-A</vt:lpstr>
      <vt:lpstr>Menor Peligro Impactos Ambientales Y Socio Económicos.</vt:lpstr>
      <vt:lpstr>Amenazas</vt:lpstr>
      <vt:lpstr>Falta Financiamiento Y Riesgo País</vt:lpstr>
      <vt:lpstr>Precios Bajos Camarón</vt:lpstr>
      <vt:lpstr>Perdida Diferenciación</vt:lpstr>
      <vt:lpstr>Falta Apoyo En Investigación Aplicada Por Gobierno</vt:lpstr>
      <vt:lpstr>Percepción Camarón = Sal</vt:lpstr>
      <vt:lpstr>Tramites Engorrosos y Falta Regulaciones Complementarias</vt:lpstr>
      <vt:lpstr>Intereses Político - Económicos</vt:lpstr>
      <vt:lpstr>Estrategias A Futuro </vt:lpstr>
      <vt:lpstr>No Sal</vt:lpstr>
      <vt:lpstr>Camarón Ecológico</vt:lpstr>
      <vt:lpstr>Sistema “Pollo”</vt:lpstr>
      <vt:lpstr>Uso Liners e Invernaderos</vt:lpstr>
      <vt:lpstr>Manejo De N Y  Materia Orgánica</vt:lpstr>
      <vt:lpstr>Manejo De N Y  Materia Orgánica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Futuro De La Actividad Camaronera Tierra Adentro En El Ecuador</dc:title>
  <cp:lastModifiedBy>Administrador</cp:lastModifiedBy>
  <cp:revision>128</cp:revision>
  <dcterms:modified xsi:type="dcterms:W3CDTF">2010-02-01T15:24:02Z</dcterms:modified>
</cp:coreProperties>
</file>