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5"/>
  </p:notesMasterIdLst>
  <p:handoutMasterIdLst>
    <p:handoutMasterId r:id="rId26"/>
  </p:handoutMasterIdLst>
  <p:sldIdLst>
    <p:sldId id="279" r:id="rId2"/>
    <p:sldId id="280" r:id="rId3"/>
    <p:sldId id="257" r:id="rId4"/>
    <p:sldId id="258" r:id="rId5"/>
    <p:sldId id="260" r:id="rId6"/>
    <p:sldId id="259" r:id="rId7"/>
    <p:sldId id="262" r:id="rId8"/>
    <p:sldId id="261" r:id="rId9"/>
    <p:sldId id="265" r:id="rId10"/>
    <p:sldId id="266" r:id="rId11"/>
    <p:sldId id="264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8" r:id="rId23"/>
    <p:sldId id="277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clrMru>
    <a:srgbClr val="003366"/>
    <a:srgbClr val="0000FF"/>
    <a:srgbClr val="000066"/>
    <a:srgbClr val="000099"/>
    <a:srgbClr val="003399"/>
    <a:srgbClr val="FF00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2" y="-3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52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8B39D73B-A7C9-4EC3-9DF0-2841465F9CA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Click to edit Master text styles</a:t>
            </a:r>
          </a:p>
          <a:p>
            <a:pPr lvl="1"/>
            <a:r>
              <a:rPr lang="es-ES_tradnl" noProof="0" smtClean="0"/>
              <a:t>Second level</a:t>
            </a:r>
          </a:p>
          <a:p>
            <a:pPr lvl="2"/>
            <a:r>
              <a:rPr lang="es-ES_tradnl" noProof="0" smtClean="0"/>
              <a:t>Third level</a:t>
            </a:r>
          </a:p>
          <a:p>
            <a:pPr lvl="3"/>
            <a:r>
              <a:rPr lang="es-ES_tradnl" noProof="0" smtClean="0"/>
              <a:t>Fourth level</a:t>
            </a:r>
          </a:p>
          <a:p>
            <a:pPr lvl="4"/>
            <a:r>
              <a:rPr lang="es-ES_tradnl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58DCBE75-0EED-480F-A3FF-74D0CA8CB73C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9F19D1-916D-4A11-A595-87B4EEE282F2}" type="slidenum">
              <a:rPr lang="es-ES_tradnl"/>
              <a:pPr/>
              <a:t>1</a:t>
            </a:fld>
            <a:endParaRPr lang="es-ES_tradnl"/>
          </a:p>
        </p:txBody>
      </p:sp>
      <p:sp>
        <p:nvSpPr>
          <p:cNvPr id="2765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62468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1BD4DB-DE28-42F6-A9FC-538508575ED0}" type="slidenum">
              <a:rPr lang="es-ES_tradnl" smtClean="0"/>
              <a:pPr/>
              <a:t>2</a:t>
            </a:fld>
            <a:endParaRPr lang="es-ES_trad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latin typeface="Arial" pitchFamily="34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Click to edit Master title style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s-ES_tradnl"/>
              <a:t>Click to edit Master subtitle style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400" smtClean="0">
                <a:solidFill>
                  <a:srgbClr val="FFFFFF"/>
                </a:solidFill>
                <a:effectLst/>
                <a:latin typeface="Arial" pitchFamily="34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400" smtClean="0">
                <a:solidFill>
                  <a:srgbClr val="FFFFFF"/>
                </a:solidFill>
                <a:effectLst/>
                <a:latin typeface="Arial" pitchFamily="34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 smtClean="0">
                <a:solidFill>
                  <a:srgbClr val="FFFFFF"/>
                </a:solidFill>
                <a:effectLst/>
                <a:latin typeface="Arial" pitchFamily="34" charset="0"/>
              </a:defRPr>
            </a:lvl1pPr>
          </a:lstStyle>
          <a:p>
            <a:pPr>
              <a:defRPr/>
            </a:pPr>
            <a:fld id="{0AFCE7B8-0A96-4EAB-A2C8-F08CC1644AD2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77050" y="-228600"/>
            <a:ext cx="1962150" cy="6934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90600" y="-228600"/>
            <a:ext cx="5734050" cy="6934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66800" y="1066800"/>
            <a:ext cx="38100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29200" y="1066800"/>
            <a:ext cx="38100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latin typeface="Arial" pitchFamily="34" charset="0"/>
              </a:endParaRPr>
            </a:p>
          </p:txBody>
        </p:sp>
        <p:grpSp>
          <p:nvGrpSpPr>
            <p:cNvPr id="1030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2057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2061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2063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2064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2068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2069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2070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2071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2077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>
                  <a:latin typeface="Arial" pitchFamily="34" charset="0"/>
                </a:endParaRPr>
              </a:p>
            </p:txBody>
          </p:sp>
        </p:grpSp>
      </p:grpSp>
      <p:sp>
        <p:nvSpPr>
          <p:cNvPr id="1027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-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2087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066800"/>
            <a:ext cx="7772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SzPct val="60000"/>
        <a:buFont typeface="Wingdings" pitchFamily="2" charset="2"/>
        <a:buChar char="u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mailto:barcillo@gmail.com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dspace.espol.edu.ec/browse?type=author&amp;order=ASC&amp;rpp=20&amp;value=Marcillo+Morla%2C+Fabrizio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jpeg"/><Relationship Id="rId1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609600"/>
            <a:ext cx="7772400" cy="1676400"/>
          </a:xfrm>
        </p:spPr>
        <p:txBody>
          <a:bodyPr/>
          <a:lstStyle/>
          <a:p>
            <a:pPr eaLnBrk="1" hangingPunct="1"/>
            <a:r>
              <a:rPr lang="es-ES" smtClean="0"/>
              <a:t>Consideraciones para la Diversificación Acuícola Sustentable</a:t>
            </a:r>
            <a:endParaRPr lang="es-ES_tradnl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64008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_tradnl" dirty="0" smtClean="0"/>
              <a:t>Fabrizio Marcillo </a:t>
            </a:r>
            <a:r>
              <a:rPr lang="es-ES_tradnl" dirty="0" err="1" smtClean="0"/>
              <a:t>Morla</a:t>
            </a:r>
            <a:r>
              <a:rPr lang="es-ES_tradnl" dirty="0" smtClean="0"/>
              <a:t> </a:t>
            </a:r>
            <a:r>
              <a:rPr lang="es-ES_tradnl" dirty="0" err="1" smtClean="0"/>
              <a:t>MBA</a:t>
            </a:r>
            <a:endParaRPr lang="es-ES_tradnl" dirty="0" smtClean="0"/>
          </a:p>
        </p:txBody>
      </p:sp>
      <p:pic>
        <p:nvPicPr>
          <p:cNvPr id="3076" name="Picture 9" descr="Logofimc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2286000"/>
            <a:ext cx="1676400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10"/>
          <p:cNvSpPr txBox="1">
            <a:spLocks noChangeArrowheads="1"/>
          </p:cNvSpPr>
          <p:nvPr/>
        </p:nvSpPr>
        <p:spPr bwMode="auto">
          <a:xfrm>
            <a:off x="4932363" y="4960938"/>
            <a:ext cx="271145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US" sz="2400" dirty="0">
                <a:latin typeface="Times New Roman" pitchFamily="18" charset="0"/>
                <a:hlinkClick r:id="rId4"/>
              </a:rPr>
              <a:t>barcillo@gmail.com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US" sz="2400" dirty="0">
                <a:latin typeface="Times New Roman" pitchFamily="18" charset="0"/>
                <a:hlinkClick r:id="rId4"/>
              </a:rPr>
              <a:t>(593-9) 4194239</a:t>
            </a:r>
          </a:p>
          <a:p>
            <a:pPr>
              <a:defRPr/>
            </a:pPr>
            <a:endParaRPr lang="es-ES" dirty="0">
              <a:latin typeface="Arial" pitchFamily="34" charset="0"/>
            </a:endParaRPr>
          </a:p>
        </p:txBody>
      </p:sp>
      <p:pic>
        <p:nvPicPr>
          <p:cNvPr id="3078" name="6 Imagen" descr="espol1-300x299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071688"/>
            <a:ext cx="179228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-304800" y="-304800"/>
            <a:ext cx="9753600" cy="1143000"/>
          </a:xfrm>
        </p:spPr>
        <p:txBody>
          <a:bodyPr/>
          <a:lstStyle/>
          <a:p>
            <a:pPr eaLnBrk="1" hangingPunct="1"/>
            <a:r>
              <a:rPr lang="es-ES_tradnl" sz="3600" smtClean="0"/>
              <a:t>Posicionamiento</a:t>
            </a:r>
          </a:p>
        </p:txBody>
      </p:sp>
      <p:graphicFrame>
        <p:nvGraphicFramePr>
          <p:cNvPr id="1375274" name="Group 42"/>
          <p:cNvGraphicFramePr>
            <a:graphicFrameLocks noGrp="1"/>
          </p:cNvGraphicFramePr>
          <p:nvPr/>
        </p:nvGraphicFramePr>
        <p:xfrm>
          <a:off x="762000" y="2009775"/>
          <a:ext cx="7848600" cy="3837432"/>
        </p:xfrm>
        <a:graphic>
          <a:graphicData uri="http://schemas.openxmlformats.org/drawingml/2006/table">
            <a:tbl>
              <a:tblPr/>
              <a:tblGrid>
                <a:gridCol w="1676400"/>
                <a:gridCol w="3200400"/>
                <a:gridCol w="2971800"/>
              </a:tblGrid>
              <a:tr h="838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`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Exclusividad percibida por Cliente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Posición de Costo Bajo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Todo un Sector Industrial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Lexus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Toyota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Solo un Segmento Particular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Hummer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Andino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2307" name="Text Box 27"/>
          <p:cNvSpPr txBox="1">
            <a:spLocks noChangeArrowheads="1"/>
          </p:cNvSpPr>
          <p:nvPr/>
        </p:nvSpPr>
        <p:spPr bwMode="auto">
          <a:xfrm>
            <a:off x="3276600" y="1066800"/>
            <a:ext cx="3789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400">
                <a:effectLst/>
              </a:rPr>
              <a:t>VENTAJA ESTRATEGICA</a:t>
            </a:r>
          </a:p>
        </p:txBody>
      </p:sp>
      <p:sp>
        <p:nvSpPr>
          <p:cNvPr id="12308" name="Text Box 28"/>
          <p:cNvSpPr txBox="1">
            <a:spLocks noChangeArrowheads="1"/>
          </p:cNvSpPr>
          <p:nvPr/>
        </p:nvSpPr>
        <p:spPr bwMode="auto">
          <a:xfrm rot="-5423282">
            <a:off x="-1520825" y="3654425"/>
            <a:ext cx="3956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400">
                <a:effectLst/>
              </a:rPr>
              <a:t>OBJETIVO ESTRATEGICO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304800"/>
            <a:ext cx="8458200" cy="1143000"/>
          </a:xfrm>
        </p:spPr>
        <p:txBody>
          <a:bodyPr/>
          <a:lstStyle/>
          <a:p>
            <a:pPr eaLnBrk="1" hangingPunct="1"/>
            <a:r>
              <a:rPr lang="es-ES_tradnl" sz="3600" smtClean="0"/>
              <a:t>Fuerzas Que Mueven La Competencia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3581400" y="533400"/>
            <a:ext cx="2093913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400">
                <a:effectLst/>
              </a:rPr>
              <a:t>Competidores</a:t>
            </a: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400">
                <a:effectLst/>
              </a:rPr>
              <a:t>Potenciales</a:t>
            </a: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3887788" y="6315075"/>
            <a:ext cx="1531937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400">
                <a:effectLst/>
              </a:rPr>
              <a:t>Sustitutos</a:t>
            </a:r>
          </a:p>
        </p:txBody>
      </p:sp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6537325" y="2935288"/>
            <a:ext cx="2043113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400">
                <a:effectLst/>
              </a:rPr>
              <a:t>Compradores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365125" y="2706688"/>
            <a:ext cx="192405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400">
                <a:effectLst/>
              </a:rPr>
              <a:t>Proveedores</a:t>
            </a:r>
          </a:p>
        </p:txBody>
      </p:sp>
      <p:sp>
        <p:nvSpPr>
          <p:cNvPr id="1373191" name="Rectangle 7"/>
          <p:cNvSpPr>
            <a:spLocks noChangeArrowheads="1"/>
          </p:cNvSpPr>
          <p:nvPr/>
        </p:nvSpPr>
        <p:spPr bwMode="auto">
          <a:xfrm>
            <a:off x="3124200" y="2133600"/>
            <a:ext cx="2819400" cy="3581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>
              <a:latin typeface="Arial" pitchFamily="34" charset="0"/>
            </a:endParaRP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3200400" y="2073275"/>
            <a:ext cx="26066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400">
                <a:effectLst/>
              </a:rPr>
              <a:t>Competidores en Sector Industrial</a:t>
            </a:r>
          </a:p>
        </p:txBody>
      </p:sp>
      <p:sp>
        <p:nvSpPr>
          <p:cNvPr id="1373193" name="Line 9"/>
          <p:cNvSpPr>
            <a:spLocks noChangeShapeType="1"/>
          </p:cNvSpPr>
          <p:nvPr/>
        </p:nvSpPr>
        <p:spPr bwMode="auto">
          <a:xfrm flipV="1">
            <a:off x="4572000" y="58674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s-ES">
              <a:latin typeface="Arial" pitchFamily="34" charset="0"/>
            </a:endParaRPr>
          </a:p>
        </p:txBody>
      </p:sp>
      <p:sp>
        <p:nvSpPr>
          <p:cNvPr id="1373194" name="Line 10"/>
          <p:cNvSpPr>
            <a:spLocks noChangeShapeType="1"/>
          </p:cNvSpPr>
          <p:nvPr/>
        </p:nvSpPr>
        <p:spPr bwMode="auto">
          <a:xfrm>
            <a:off x="2362200" y="29718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s-ES">
              <a:latin typeface="Arial" pitchFamily="34" charset="0"/>
            </a:endParaRPr>
          </a:p>
        </p:txBody>
      </p:sp>
      <p:sp>
        <p:nvSpPr>
          <p:cNvPr id="1373195" name="Line 11"/>
          <p:cNvSpPr>
            <a:spLocks noChangeShapeType="1"/>
          </p:cNvSpPr>
          <p:nvPr/>
        </p:nvSpPr>
        <p:spPr bwMode="auto">
          <a:xfrm flipH="1">
            <a:off x="6096000" y="32004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s-ES">
              <a:latin typeface="Arial" pitchFamily="34" charset="0"/>
            </a:endParaRPr>
          </a:p>
        </p:txBody>
      </p:sp>
      <p:sp>
        <p:nvSpPr>
          <p:cNvPr id="1373196" name="Line 12"/>
          <p:cNvSpPr>
            <a:spLocks noChangeShapeType="1"/>
          </p:cNvSpPr>
          <p:nvPr/>
        </p:nvSpPr>
        <p:spPr bwMode="auto">
          <a:xfrm>
            <a:off x="4419600" y="14478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s-ES">
              <a:latin typeface="Arial" pitchFamily="34" charset="0"/>
            </a:endParaRP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3489325" y="4456113"/>
            <a:ext cx="207327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1800">
                <a:effectLst/>
              </a:rPr>
              <a:t>Rivalidad entre competidores existentes</a:t>
            </a: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1295400" y="5835650"/>
            <a:ext cx="29876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1800">
                <a:effectLst/>
              </a:rPr>
              <a:t>Amenaza de Productos substitutos</a:t>
            </a:r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381000" y="3429000"/>
            <a:ext cx="20732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1800">
                <a:effectLst/>
              </a:rPr>
              <a:t>Poder Negociador de Proveedores</a:t>
            </a:r>
          </a:p>
        </p:txBody>
      </p:sp>
      <p:sp>
        <p:nvSpPr>
          <p:cNvPr id="13328" name="Text Box 16"/>
          <p:cNvSpPr txBox="1">
            <a:spLocks noChangeArrowheads="1"/>
          </p:cNvSpPr>
          <p:nvPr/>
        </p:nvSpPr>
        <p:spPr bwMode="auto">
          <a:xfrm>
            <a:off x="6477000" y="3581400"/>
            <a:ext cx="20732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1800">
                <a:effectLst/>
              </a:rPr>
              <a:t>Poder Negociador de Compradores</a:t>
            </a:r>
          </a:p>
        </p:txBody>
      </p: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5029200" y="1371600"/>
            <a:ext cx="20732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1800">
                <a:effectLst/>
              </a:rPr>
              <a:t>Amenaza de Nuevos Ingresos</a:t>
            </a:r>
          </a:p>
        </p:txBody>
      </p:sp>
      <p:sp>
        <p:nvSpPr>
          <p:cNvPr id="1373202" name="AutoShape 18"/>
          <p:cNvSpPr>
            <a:spLocks noChangeArrowheads="1"/>
          </p:cNvSpPr>
          <p:nvPr/>
        </p:nvSpPr>
        <p:spPr bwMode="auto">
          <a:xfrm>
            <a:off x="3581400" y="3505200"/>
            <a:ext cx="1828800" cy="762000"/>
          </a:xfrm>
          <a:prstGeom prst="curvedUpArrow">
            <a:avLst>
              <a:gd name="adj1" fmla="val 48000"/>
              <a:gd name="adj2" fmla="val 96000"/>
              <a:gd name="adj3" fmla="val 33333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>
              <a:latin typeface="Arial" pitchFamily="34" charset="0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Tecnología / Biología</a:t>
            </a:r>
          </a:p>
        </p:txBody>
      </p:sp>
      <p:sp>
        <p:nvSpPr>
          <p:cNvPr id="137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7088" y="765175"/>
            <a:ext cx="8012112" cy="59404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" sz="2400" smtClean="0"/>
              <a:t>Existe técnica de producción para esta especie?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" sz="2000" smtClean="0"/>
              <a:t>Aquí o en el exterior?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" sz="2000" smtClean="0"/>
              <a:t>Se aplica esta tecnología a nuestro medio?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" sz="2000" smtClean="0"/>
              <a:t>Se aplica esta tecnología a nuestra POSICION?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z="2400" smtClean="0"/>
              <a:t>Requerimientos alimenticios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" sz="2000" smtClean="0"/>
              <a:t>Se conocen?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" sz="2000" smtClean="0"/>
              <a:t>Nivel en la cadena trófica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" sz="2000" smtClean="0"/>
              <a:t>Acepta alimento artificial?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z="2400" smtClean="0"/>
              <a:t>Provisión de semilla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" sz="2000" smtClean="0"/>
              <a:t>Existen reproductores en medio natural?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" sz="2000" smtClean="0"/>
              <a:t>Existe tecnología producción de semilla?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z="2400" smtClean="0"/>
              <a:t>Tolerancia condiciones adversas.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" sz="1800" smtClean="0"/>
              <a:t>Hacinamiento, Calidad Agua, Enfermedades, Parásitos, Transporte, Manipuleo.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z="2000" smtClean="0"/>
              <a:t>Infraestructura, Ingeniería, Insumos, Industria de Apoyo.</a:t>
            </a:r>
          </a:p>
          <a:p>
            <a:pPr eaLnBrk="1" hangingPunct="1">
              <a:lnSpc>
                <a:spcPct val="90000"/>
              </a:lnSpc>
              <a:defRPr/>
            </a:pPr>
            <a:endParaRPr lang="es-ES" sz="2400" smtClean="0"/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Costos</a:t>
            </a:r>
          </a:p>
        </p:txBody>
      </p:sp>
      <p:sp>
        <p:nvSpPr>
          <p:cNvPr id="137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" smtClean="0"/>
              <a:t>Viene dada por la tecnología de Cultivo.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mtClean="0"/>
              <a:t>Debe de estar de acorde con el Posicionamiento de nuestro negocio.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mtClean="0"/>
              <a:t>Deben de poder ser cubiertos por precio de venta.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mtClean="0"/>
              <a:t>Tener en cuenta otros costos ocultos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" smtClean="0"/>
              <a:t>Costo de oportunidad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" smtClean="0"/>
              <a:t>Costo del dinero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" smtClean="0"/>
              <a:t>Gastos Generales y de venta.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mtClean="0"/>
              <a:t>Duración del ciclo y periodo de cobro afectan a rentabilidad.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Introducción de Especies</a:t>
            </a:r>
          </a:p>
        </p:txBody>
      </p:sp>
      <p:sp>
        <p:nvSpPr>
          <p:cNvPr id="137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sz="2800" smtClean="0"/>
              <a:t>Especies nativas no siempre son conocidas en mercados internacionales.</a:t>
            </a:r>
          </a:p>
          <a:p>
            <a:pPr lvl="1" eaLnBrk="1" hangingPunct="1">
              <a:defRPr/>
            </a:pPr>
            <a:r>
              <a:rPr lang="es-ES" sz="2400" smtClean="0"/>
              <a:t>Nicho de mercado:</a:t>
            </a:r>
          </a:p>
          <a:p>
            <a:pPr lvl="2" eaLnBrk="1" hangingPunct="1">
              <a:defRPr/>
            </a:pPr>
            <a:r>
              <a:rPr lang="es-ES" sz="2000" smtClean="0"/>
              <a:t>Local</a:t>
            </a:r>
          </a:p>
          <a:p>
            <a:pPr lvl="2" eaLnBrk="1" hangingPunct="1">
              <a:defRPr/>
            </a:pPr>
            <a:r>
              <a:rPr lang="es-ES" sz="2000" smtClean="0"/>
              <a:t>Regional</a:t>
            </a:r>
          </a:p>
          <a:p>
            <a:pPr lvl="2" eaLnBrk="1" hangingPunct="1">
              <a:defRPr/>
            </a:pPr>
            <a:r>
              <a:rPr lang="es-ES" sz="2000" smtClean="0"/>
              <a:t>Mercados étnicos</a:t>
            </a:r>
          </a:p>
          <a:p>
            <a:pPr lvl="1" eaLnBrk="1" hangingPunct="1">
              <a:defRPr/>
            </a:pPr>
            <a:r>
              <a:rPr lang="es-ES" sz="2400" smtClean="0"/>
              <a:t>Desarrollo de mercado</a:t>
            </a:r>
          </a:p>
          <a:p>
            <a:pPr lvl="2" eaLnBrk="1" hangingPunct="1">
              <a:defRPr/>
            </a:pPr>
            <a:r>
              <a:rPr lang="es-ES" sz="2000" smtClean="0"/>
              <a:t>Costo de desarrollo de producto</a:t>
            </a:r>
          </a:p>
          <a:p>
            <a:pPr lvl="2" eaLnBrk="1" hangingPunct="1">
              <a:defRPr/>
            </a:pPr>
            <a:r>
              <a:rPr lang="es-ES" sz="2000" smtClean="0"/>
              <a:t>Tiempo de desarrollo</a:t>
            </a:r>
          </a:p>
          <a:p>
            <a:pPr lvl="2" eaLnBrk="1" hangingPunct="1">
              <a:defRPr/>
            </a:pPr>
            <a:r>
              <a:rPr lang="es-ES" sz="2000" smtClean="0"/>
              <a:t>Riesgo de no lograrlo</a:t>
            </a:r>
          </a:p>
          <a:p>
            <a:pPr lvl="1" eaLnBrk="1" hangingPunct="1">
              <a:defRPr/>
            </a:pPr>
            <a:r>
              <a:rPr lang="es-ES" sz="2400" smtClean="0"/>
              <a:t>Introducción de especies</a:t>
            </a:r>
          </a:p>
          <a:p>
            <a:pPr lvl="2" eaLnBrk="1" hangingPunct="1">
              <a:defRPr/>
            </a:pPr>
            <a:r>
              <a:rPr lang="es-ES" sz="2000" smtClean="0"/>
              <a:t>Enfermedades</a:t>
            </a:r>
          </a:p>
          <a:p>
            <a:pPr lvl="2" eaLnBrk="1" hangingPunct="1">
              <a:defRPr/>
            </a:pPr>
            <a:r>
              <a:rPr lang="es-ES" sz="2000" smtClean="0"/>
              <a:t>Competir o cruzar con especies nativas</a:t>
            </a:r>
          </a:p>
          <a:p>
            <a:pPr lvl="2" eaLnBrk="1" hangingPunct="1">
              <a:defRPr/>
            </a:pPr>
            <a:r>
              <a:rPr lang="es-ES" sz="2000" smtClean="0"/>
              <a:t>No adaptarse: producción, enfermedades o mercado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25413"/>
            <a:ext cx="7772400" cy="1143000"/>
          </a:xfrm>
        </p:spPr>
        <p:txBody>
          <a:bodyPr/>
          <a:lstStyle/>
          <a:p>
            <a:pPr eaLnBrk="1" hangingPunct="1"/>
            <a:r>
              <a:rPr lang="es-ES" sz="4000" smtClean="0"/>
              <a:t>Reglamentación Introducción Especies</a:t>
            </a:r>
          </a:p>
        </p:txBody>
      </p:sp>
      <p:sp>
        <p:nvSpPr>
          <p:cNvPr id="137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450" y="1412875"/>
            <a:ext cx="7651750" cy="5292725"/>
          </a:xfrm>
        </p:spPr>
        <p:txBody>
          <a:bodyPr/>
          <a:lstStyle/>
          <a:p>
            <a:pPr eaLnBrk="1" hangingPunct="1">
              <a:defRPr/>
            </a:pPr>
            <a:r>
              <a:rPr lang="es-ES" smtClean="0"/>
              <a:t>Ministerio de Acuicultura ha desarrollado reglamentación para introducir animales acuáticos al país</a:t>
            </a:r>
          </a:p>
          <a:p>
            <a:pPr eaLnBrk="1" hangingPunct="1">
              <a:defRPr/>
            </a:pPr>
            <a:r>
              <a:rPr lang="es-ES" smtClean="0"/>
              <a:t>Basado en modelo internacional.</a:t>
            </a:r>
          </a:p>
          <a:p>
            <a:pPr eaLnBrk="1" hangingPunct="1">
              <a:defRPr/>
            </a:pPr>
            <a:r>
              <a:rPr lang="es-ES" smtClean="0"/>
              <a:t>Disminuye riesgo de introducción de enfermedades y / o especies potencialmente dañinas.</a:t>
            </a:r>
          </a:p>
          <a:p>
            <a:pPr eaLnBrk="1" hangingPunct="1">
              <a:defRPr/>
            </a:pPr>
            <a:r>
              <a:rPr lang="es-ES" smtClean="0"/>
              <a:t>Debe ser ágil, transparente para desincentivar importaciones “por la izquierda”</a:t>
            </a:r>
          </a:p>
          <a:p>
            <a:pPr eaLnBrk="1" hangingPunct="1">
              <a:defRPr/>
            </a:pPr>
            <a:endParaRPr lang="es-ES" smtClean="0"/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Tilapia</a:t>
            </a:r>
            <a:endParaRPr lang="es-ES" smtClean="0"/>
          </a:p>
        </p:txBody>
      </p:sp>
      <p:sp>
        <p:nvSpPr>
          <p:cNvPr id="138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Originalmente introducida al país en 1965 como “proteína barata”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Posicionamiento: Segmentación mercado / Bajo costo.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En década de los 80 ESPOL desarrolla proyecto experimental con el mismo enfoque: animales de 1 libra para consumo local.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Problemas de mercado no alientan su producción.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Año pasado tesis en este sentido encuentra que este enfoque no es todavía viable.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Precio mercado mayorista $0.25 - $0.35 / lb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Opciones de venta directa requieren alta mano de obra para venta</a:t>
            </a:r>
          </a:p>
          <a:p>
            <a:pPr eaLnBrk="1" hangingPunct="1">
              <a:lnSpc>
                <a:spcPct val="80000"/>
              </a:lnSpc>
              <a:defRPr/>
            </a:pPr>
            <a:endParaRPr lang="es-ES" sz="2800" smtClean="0"/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Tilapia</a:t>
            </a:r>
            <a:endParaRPr lang="es-ES" smtClean="0"/>
          </a:p>
        </p:txBody>
      </p:sp>
      <p:sp>
        <p:nvSpPr>
          <p:cNvPr id="138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" sz="2400" smtClean="0"/>
              <a:t>A mediados de la década del 90, se retoma su cultivo como alternativa al camarón afectado por síndrome de Taura.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z="2400" smtClean="0"/>
              <a:t>Se cambia su posicionamiento: Liderazgo general en costos.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z="2400" smtClean="0"/>
              <a:t>Peces de &gt; 700 g, filete fresco, estados unidos.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z="2400" smtClean="0"/>
              <a:t>Se debe desarrollar tanto mercado, como canales de distribución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z="2400" smtClean="0"/>
              <a:t>Al inicio algunos productores tienen fuertes pérdidas, debido a mercado reducido y falta de canales de distribución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z="2400" smtClean="0"/>
              <a:t>Industria va a instalaciones grandes altamente integradas.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z="2400" smtClean="0"/>
              <a:t>A finales de la década industria empieza a estabilizarse.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Red Claw</a:t>
            </a:r>
            <a:endParaRPr lang="es-ES" smtClean="0"/>
          </a:p>
        </p:txBody>
      </p:sp>
      <p:sp>
        <p:nvSpPr>
          <p:cNvPr id="138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Introducido al país en 1994 como otra alternativa a síndrome de Taura.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La expectativa de mercado con la cual se enfocó la estrategia para el desarrollo de este nuevo cultivo fue de diferenciación.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Se esperaba contar con una demanda suficiente de este producto a precios FOB de entre US$ 5 y US$ 7. (Graca, 1996).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Los niveles de inversión para producir un producto de estas características aunque altos, parecían justificarse por el alto valor de mercado.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No se logró las expectativas de mercado y para 2002 todas las granjas menos una habían cerrado.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Red Claw</a:t>
            </a:r>
            <a:endParaRPr lang="es-ES" smtClean="0"/>
          </a:p>
        </p:txBody>
      </p:sp>
      <p:sp>
        <p:nvSpPr>
          <p:cNvPr id="138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Poblaciones naturales se habían desarrollado en varias presas.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Una pesquería artesanal de estas poblaciones se desarrolló y proveyó producto barato que permitió a procesadores buscar nichos de mercado para un producto específico.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Al momento existe un mercado puntual para producción a bajo costo de esta especie.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Posicionamiento: Segmentación mercado / Bajo costo.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Reto es poder producir a bajo costo para lograr mejor rentabilidad que cultivos alternativo.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/>
          </p:nvPr>
        </p:nvSpPr>
        <p:spPr>
          <a:xfrm>
            <a:off x="1228725" y="0"/>
            <a:ext cx="7772400" cy="1143000"/>
          </a:xfrm>
        </p:spPr>
        <p:txBody>
          <a:bodyPr/>
          <a:lstStyle/>
          <a:p>
            <a:pPr algn="r"/>
            <a:r>
              <a:rPr lang="en-US" smtClean="0"/>
              <a:t>Fabrizio Marcillo Morla</a:t>
            </a:r>
            <a:endParaRPr lang="es-US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69988" y="928688"/>
            <a:ext cx="7772400" cy="4114800"/>
          </a:xfrm>
        </p:spPr>
        <p:txBody>
          <a:bodyPr/>
          <a:lstStyle/>
          <a:p>
            <a:pPr algn="r">
              <a:defRPr/>
            </a:pPr>
            <a:r>
              <a:rPr lang="es-EC" dirty="0" smtClean="0"/>
              <a:t>Guayaquil, 1966.</a:t>
            </a:r>
          </a:p>
          <a:p>
            <a:pPr algn="r">
              <a:defRPr/>
            </a:pPr>
            <a:r>
              <a:rPr lang="es-EC" dirty="0" err="1" smtClean="0"/>
              <a:t>BSc.</a:t>
            </a:r>
            <a:r>
              <a:rPr lang="es-EC" dirty="0" smtClean="0"/>
              <a:t> Acuicultura. (ESPOL 1991).</a:t>
            </a:r>
          </a:p>
          <a:p>
            <a:pPr algn="r">
              <a:defRPr/>
            </a:pPr>
            <a:r>
              <a:rPr lang="es-EC" dirty="0" smtClean="0"/>
              <a:t>Magister en Administración de Empresas. (ESPOL, 1996).</a:t>
            </a:r>
          </a:p>
          <a:p>
            <a:pPr algn="r">
              <a:defRPr/>
            </a:pPr>
            <a:r>
              <a:rPr lang="es-EC" dirty="0" smtClean="0"/>
              <a:t>Profesor ESPOL desde el 2001.</a:t>
            </a:r>
          </a:p>
          <a:p>
            <a:pPr algn="r">
              <a:defRPr/>
            </a:pPr>
            <a:r>
              <a:rPr lang="es-EC" dirty="0" smtClean="0"/>
              <a:t>20 años experiencia profesional: </a:t>
            </a:r>
          </a:p>
          <a:p>
            <a:pPr lvl="1" algn="r">
              <a:defRPr/>
            </a:pPr>
            <a:r>
              <a:rPr lang="es-EC" sz="2800" dirty="0" smtClean="0"/>
              <a:t>Producción.</a:t>
            </a:r>
          </a:p>
          <a:p>
            <a:pPr lvl="1" algn="r">
              <a:defRPr/>
            </a:pPr>
            <a:r>
              <a:rPr lang="es-EC" sz="2800" dirty="0" smtClean="0"/>
              <a:t>Administración.</a:t>
            </a:r>
          </a:p>
          <a:p>
            <a:pPr lvl="1" algn="r">
              <a:defRPr/>
            </a:pPr>
            <a:r>
              <a:rPr lang="es-EC" sz="2800" dirty="0" smtClean="0"/>
              <a:t>Finanzas.</a:t>
            </a:r>
          </a:p>
          <a:p>
            <a:pPr lvl="1" algn="r">
              <a:defRPr/>
            </a:pPr>
            <a:r>
              <a:rPr lang="es-EC" sz="2800" dirty="0" smtClean="0"/>
              <a:t>Investigación.</a:t>
            </a:r>
          </a:p>
          <a:p>
            <a:pPr lvl="1" algn="r">
              <a:defRPr/>
            </a:pPr>
            <a:r>
              <a:rPr lang="es-EC" sz="2800" dirty="0" smtClean="0"/>
              <a:t>Consultorías.</a:t>
            </a:r>
          </a:p>
        </p:txBody>
      </p:sp>
      <p:pic>
        <p:nvPicPr>
          <p:cNvPr id="8196" name="Picture 3" descr="Yop por ti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357188" y="567055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  <a:defRPr/>
            </a:pPr>
            <a:r>
              <a:rPr lang="es-US" sz="2400" dirty="0">
                <a:latin typeface="+mn-lt"/>
                <a:hlinkClick r:id="rId4"/>
              </a:rPr>
              <a:t>Otras Publicaciones del mismo autor en Repositorio ESPOL</a:t>
            </a:r>
            <a:endParaRPr lang="es-US" sz="2400" dirty="0"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Posicionamiento?</a:t>
            </a:r>
            <a:endParaRPr lang="es-ES" smtClean="0"/>
          </a:p>
        </p:txBody>
      </p:sp>
      <p:sp>
        <p:nvSpPr>
          <p:cNvPr id="138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Ostras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Scallop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Crawfish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Red Drum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Huayaipe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Chame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Cachama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Paiche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Ranas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Caracoles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Bocachico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Vieja Roja y Azul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Pepino y Caballitos de Mar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Conclusiones</a:t>
            </a:r>
          </a:p>
        </p:txBody>
      </p:sp>
      <p:sp>
        <p:nvSpPr>
          <p:cNvPr id="138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Al igual que con cualquier negocio, el cultivo de una nueva especie debe de ser evaluado para su factibilidad financiera.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El posicionamiento, el mercado, los canales de comercialización, la técnica de producción y los costos deben de tener concordancia entre si.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Los impactos ambientales de cultivar nuevas especies deben de ser evaluados correctamente y minimizados.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Esta presentación NO trata de desincentivar la diversificación. Por el contrario enumera puntos a tomar en cuenta para que al enfocarla correctamente, tenga mayores posibilidades de éxito.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s-ES" sz="4000" smtClean="0"/>
              <a:t>LO DIFICIL SE HACE DE INMEDIATO, LO IMPOSIBLE DEMORA UN POCO MAS </a:t>
            </a:r>
          </a:p>
        </p:txBody>
      </p:sp>
      <p:sp>
        <p:nvSpPr>
          <p:cNvPr id="1389574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s-ES" smtClean="0"/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Muchas Gracias</a:t>
            </a:r>
            <a:endParaRPr lang="es-ES" smtClean="0"/>
          </a:p>
        </p:txBody>
      </p:sp>
      <p:pic>
        <p:nvPicPr>
          <p:cNvPr id="25603" name="Picture 5"/>
          <p:cNvPicPr>
            <a:picLocks noChangeAspect="1" noChangeArrowheads="1"/>
          </p:cNvPicPr>
          <p:nvPr/>
        </p:nvPicPr>
        <p:blipFill>
          <a:blip r:embed="rId2"/>
          <a:srcRect l="-655" t="-565" r="-598" b="-598"/>
          <a:stretch>
            <a:fillRect/>
          </a:stretch>
        </p:blipFill>
        <p:spPr bwMode="auto">
          <a:xfrm>
            <a:off x="971550" y="1052513"/>
            <a:ext cx="7200900" cy="539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Diversificacion?</a:t>
            </a:r>
            <a:endParaRPr lang="es-ES" smtClean="0"/>
          </a:p>
        </p:txBody>
      </p:sp>
      <p:sp>
        <p:nvSpPr>
          <p:cNvPr id="136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6513" y="527050"/>
            <a:ext cx="7772401" cy="5638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s-ES" sz="2400" smtClean="0"/>
              <a:t>Mucho se ha hablado en el país sobre la diversificación de cultivos Acuícolas.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Tilapia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Ostras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Scallop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Crawfish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Red Claw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Red Drum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Huayaipe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Chame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Cachama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Paiche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Ranas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Caracoles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Bocachico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Vieja Roja y Azul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Pepino y Caballitos de Mar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….etc</a:t>
            </a:r>
          </a:p>
        </p:txBody>
      </p:sp>
      <p:pic>
        <p:nvPicPr>
          <p:cNvPr id="136602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1700213"/>
            <a:ext cx="2289175" cy="115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6602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1628775"/>
            <a:ext cx="1589087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6602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59563" y="1628775"/>
            <a:ext cx="2092325" cy="140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66023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7538" y="3068638"/>
            <a:ext cx="2087562" cy="116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66024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16688" y="3068638"/>
            <a:ext cx="2339975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66025" name="Picture 9" descr="curso%20peces[1]"/>
          <p:cNvPicPr>
            <a:picLocks noChangeAspect="1" noChangeArrowheads="1"/>
          </p:cNvPicPr>
          <p:nvPr/>
        </p:nvPicPr>
        <p:blipFill>
          <a:blip r:embed="rId7"/>
          <a:srcRect l="8302" t="28003" r="56389" b="38376"/>
          <a:stretch>
            <a:fillRect/>
          </a:stretch>
        </p:blipFill>
        <p:spPr bwMode="auto">
          <a:xfrm>
            <a:off x="6551613" y="5129213"/>
            <a:ext cx="2592387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66026" name="Picture 10"/>
          <p:cNvPicPr>
            <a:picLocks noChangeAspect="1" noChangeArrowheads="1"/>
          </p:cNvPicPr>
          <p:nvPr/>
        </p:nvPicPr>
        <p:blipFill>
          <a:blip r:embed="rId8"/>
          <a:srcRect l="25800" t="50000" r="21266" b="29822"/>
          <a:stretch>
            <a:fillRect/>
          </a:stretch>
        </p:blipFill>
        <p:spPr bwMode="auto">
          <a:xfrm>
            <a:off x="3203575" y="5910263"/>
            <a:ext cx="3313113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66027" name="Picture 11" descr="DSC00005"/>
          <p:cNvPicPr>
            <a:picLocks noChangeAspect="1" noChangeArrowheads="1"/>
          </p:cNvPicPr>
          <p:nvPr/>
        </p:nvPicPr>
        <p:blipFill>
          <a:blip r:embed="rId9" cstate="print"/>
          <a:srcRect l="16667" t="18504" r="15257" b="29616"/>
          <a:stretch>
            <a:fillRect/>
          </a:stretch>
        </p:blipFill>
        <p:spPr bwMode="auto">
          <a:xfrm>
            <a:off x="3924300" y="4292600"/>
            <a:ext cx="2590800" cy="148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66028" name="Picture 12"/>
          <p:cNvPicPr>
            <a:picLocks noChangeAspect="1" noChangeArrowheads="1"/>
          </p:cNvPicPr>
          <p:nvPr/>
        </p:nvPicPr>
        <p:blipFill>
          <a:blip r:embed="rId10"/>
          <a:srcRect l="16231" r="11786" b="14673"/>
          <a:stretch>
            <a:fillRect/>
          </a:stretch>
        </p:blipFill>
        <p:spPr bwMode="auto">
          <a:xfrm>
            <a:off x="2411413" y="2924175"/>
            <a:ext cx="1381125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66029" name="Picture 1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8096250" y="476250"/>
            <a:ext cx="10477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66030" name="Picture 14"/>
          <p:cNvPicPr>
            <a:picLocks noChangeAspect="1" noChangeArrowheads="1"/>
          </p:cNvPicPr>
          <p:nvPr/>
        </p:nvPicPr>
        <p:blipFill>
          <a:blip r:embed="rId12"/>
          <a:srcRect t="29755"/>
          <a:stretch>
            <a:fillRect/>
          </a:stretch>
        </p:blipFill>
        <p:spPr bwMode="auto">
          <a:xfrm>
            <a:off x="6011863" y="765175"/>
            <a:ext cx="2071687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66031" name="Picture 15"/>
          <p:cNvPicPr>
            <a:picLocks noChangeAspect="1" noChangeArrowheads="1"/>
          </p:cNvPicPr>
          <p:nvPr/>
        </p:nvPicPr>
        <p:blipFill>
          <a:blip r:embed="rId13"/>
          <a:srcRect t="36095" r="2112" b="8282"/>
          <a:stretch>
            <a:fillRect/>
          </a:stretch>
        </p:blipFill>
        <p:spPr bwMode="auto">
          <a:xfrm>
            <a:off x="468313" y="6042025"/>
            <a:ext cx="2641600" cy="81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66032" name="Picture 16"/>
          <p:cNvPicPr>
            <a:picLocks noChangeAspect="1" noChangeArrowheads="1"/>
          </p:cNvPicPr>
          <p:nvPr/>
        </p:nvPicPr>
        <p:blipFill>
          <a:blip r:embed="rId14"/>
          <a:srcRect l="10760" t="18794" r="17848" b="17831"/>
          <a:stretch>
            <a:fillRect/>
          </a:stretch>
        </p:blipFill>
        <p:spPr bwMode="auto">
          <a:xfrm>
            <a:off x="6588125" y="4221163"/>
            <a:ext cx="12954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66033" name="Picture 17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8001000" y="4365625"/>
            <a:ext cx="1143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6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6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6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6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6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6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6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6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6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6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6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6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6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6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Resultado a la Fecha?</a:t>
            </a:r>
          </a:p>
        </p:txBody>
      </p:sp>
      <p:sp>
        <p:nvSpPr>
          <p:cNvPr id="136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066800"/>
            <a:ext cx="7772400" cy="2794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Camarón sigue siendo el principal cultivo acuícola en el país.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Diversificación Acuícola con mismo enfoque del camarón no ha sido lo óptimo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800" smtClean="0"/>
              <a:t>Tilapia ha sido único cultivo de diversificación que ha logrado niveles importantes de producción.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s-ES" sz="2800" smtClean="0"/>
          </a:p>
        </p:txBody>
      </p:sp>
      <p:sp>
        <p:nvSpPr>
          <p:cNvPr id="1367044" name="Rectangle 4"/>
          <p:cNvSpPr>
            <a:spLocks noChangeArrowheads="1"/>
          </p:cNvSpPr>
          <p:nvPr/>
        </p:nvSpPr>
        <p:spPr bwMode="auto">
          <a:xfrm>
            <a:off x="1116013" y="4148138"/>
            <a:ext cx="77724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buFont typeface="Wingdings" pitchFamily="2" charset="2"/>
              <a:buNone/>
              <a:defRPr/>
            </a:pPr>
            <a:r>
              <a:rPr lang="es-ES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Porque?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704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228600"/>
            <a:ext cx="7772400" cy="1143000"/>
          </a:xfrm>
        </p:spPr>
        <p:txBody>
          <a:bodyPr/>
          <a:lstStyle/>
          <a:p>
            <a:pPr eaLnBrk="1" hangingPunct="1"/>
            <a:r>
              <a:rPr lang="es-ES_tradnl" smtClean="0"/>
              <a:t>La Rueda Del Éxito.</a:t>
            </a:r>
          </a:p>
        </p:txBody>
      </p:sp>
      <p:sp>
        <p:nvSpPr>
          <p:cNvPr id="1369091" name="Rectangle 3"/>
          <p:cNvSpPr>
            <a:spLocks noChangeArrowheads="1"/>
          </p:cNvSpPr>
          <p:nvPr/>
        </p:nvSpPr>
        <p:spPr bwMode="auto">
          <a:xfrm>
            <a:off x="3200400" y="2514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s-ES">
              <a:latin typeface="Arial" pitchFamily="34" charset="0"/>
            </a:endParaRPr>
          </a:p>
        </p:txBody>
      </p:sp>
      <p:grpSp>
        <p:nvGrpSpPr>
          <p:cNvPr id="7172" name="Group 4"/>
          <p:cNvGrpSpPr>
            <a:grpSpLocks/>
          </p:cNvGrpSpPr>
          <p:nvPr/>
        </p:nvGrpSpPr>
        <p:grpSpPr bwMode="auto">
          <a:xfrm>
            <a:off x="1600200" y="990600"/>
            <a:ext cx="5765800" cy="5399088"/>
            <a:chOff x="1008" y="624"/>
            <a:chExt cx="3632" cy="3401"/>
          </a:xfrm>
        </p:grpSpPr>
        <p:sp>
          <p:nvSpPr>
            <p:cNvPr id="1369093" name="Rectangle 5"/>
            <p:cNvSpPr>
              <a:spLocks noChangeArrowheads="1"/>
            </p:cNvSpPr>
            <p:nvPr/>
          </p:nvSpPr>
          <p:spPr bwMode="auto">
            <a:xfrm rot="5400000">
              <a:off x="1493" y="1715"/>
              <a:ext cx="453" cy="124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latin typeface="Arial" pitchFamily="34" charset="0"/>
              </a:endParaRPr>
            </a:p>
          </p:txBody>
        </p:sp>
        <p:sp>
          <p:nvSpPr>
            <p:cNvPr id="1369094" name="Rectangle 6"/>
            <p:cNvSpPr>
              <a:spLocks noChangeArrowheads="1"/>
            </p:cNvSpPr>
            <p:nvPr/>
          </p:nvSpPr>
          <p:spPr bwMode="auto">
            <a:xfrm>
              <a:off x="2523" y="672"/>
              <a:ext cx="453" cy="124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latin typeface="Arial" pitchFamily="34" charset="0"/>
              </a:endParaRPr>
            </a:p>
          </p:txBody>
        </p:sp>
        <p:sp>
          <p:nvSpPr>
            <p:cNvPr id="1369095" name="Rectangle 7"/>
            <p:cNvSpPr>
              <a:spLocks noChangeArrowheads="1"/>
            </p:cNvSpPr>
            <p:nvPr/>
          </p:nvSpPr>
          <p:spPr bwMode="auto">
            <a:xfrm>
              <a:off x="2518" y="2736"/>
              <a:ext cx="453" cy="124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latin typeface="Arial" pitchFamily="34" charset="0"/>
              </a:endParaRPr>
            </a:p>
          </p:txBody>
        </p:sp>
        <p:sp>
          <p:nvSpPr>
            <p:cNvPr id="1369096" name="Rectangle 8"/>
            <p:cNvSpPr>
              <a:spLocks noChangeArrowheads="1"/>
            </p:cNvSpPr>
            <p:nvPr/>
          </p:nvSpPr>
          <p:spPr bwMode="auto">
            <a:xfrm rot="5400000">
              <a:off x="3518" y="1715"/>
              <a:ext cx="453" cy="1247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>
                <a:latin typeface="Arial" pitchFamily="34" charset="0"/>
              </a:endParaRPr>
            </a:p>
          </p:txBody>
        </p:sp>
        <p:sp>
          <p:nvSpPr>
            <p:cNvPr id="7177" name="Oval 9"/>
            <p:cNvSpPr>
              <a:spLocks noChangeArrowheads="1"/>
            </p:cNvSpPr>
            <p:nvPr/>
          </p:nvSpPr>
          <p:spPr bwMode="auto">
            <a:xfrm>
              <a:off x="2289" y="1877"/>
              <a:ext cx="907" cy="907"/>
            </a:xfrm>
            <a:prstGeom prst="ellipse">
              <a:avLst/>
            </a:prstGeom>
            <a:gradFill rotWithShape="0">
              <a:gsLst>
                <a:gs pos="0">
                  <a:srgbClr val="B2B2B2"/>
                </a:gs>
                <a:gs pos="100000">
                  <a:srgbClr val="5F5F5F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s-ES_tradnl" sz="2400" b="1">
                  <a:solidFill>
                    <a:srgbClr val="FFFF00"/>
                  </a:solidFill>
                  <a:effectLst/>
                </a:rPr>
                <a:t>Semilla</a:t>
              </a:r>
            </a:p>
          </p:txBody>
        </p:sp>
        <p:sp>
          <p:nvSpPr>
            <p:cNvPr id="7178" name="Oval 10"/>
            <p:cNvSpPr>
              <a:spLocks noChangeAspect="1" noChangeArrowheads="1"/>
            </p:cNvSpPr>
            <p:nvPr/>
          </p:nvSpPr>
          <p:spPr bwMode="auto">
            <a:xfrm>
              <a:off x="1008" y="624"/>
              <a:ext cx="3401" cy="3401"/>
            </a:xfrm>
            <a:prstGeom prst="ellipse">
              <a:avLst/>
            </a:prstGeom>
            <a:noFill/>
            <a:ln w="444500">
              <a:solidFill>
                <a:schemeClr val="bg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spcBef>
                  <a:spcPct val="0"/>
                </a:spcBef>
                <a:buClrTx/>
                <a:buSzTx/>
                <a:buFontTx/>
                <a:buNone/>
              </a:pPr>
              <a:endParaRPr lang="es-ES_tradnl" sz="2400">
                <a:effectLst/>
                <a:latin typeface="Times New Roman" pitchFamily="18" charset="0"/>
              </a:endParaRPr>
            </a:p>
          </p:txBody>
        </p:sp>
        <p:sp>
          <p:nvSpPr>
            <p:cNvPr id="7179" name="Text Box 11"/>
            <p:cNvSpPr txBox="1">
              <a:spLocks noChangeArrowheads="1"/>
            </p:cNvSpPr>
            <p:nvPr/>
          </p:nvSpPr>
          <p:spPr bwMode="auto">
            <a:xfrm>
              <a:off x="3168" y="2208"/>
              <a:ext cx="147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s-ES_tradnl" sz="2400" b="1">
                  <a:solidFill>
                    <a:srgbClr val="FFFF00"/>
                  </a:solidFill>
                  <a:effectLst/>
                </a:rPr>
                <a:t>Infraestructura</a:t>
              </a:r>
            </a:p>
          </p:txBody>
        </p:sp>
        <p:sp>
          <p:nvSpPr>
            <p:cNvPr id="7180" name="Text Box 12"/>
            <p:cNvSpPr txBox="1">
              <a:spLocks noChangeArrowheads="1"/>
            </p:cNvSpPr>
            <p:nvPr/>
          </p:nvSpPr>
          <p:spPr bwMode="auto">
            <a:xfrm>
              <a:off x="1248" y="2208"/>
              <a:ext cx="95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s-ES_tradnl" sz="2400" b="1">
                  <a:solidFill>
                    <a:srgbClr val="FFFF00"/>
                  </a:solidFill>
                  <a:effectLst/>
                </a:rPr>
                <a:t>Nutrición</a:t>
              </a:r>
            </a:p>
          </p:txBody>
        </p:sp>
        <p:sp>
          <p:nvSpPr>
            <p:cNvPr id="7181" name="Text Box 13"/>
            <p:cNvSpPr txBox="1">
              <a:spLocks noChangeArrowheads="1"/>
            </p:cNvSpPr>
            <p:nvPr/>
          </p:nvSpPr>
          <p:spPr bwMode="auto">
            <a:xfrm rot="-5431336">
              <a:off x="2347" y="1205"/>
              <a:ext cx="77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s-ES_tradnl" sz="2400" b="1">
                  <a:solidFill>
                    <a:srgbClr val="FFFF00"/>
                  </a:solidFill>
                  <a:effectLst/>
                </a:rPr>
                <a:t>Manejo</a:t>
              </a:r>
            </a:p>
          </p:txBody>
        </p:sp>
        <p:sp>
          <p:nvSpPr>
            <p:cNvPr id="7182" name="Text Box 14"/>
            <p:cNvSpPr txBox="1">
              <a:spLocks noChangeArrowheads="1"/>
            </p:cNvSpPr>
            <p:nvPr/>
          </p:nvSpPr>
          <p:spPr bwMode="auto">
            <a:xfrm rot="-5431336">
              <a:off x="2305" y="3120"/>
              <a:ext cx="86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s-ES_tradnl" sz="2400" b="1">
                  <a:solidFill>
                    <a:srgbClr val="FFFF00"/>
                  </a:solidFill>
                  <a:effectLst/>
                </a:rPr>
                <a:t>Sanidad</a:t>
              </a:r>
            </a:p>
          </p:txBody>
        </p:sp>
        <p:sp>
          <p:nvSpPr>
            <p:cNvPr id="7183" name="WordArt 15"/>
            <p:cNvSpPr>
              <a:spLocks noChangeArrowheads="1" noChangeShapeType="1" noTextEdit="1"/>
            </p:cNvSpPr>
            <p:nvPr/>
          </p:nvSpPr>
          <p:spPr bwMode="auto">
            <a:xfrm>
              <a:off x="1152" y="672"/>
              <a:ext cx="3072" cy="2112"/>
            </a:xfrm>
            <a:prstGeom prst="rect">
              <a:avLst/>
            </a:prstGeom>
          </p:spPr>
          <p:txBody>
            <a:bodyPr spcFirstLastPara="1" wrap="none" fromWordArt="1">
              <a:prstTxWarp prst="textArchUp">
                <a:avLst>
                  <a:gd name="adj" fmla="val 10800004"/>
                </a:avLst>
              </a:prstTxWarp>
            </a:bodyPr>
            <a:lstStyle/>
            <a:p>
              <a:pPr algn="ctr"/>
              <a:r>
                <a:rPr lang="es-ES" sz="2400" b="1" kern="10" spc="120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latin typeface="Arial"/>
                  <a:cs typeface="Arial"/>
                </a:rPr>
                <a:t>Mercadeo Organizado</a:t>
              </a:r>
            </a:p>
          </p:txBody>
        </p:sp>
        <p:sp>
          <p:nvSpPr>
            <p:cNvPr id="7184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1152" y="1872"/>
              <a:ext cx="3072" cy="2112"/>
            </a:xfrm>
            <a:prstGeom prst="rect">
              <a:avLst/>
            </a:prstGeom>
          </p:spPr>
          <p:txBody>
            <a:bodyPr spcFirstLastPara="1" wrap="none" fromWordArt="1">
              <a:prstTxWarp prst="textArchDown">
                <a:avLst>
                  <a:gd name="adj" fmla="val 0"/>
                </a:avLst>
              </a:prstTxWarp>
            </a:bodyPr>
            <a:lstStyle/>
            <a:p>
              <a:pPr algn="ctr"/>
              <a:r>
                <a:rPr lang="es-ES" sz="2400" b="1" kern="10" spc="120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latin typeface="Arial"/>
                  <a:cs typeface="Arial"/>
                </a:rPr>
                <a:t>Mercadeo Organizado</a:t>
              </a:r>
            </a:p>
          </p:txBody>
        </p:sp>
      </p:grp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No Olvidar</a:t>
            </a:r>
          </a:p>
        </p:txBody>
      </p:sp>
      <p:sp>
        <p:nvSpPr>
          <p:cNvPr id="136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" smtClean="0"/>
              <a:t>Para cultivar una especie debemos tener la técnica para su producción.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mtClean="0"/>
              <a:t>Sin embargo, posibilidad técnica de cultivar una especie no es razón suficiente para cultivarla.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mtClean="0"/>
              <a:t>Demanda, Cadena de comercialización, precio, costos de producción, posicionamiento, etc. son consideraciones muy importantes.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" smtClean="0"/>
              <a:t>No olvidar efectos ecológicos de introducción de especies. 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7463"/>
            <a:ext cx="7775575" cy="684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Mercado</a:t>
            </a:r>
          </a:p>
        </p:txBody>
      </p:sp>
      <p:sp>
        <p:nvSpPr>
          <p:cNvPr id="137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620713"/>
            <a:ext cx="8353425" cy="60848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s-ES" sz="2400" smtClean="0"/>
              <a:t>Demanda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Es conocida la especie?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Existe una demanda actual REAL del producto? </a:t>
            </a:r>
            <a:r>
              <a:rPr lang="es-ES" sz="2000" b="1" u="sng" smtClean="0"/>
              <a:t>ESTE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Todo el mercado o parte de el?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smtClean="0"/>
              <a:t>Oferta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Pesca o Acuicultura?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Estacional o continua?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Posición estratégica de competidores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Productos sustitutos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smtClean="0"/>
              <a:t>Precio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Márgenes en la cadena.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Rendimientos y costos de proceso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smtClean="0"/>
              <a:t>Canales de Distribución 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Acceso a canales, distribución, conservación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Gastos de Venta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smtClean="0"/>
              <a:t>Presentación y proceso de producto.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s-ES" sz="2000" smtClean="0"/>
              <a:t>Entero/ Carne, Fresco / congelado, Crudo / Cocinado, etc.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s-ES" sz="2400" smtClean="0">
                <a:solidFill>
                  <a:srgbClr val="FF0000"/>
                </a:solidFill>
              </a:rPr>
              <a:t>Posicionamiento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-304800" y="-304800"/>
            <a:ext cx="9753600" cy="1143000"/>
          </a:xfrm>
        </p:spPr>
        <p:txBody>
          <a:bodyPr/>
          <a:lstStyle/>
          <a:p>
            <a:pPr eaLnBrk="1" hangingPunct="1"/>
            <a:r>
              <a:rPr lang="es-ES_tradnl" sz="3600" smtClean="0"/>
              <a:t>Posicionamiento</a:t>
            </a:r>
          </a:p>
        </p:txBody>
      </p:sp>
      <p:graphicFrame>
        <p:nvGraphicFramePr>
          <p:cNvPr id="1374211" name="Group 3"/>
          <p:cNvGraphicFramePr>
            <a:graphicFrameLocks noGrp="1"/>
          </p:cNvGraphicFramePr>
          <p:nvPr/>
        </p:nvGraphicFramePr>
        <p:xfrm>
          <a:off x="762000" y="2009775"/>
          <a:ext cx="7848600" cy="4093464"/>
        </p:xfrm>
        <a:graphic>
          <a:graphicData uri="http://schemas.openxmlformats.org/drawingml/2006/table">
            <a:tbl>
              <a:tblPr/>
              <a:tblGrid>
                <a:gridCol w="1676400"/>
                <a:gridCol w="3200400"/>
                <a:gridCol w="2971800"/>
              </a:tblGrid>
              <a:tr h="838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`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Exclusividad percibida por Cliente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Posición de Costo Bajo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Todo un Sector Industrial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DIFERENCIACION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LIDERAZGO GENERAL EN COSTOS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Solo un Segmento Particular</a:t>
                      </a: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s-ES_tradnl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ENFOQUE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, ENICHAMIENTO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00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 O ALTA SEGMENTACION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282" name="Text Box 27"/>
          <p:cNvSpPr txBox="1">
            <a:spLocks noChangeArrowheads="1"/>
          </p:cNvSpPr>
          <p:nvPr/>
        </p:nvSpPr>
        <p:spPr bwMode="auto">
          <a:xfrm>
            <a:off x="3276600" y="1066800"/>
            <a:ext cx="3789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400">
                <a:effectLst/>
              </a:rPr>
              <a:t>VENTAJA ESTRATEGICA</a:t>
            </a:r>
          </a:p>
        </p:txBody>
      </p:sp>
      <p:sp>
        <p:nvSpPr>
          <p:cNvPr id="11283" name="Text Box 28"/>
          <p:cNvSpPr txBox="1">
            <a:spLocks noChangeArrowheads="1"/>
          </p:cNvSpPr>
          <p:nvPr/>
        </p:nvSpPr>
        <p:spPr bwMode="auto">
          <a:xfrm rot="-5423282">
            <a:off x="-1520825" y="3654425"/>
            <a:ext cx="3956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s-ES_tradnl" sz="2400">
                <a:effectLst/>
              </a:rPr>
              <a:t>OBJETIVO ESTRATEGICO</a:t>
            </a:r>
          </a:p>
        </p:txBody>
      </p:sp>
      <p:sp>
        <p:nvSpPr>
          <p:cNvPr id="1374237" name="Line 29"/>
          <p:cNvSpPr>
            <a:spLocks noChangeShapeType="1"/>
          </p:cNvSpPr>
          <p:nvPr/>
        </p:nvSpPr>
        <p:spPr bwMode="auto">
          <a:xfrm>
            <a:off x="5651500" y="4508500"/>
            <a:ext cx="0" cy="158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s-ES">
              <a:latin typeface="Arial" pitchFamily="34" charset="0"/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Azure">
  <a:themeElements>
    <a:clrScheme name="Azur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Azu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0000"/>
          </a:buClr>
          <a:buSzPct val="75000"/>
          <a:buFont typeface="Wingdings" pitchFamily="2" charset="2"/>
          <a:buChar char="n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0000"/>
          </a:buClr>
          <a:buSzPct val="75000"/>
          <a:buFont typeface="Wingdings" pitchFamily="2" charset="2"/>
          <a:buChar char="n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34" charset="0"/>
          </a:defRPr>
        </a:defPPr>
      </a:lstStyle>
    </a:lnDef>
  </a:objectDefaults>
  <a:extraClrSchemeLst>
    <a:extraClrScheme>
      <a:clrScheme name="Azur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r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r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Office\Templates\Presentation Designs\Azure.pot</Template>
  <TotalTime>4419</TotalTime>
  <Words>1148</Words>
  <Application>Microsoft PowerPoint</Application>
  <PresentationFormat>Presentación en pantalla (4:3)</PresentationFormat>
  <Paragraphs>210</Paragraphs>
  <Slides>23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7" baseType="lpstr">
      <vt:lpstr>Arial</vt:lpstr>
      <vt:lpstr>Wingdings</vt:lpstr>
      <vt:lpstr>Times New Roman</vt:lpstr>
      <vt:lpstr>Azure</vt:lpstr>
      <vt:lpstr>Consideraciones para la Diversificación Acuícola Sustentable</vt:lpstr>
      <vt:lpstr>Fabrizio Marcillo Morla</vt:lpstr>
      <vt:lpstr>Diversificacion?</vt:lpstr>
      <vt:lpstr>Resultado a la Fecha?</vt:lpstr>
      <vt:lpstr>La Rueda Del Éxito.</vt:lpstr>
      <vt:lpstr>No Olvidar</vt:lpstr>
      <vt:lpstr>Diapositiva 7</vt:lpstr>
      <vt:lpstr>Mercado</vt:lpstr>
      <vt:lpstr>Posicionamiento</vt:lpstr>
      <vt:lpstr>Posicionamiento</vt:lpstr>
      <vt:lpstr>Fuerzas Que Mueven La Competencia</vt:lpstr>
      <vt:lpstr>Tecnología / Biología</vt:lpstr>
      <vt:lpstr>Costos</vt:lpstr>
      <vt:lpstr>Introducción de Especies</vt:lpstr>
      <vt:lpstr>Reglamentación Introducción Especies</vt:lpstr>
      <vt:lpstr>Tilapia</vt:lpstr>
      <vt:lpstr>Tilapia</vt:lpstr>
      <vt:lpstr>Red Claw</vt:lpstr>
      <vt:lpstr>Red Claw</vt:lpstr>
      <vt:lpstr>Posicionamiento?</vt:lpstr>
      <vt:lpstr>Conclusiones</vt:lpstr>
      <vt:lpstr>LO DIFICIL SE HACE DE INMEDIATO, LO IMPOSIBLE DEMORA UN POCO MAS </vt:lpstr>
      <vt:lpstr>Muchas Gracias</vt:lpstr>
    </vt:vector>
  </TitlesOfParts>
  <Manager>Barcillo Barzinister</Manager>
  <Company>ESPOL</Company>
  <LinksUpToDate>false</LinksUpToDate>
  <SharedDoc>false</SharedDoc>
  <HyperlinkBase>www.barcillo.com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Manejo de Cultivos Intensivos</dc:title>
  <dc:subject>Seminarios de Graduacion</dc:subject>
  <dc:creator>Fabrizio Marcillo</dc:creator>
  <cp:lastModifiedBy>Administrador</cp:lastModifiedBy>
  <cp:revision>744</cp:revision>
  <cp:lastPrinted>1601-01-01T00:00:00Z</cp:lastPrinted>
  <dcterms:created xsi:type="dcterms:W3CDTF">2002-07-19T11:47:45Z</dcterms:created>
  <dcterms:modified xsi:type="dcterms:W3CDTF">2010-02-01T15:30:40Z</dcterms:modified>
</cp:coreProperties>
</file>